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309" r:id="rId2"/>
    <p:sldId id="339" r:id="rId3"/>
    <p:sldId id="342" r:id="rId4"/>
    <p:sldId id="325" r:id="rId5"/>
    <p:sldId id="262" r:id="rId6"/>
    <p:sldId id="326" r:id="rId7"/>
    <p:sldId id="299" r:id="rId8"/>
    <p:sldId id="268" r:id="rId9"/>
    <p:sldId id="305" r:id="rId10"/>
    <p:sldId id="332" r:id="rId11"/>
    <p:sldId id="345" r:id="rId12"/>
    <p:sldId id="346" r:id="rId13"/>
    <p:sldId id="347" r:id="rId14"/>
    <p:sldId id="348" r:id="rId15"/>
    <p:sldId id="338" r:id="rId16"/>
    <p:sldId id="308" r:id="rId17"/>
    <p:sldId id="329" r:id="rId18"/>
    <p:sldId id="331" r:id="rId19"/>
    <p:sldId id="330" r:id="rId20"/>
    <p:sldId id="349" r:id="rId21"/>
    <p:sldId id="264" r:id="rId22"/>
    <p:sldId id="263" r:id="rId23"/>
    <p:sldId id="281" r:id="rId24"/>
    <p:sldId id="282" r:id="rId25"/>
    <p:sldId id="327" r:id="rId26"/>
    <p:sldId id="328" r:id="rId27"/>
    <p:sldId id="340" r:id="rId28"/>
    <p:sldId id="258" r:id="rId29"/>
    <p:sldId id="260" r:id="rId30"/>
    <p:sldId id="261" r:id="rId31"/>
    <p:sldId id="256" r:id="rId32"/>
    <p:sldId id="276" r:id="rId33"/>
    <p:sldId id="344" r:id="rId34"/>
    <p:sldId id="343" r:id="rId35"/>
    <p:sldId id="341" r:id="rId36"/>
    <p:sldId id="277" r:id="rId37"/>
    <p:sldId id="272" r:id="rId38"/>
    <p:sldId id="275" r:id="rId39"/>
    <p:sldId id="278" r:id="rId40"/>
    <p:sldId id="279" r:id="rId41"/>
    <p:sldId id="280" r:id="rId42"/>
    <p:sldId id="300" r:id="rId43"/>
    <p:sldId id="301" r:id="rId44"/>
    <p:sldId id="302" r:id="rId45"/>
    <p:sldId id="303" r:id="rId46"/>
    <p:sldId id="304" r:id="rId47"/>
    <p:sldId id="269" r:id="rId48"/>
    <p:sldId id="259" r:id="rId49"/>
    <p:sldId id="257" r:id="rId50"/>
    <p:sldId id="271" r:id="rId51"/>
    <p:sldId id="297" r:id="rId52"/>
    <p:sldId id="307" r:id="rId53"/>
    <p:sldId id="273" r:id="rId54"/>
    <p:sldId id="310" r:id="rId55"/>
    <p:sldId id="311" r:id="rId56"/>
    <p:sldId id="314" r:id="rId57"/>
    <p:sldId id="312" r:id="rId58"/>
    <p:sldId id="313" r:id="rId59"/>
    <p:sldId id="306" r:id="rId60"/>
    <p:sldId id="265" r:id="rId61"/>
    <p:sldId id="266" r:id="rId62"/>
    <p:sldId id="267" r:id="rId63"/>
    <p:sldId id="289" r:id="rId64"/>
    <p:sldId id="296" r:id="rId65"/>
    <p:sldId id="290" r:id="rId66"/>
    <p:sldId id="291" r:id="rId67"/>
    <p:sldId id="292" r:id="rId68"/>
    <p:sldId id="336" r:id="rId69"/>
    <p:sldId id="293" r:id="rId70"/>
    <p:sldId id="315" r:id="rId71"/>
    <p:sldId id="337" r:id="rId72"/>
    <p:sldId id="298" r:id="rId73"/>
    <p:sldId id="270" r:id="rId74"/>
    <p:sldId id="283" r:id="rId75"/>
    <p:sldId id="284" r:id="rId76"/>
    <p:sldId id="285" r:id="rId77"/>
    <p:sldId id="286" r:id="rId78"/>
    <p:sldId id="287" r:id="rId79"/>
    <p:sldId id="295" r:id="rId80"/>
    <p:sldId id="316" r:id="rId81"/>
    <p:sldId id="324" r:id="rId82"/>
    <p:sldId id="350" r:id="rId83"/>
    <p:sldId id="351" r:id="rId84"/>
    <p:sldId id="352" r:id="rId85"/>
    <p:sldId id="357" r:id="rId86"/>
    <p:sldId id="358" r:id="rId87"/>
    <p:sldId id="353" r:id="rId88"/>
    <p:sldId id="359" r:id="rId89"/>
    <p:sldId id="356" r:id="rId90"/>
    <p:sldId id="317" r:id="rId91"/>
    <p:sldId id="322" r:id="rId92"/>
    <p:sldId id="323" r:id="rId93"/>
    <p:sldId id="318" r:id="rId94"/>
    <p:sldId id="319" r:id="rId95"/>
    <p:sldId id="320" r:id="rId96"/>
    <p:sldId id="321" r:id="rId97"/>
    <p:sldId id="360" r:id="rId98"/>
    <p:sldId id="335" r:id="rId99"/>
  </p:sldIdLst>
  <p:sldSz cx="6858000" cy="9906000" type="A4"/>
  <p:notesSz cx="6881813" cy="10002838"/>
  <p:defaultTextStyle>
    <a:defPPr>
      <a:defRPr lang="fr-FR"/>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3075">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14" autoAdjust="0"/>
    <p:restoredTop sz="94694"/>
  </p:normalViewPr>
  <p:slideViewPr>
    <p:cSldViewPr>
      <p:cViewPr varScale="1">
        <p:scale>
          <a:sx n="81" d="100"/>
          <a:sy n="81" d="100"/>
        </p:scale>
        <p:origin x="3616" y="176"/>
      </p:cViewPr>
      <p:guideLst>
        <p:guide orient="horz" pos="3075"/>
        <p:guide pos="2160"/>
      </p:guideLst>
    </p:cSldViewPr>
  </p:slideViewPr>
  <p:notesTextViewPr>
    <p:cViewPr>
      <p:scale>
        <a:sx n="100" d="100"/>
        <a:sy n="100" d="100"/>
      </p:scale>
      <p:origin x="0" y="0"/>
    </p:cViewPr>
  </p:notesTextViewPr>
  <p:sorterViewPr>
    <p:cViewPr>
      <p:scale>
        <a:sx n="66" d="100"/>
        <a:sy n="66" d="100"/>
      </p:scale>
      <p:origin x="0" y="40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3076575"/>
            <a:ext cx="5829300" cy="2124075"/>
          </a:xfrm>
        </p:spPr>
        <p:txBody>
          <a:bodyPr/>
          <a:lstStyle/>
          <a:p>
            <a:r>
              <a:rPr lang="fr-FR"/>
              <a:t>Modifiez le style du titre</a:t>
            </a:r>
            <a:endParaRPr lang="fr-CH"/>
          </a:p>
        </p:txBody>
      </p:sp>
      <p:sp>
        <p:nvSpPr>
          <p:cNvPr id="3" name="Sous-titre 2"/>
          <p:cNvSpPr>
            <a:spLocks noGrp="1"/>
          </p:cNvSpPr>
          <p:nvPr>
            <p:ph type="subTitle" idx="1"/>
          </p:nvPr>
        </p:nvSpPr>
        <p:spPr>
          <a:xfrm>
            <a:off x="1028700" y="5613400"/>
            <a:ext cx="4800600" cy="25320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endParaRPr lang="fr-CH"/>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C69EABA-6877-405C-880B-7666C1BB019E}" type="slidenum">
              <a:rPr lang="fr-FR"/>
              <a:pPr/>
              <a:t>‹N°›</a:t>
            </a:fld>
            <a:endParaRPr lang="fr-FR"/>
          </a:p>
        </p:txBody>
      </p:sp>
    </p:spTree>
    <p:extLst>
      <p:ext uri="{BB962C8B-B14F-4D97-AF65-F5344CB8AC3E}">
        <p14:creationId xmlns:p14="http://schemas.microsoft.com/office/powerpoint/2010/main" val="371599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9FEF10A-9509-4441-B758-4CFEE01C8211}" type="slidenum">
              <a:rPr lang="fr-FR"/>
              <a:pPr/>
              <a:t>‹N°›</a:t>
            </a:fld>
            <a:endParaRPr lang="fr-FR"/>
          </a:p>
        </p:txBody>
      </p:sp>
    </p:spTree>
    <p:extLst>
      <p:ext uri="{BB962C8B-B14F-4D97-AF65-F5344CB8AC3E}">
        <p14:creationId xmlns:p14="http://schemas.microsoft.com/office/powerpoint/2010/main" val="19156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886325" y="881063"/>
            <a:ext cx="1457325" cy="7924800"/>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514350" y="881063"/>
            <a:ext cx="4219575" cy="79248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A7977459-E842-434F-8BDB-997F9491853A}" type="slidenum">
              <a:rPr lang="fr-FR"/>
              <a:pPr/>
              <a:t>‹N°›</a:t>
            </a:fld>
            <a:endParaRPr lang="fr-FR"/>
          </a:p>
        </p:txBody>
      </p:sp>
    </p:spTree>
    <p:extLst>
      <p:ext uri="{BB962C8B-B14F-4D97-AF65-F5344CB8AC3E}">
        <p14:creationId xmlns:p14="http://schemas.microsoft.com/office/powerpoint/2010/main" val="391218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15D0BAFE-4F90-4925-A145-3C30E3C28B4E}" type="slidenum">
              <a:rPr lang="fr-FR"/>
              <a:pPr/>
              <a:t>‹N°›</a:t>
            </a:fld>
            <a:endParaRPr lang="fr-FR"/>
          </a:p>
        </p:txBody>
      </p:sp>
    </p:spTree>
    <p:extLst>
      <p:ext uri="{BB962C8B-B14F-4D97-AF65-F5344CB8AC3E}">
        <p14:creationId xmlns:p14="http://schemas.microsoft.com/office/powerpoint/2010/main" val="259037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338" y="6365875"/>
            <a:ext cx="5829300" cy="1966913"/>
          </a:xfrm>
        </p:spPr>
        <p:txBody>
          <a:bodyPr anchor="t"/>
          <a:lstStyle>
            <a:lvl1pPr algn="l">
              <a:defRPr sz="4000" b="1" cap="all"/>
            </a:lvl1pPr>
          </a:lstStyle>
          <a:p>
            <a:r>
              <a:rPr lang="fr-FR"/>
              <a:t>Modifiez le style du titre</a:t>
            </a:r>
            <a:endParaRPr lang="fr-CH"/>
          </a:p>
        </p:txBody>
      </p:sp>
      <p:sp>
        <p:nvSpPr>
          <p:cNvPr id="3" name="Espace réservé du texte 2"/>
          <p:cNvSpPr>
            <a:spLocks noGrp="1"/>
          </p:cNvSpPr>
          <p:nvPr>
            <p:ph type="body" idx="1"/>
          </p:nvPr>
        </p:nvSpPr>
        <p:spPr>
          <a:xfrm>
            <a:off x="541338" y="4198938"/>
            <a:ext cx="5829300" cy="21669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778A7899-0336-4D09-BC57-8228B9727F55}" type="slidenum">
              <a:rPr lang="fr-FR"/>
              <a:pPr/>
              <a:t>‹N°›</a:t>
            </a:fld>
            <a:endParaRPr lang="fr-FR"/>
          </a:p>
        </p:txBody>
      </p:sp>
    </p:spTree>
    <p:extLst>
      <p:ext uri="{BB962C8B-B14F-4D97-AF65-F5344CB8AC3E}">
        <p14:creationId xmlns:p14="http://schemas.microsoft.com/office/powerpoint/2010/main" val="139209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514350" y="2862263"/>
            <a:ext cx="283845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3505200" y="2862263"/>
            <a:ext cx="283845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6AF2F500-6931-4E2C-90BE-E6F0AA660EF1}" type="slidenum">
              <a:rPr lang="fr-FR"/>
              <a:pPr/>
              <a:t>‹N°›</a:t>
            </a:fld>
            <a:endParaRPr lang="fr-FR"/>
          </a:p>
        </p:txBody>
      </p:sp>
    </p:spTree>
    <p:extLst>
      <p:ext uri="{BB962C8B-B14F-4D97-AF65-F5344CB8AC3E}">
        <p14:creationId xmlns:p14="http://schemas.microsoft.com/office/powerpoint/2010/main" val="1022166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42900" y="396875"/>
            <a:ext cx="6172200" cy="1651000"/>
          </a:xfrm>
        </p:spPr>
        <p:txBody>
          <a:bodyPr/>
          <a:lstStyle>
            <a:lvl1pPr>
              <a:defRPr/>
            </a:lvl1pPr>
          </a:lstStyle>
          <a:p>
            <a:r>
              <a:rPr lang="fr-FR"/>
              <a:t>Modifiez le style du titre</a:t>
            </a:r>
            <a:endParaRPr lang="fr-CH"/>
          </a:p>
        </p:txBody>
      </p:sp>
      <p:sp>
        <p:nvSpPr>
          <p:cNvPr id="3" name="Espace réservé du texte 2"/>
          <p:cNvSpPr>
            <a:spLocks noGrp="1"/>
          </p:cNvSpPr>
          <p:nvPr>
            <p:ph type="body" idx="1"/>
          </p:nvPr>
        </p:nvSpPr>
        <p:spPr>
          <a:xfrm>
            <a:off x="342900" y="2217738"/>
            <a:ext cx="3030538" cy="9239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342900" y="3141663"/>
            <a:ext cx="3030538" cy="57070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3484563" y="2217738"/>
            <a:ext cx="3030537" cy="9239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3484563" y="3141663"/>
            <a:ext cx="3030537" cy="57070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fld id="{2862B272-1279-482E-BD3C-464B9566FCE6}" type="slidenum">
              <a:rPr lang="fr-FR"/>
              <a:pPr/>
              <a:t>‹N°›</a:t>
            </a:fld>
            <a:endParaRPr lang="fr-FR"/>
          </a:p>
        </p:txBody>
      </p:sp>
    </p:spTree>
    <p:extLst>
      <p:ext uri="{BB962C8B-B14F-4D97-AF65-F5344CB8AC3E}">
        <p14:creationId xmlns:p14="http://schemas.microsoft.com/office/powerpoint/2010/main" val="263906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fld id="{3FB09B95-1B2E-4BF0-9AFF-093D0525DB41}" type="slidenum">
              <a:rPr lang="fr-FR"/>
              <a:pPr/>
              <a:t>‹N°›</a:t>
            </a:fld>
            <a:endParaRPr lang="fr-FR"/>
          </a:p>
        </p:txBody>
      </p:sp>
    </p:spTree>
    <p:extLst>
      <p:ext uri="{BB962C8B-B14F-4D97-AF65-F5344CB8AC3E}">
        <p14:creationId xmlns:p14="http://schemas.microsoft.com/office/powerpoint/2010/main" val="3603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fld id="{30E6F2D6-B38A-495E-B8D0-8D41B81935BD}" type="slidenum">
              <a:rPr lang="fr-FR"/>
              <a:pPr/>
              <a:t>‹N°›</a:t>
            </a:fld>
            <a:endParaRPr lang="fr-FR"/>
          </a:p>
        </p:txBody>
      </p:sp>
    </p:spTree>
    <p:extLst>
      <p:ext uri="{BB962C8B-B14F-4D97-AF65-F5344CB8AC3E}">
        <p14:creationId xmlns:p14="http://schemas.microsoft.com/office/powerpoint/2010/main" val="179967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93700"/>
            <a:ext cx="2255838" cy="1679575"/>
          </a:xfrm>
        </p:spPr>
        <p:txBody>
          <a:bodyPr anchor="b"/>
          <a:lstStyle>
            <a:lvl1pPr algn="l">
              <a:defRPr sz="2000" b="1"/>
            </a:lvl1pPr>
          </a:lstStyle>
          <a:p>
            <a:r>
              <a:rPr lang="fr-FR"/>
              <a:t>Modifiez le style du titre</a:t>
            </a:r>
            <a:endParaRPr lang="fr-CH"/>
          </a:p>
        </p:txBody>
      </p:sp>
      <p:sp>
        <p:nvSpPr>
          <p:cNvPr id="3" name="Espace réservé du contenu 2"/>
          <p:cNvSpPr>
            <a:spLocks noGrp="1"/>
          </p:cNvSpPr>
          <p:nvPr>
            <p:ph idx="1"/>
          </p:nvPr>
        </p:nvSpPr>
        <p:spPr>
          <a:xfrm>
            <a:off x="2681288" y="393700"/>
            <a:ext cx="3833812" cy="8455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342900" y="2073275"/>
            <a:ext cx="2255838" cy="67754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9B340BFA-9DAF-4CF7-A388-A29FE5D6B88F}" type="slidenum">
              <a:rPr lang="fr-FR"/>
              <a:pPr/>
              <a:t>‹N°›</a:t>
            </a:fld>
            <a:endParaRPr lang="fr-FR"/>
          </a:p>
        </p:txBody>
      </p:sp>
    </p:spTree>
    <p:extLst>
      <p:ext uri="{BB962C8B-B14F-4D97-AF65-F5344CB8AC3E}">
        <p14:creationId xmlns:p14="http://schemas.microsoft.com/office/powerpoint/2010/main" val="71637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613" y="6934200"/>
            <a:ext cx="4114800" cy="819150"/>
          </a:xfrm>
        </p:spPr>
        <p:txBody>
          <a:bodyPr anchor="b"/>
          <a:lstStyle>
            <a:lvl1pPr algn="l">
              <a:defRPr sz="2000" b="1"/>
            </a:lvl1pPr>
          </a:lstStyle>
          <a:p>
            <a:r>
              <a:rPr lang="fr-FR"/>
              <a:t>Modifiez le style du titre</a:t>
            </a:r>
            <a:endParaRPr lang="fr-CH"/>
          </a:p>
        </p:txBody>
      </p:sp>
      <p:sp>
        <p:nvSpPr>
          <p:cNvPr id="3" name="Espace réservé pour une image  2"/>
          <p:cNvSpPr>
            <a:spLocks noGrp="1"/>
          </p:cNvSpPr>
          <p:nvPr>
            <p:ph type="pic" idx="1"/>
          </p:nvPr>
        </p:nvSpPr>
        <p:spPr>
          <a:xfrm>
            <a:off x="1344613" y="885825"/>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1344613" y="7753350"/>
            <a:ext cx="4114800" cy="11620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71D35A51-18D7-410A-BAE1-F00544F22035}" type="slidenum">
              <a:rPr lang="fr-FR"/>
              <a:pPr/>
              <a:t>‹N°›</a:t>
            </a:fld>
            <a:endParaRPr lang="fr-FR"/>
          </a:p>
        </p:txBody>
      </p:sp>
    </p:spTree>
    <p:extLst>
      <p:ext uri="{BB962C8B-B14F-4D97-AF65-F5344CB8AC3E}">
        <p14:creationId xmlns:p14="http://schemas.microsoft.com/office/powerpoint/2010/main" val="3096865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881063"/>
            <a:ext cx="5829300"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027" name="Rectangle 3"/>
          <p:cNvSpPr>
            <a:spLocks noGrp="1" noChangeArrowheads="1"/>
          </p:cNvSpPr>
          <p:nvPr>
            <p:ph type="body" idx="1"/>
          </p:nvPr>
        </p:nvSpPr>
        <p:spPr bwMode="auto">
          <a:xfrm>
            <a:off x="514350" y="2862263"/>
            <a:ext cx="58293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514350" y="9024938"/>
            <a:ext cx="142875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1029" name="Rectangle 5"/>
          <p:cNvSpPr>
            <a:spLocks noGrp="1" noChangeArrowheads="1"/>
          </p:cNvSpPr>
          <p:nvPr>
            <p:ph type="ftr" sz="quarter" idx="3"/>
          </p:nvPr>
        </p:nvSpPr>
        <p:spPr bwMode="auto">
          <a:xfrm>
            <a:off x="2343150" y="9024938"/>
            <a:ext cx="21717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fr-FR"/>
          </a:p>
        </p:txBody>
      </p:sp>
      <p:sp>
        <p:nvSpPr>
          <p:cNvPr id="1030" name="Rectangle 6"/>
          <p:cNvSpPr>
            <a:spLocks noGrp="1" noChangeArrowheads="1"/>
          </p:cNvSpPr>
          <p:nvPr>
            <p:ph type="sldNum" sz="quarter" idx="4"/>
          </p:nvPr>
        </p:nvSpPr>
        <p:spPr bwMode="auto">
          <a:xfrm>
            <a:off x="4914900" y="9024938"/>
            <a:ext cx="142875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4354D3D-EED3-4A08-AAF7-2329F0B371C8}"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5.png"/><Relationship Id="rId7" Type="http://schemas.openxmlformats.org/officeDocument/2006/relationships/image" Target="../media/image43.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11.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png"/><Relationship Id="rId7" Type="http://schemas.openxmlformats.org/officeDocument/2006/relationships/image" Target="../media/image105.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png"/></Relationships>
</file>

<file path=ppt/slides/_rels/slide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png"/><Relationship Id="rId9" Type="http://schemas.openxmlformats.org/officeDocument/2006/relationships/image" Target="../media/image108.png"/></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lausanne-cathedral 2"/>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34963" y="307975"/>
            <a:ext cx="6186487" cy="9288463"/>
          </a:xfrm>
          <a:prstGeom prst="rect">
            <a:avLst/>
          </a:prstGeom>
          <a:noFill/>
          <a:extLst>
            <a:ext uri="{909E8E84-426E-40DD-AFC4-6F175D3DCCD1}">
              <a14:hiddenFill xmlns:a14="http://schemas.microsoft.com/office/drawing/2010/main">
                <a:solidFill>
                  <a:srgbClr val="FFFFFF"/>
                </a:solidFill>
              </a14:hiddenFill>
            </a:ext>
          </a:extLst>
        </p:spPr>
      </p:pic>
      <p:sp>
        <p:nvSpPr>
          <p:cNvPr id="64515" name="WordArt 3"/>
          <p:cNvSpPr>
            <a:spLocks noChangeArrowheads="1" noChangeShapeType="1" noTextEdit="1"/>
          </p:cNvSpPr>
          <p:nvPr/>
        </p:nvSpPr>
        <p:spPr bwMode="auto">
          <a:xfrm>
            <a:off x="549275" y="1423988"/>
            <a:ext cx="6096000" cy="213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fr-CH" sz="3600" kern="10">
                <a:ln w="9525">
                  <a:solidFill>
                    <a:srgbClr val="000000"/>
                  </a:solidFill>
                  <a:round/>
                  <a:headEnd/>
                  <a:tailEnd/>
                </a:ln>
                <a:solidFill>
                  <a:srgbClr val="FFFFFF"/>
                </a:solidFill>
                <a:latin typeface="Arial Black"/>
              </a:rPr>
              <a:t>LE CANTON </a:t>
            </a:r>
          </a:p>
          <a:p>
            <a:pPr algn="ctr"/>
            <a:r>
              <a:rPr lang="fr-CH" sz="3600" kern="10">
                <a:ln w="9525">
                  <a:solidFill>
                    <a:srgbClr val="000000"/>
                  </a:solidFill>
                  <a:round/>
                  <a:headEnd/>
                  <a:tailEnd/>
                </a:ln>
                <a:solidFill>
                  <a:srgbClr val="FFFFFF"/>
                </a:solidFill>
                <a:latin typeface="Arial Black"/>
              </a:rPr>
              <a:t>DE VAUD</a:t>
            </a:r>
          </a:p>
        </p:txBody>
      </p:sp>
      <p:grpSp>
        <p:nvGrpSpPr>
          <p:cNvPr id="64516" name="Group 4"/>
          <p:cNvGrpSpPr>
            <a:grpSpLocks/>
          </p:cNvGrpSpPr>
          <p:nvPr/>
        </p:nvGrpSpPr>
        <p:grpSpPr bwMode="auto">
          <a:xfrm rot="719814">
            <a:off x="3789363" y="6753225"/>
            <a:ext cx="2343150" cy="2592388"/>
            <a:chOff x="4882" y="2891"/>
            <a:chExt cx="2134" cy="2361"/>
          </a:xfrm>
        </p:grpSpPr>
        <p:pic>
          <p:nvPicPr>
            <p:cNvPr id="64517" name="Picture 5" descr="541px-coat_of_arms_of_switzerland 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82" y="2891"/>
              <a:ext cx="2134" cy="2361"/>
            </a:xfrm>
            <a:prstGeom prst="rect">
              <a:avLst/>
            </a:prstGeom>
            <a:noFill/>
            <a:extLst>
              <a:ext uri="{909E8E84-426E-40DD-AFC4-6F175D3DCCD1}">
                <a14:hiddenFill xmlns:a14="http://schemas.microsoft.com/office/drawing/2010/main">
                  <a:solidFill>
                    <a:srgbClr val="FFFFFF"/>
                  </a:solidFill>
                </a14:hiddenFill>
              </a:ext>
            </a:extLst>
          </p:spPr>
        </p:pic>
        <p:pic>
          <p:nvPicPr>
            <p:cNvPr id="64518" name="Picture 6"/>
            <p:cNvPicPr>
              <a:picLocks noChangeAspect="1" noChangeArrowheads="1"/>
            </p:cNvPicPr>
            <p:nvPr/>
          </p:nvPicPr>
          <p:blipFill>
            <a:blip r:embed="rId4">
              <a:extLst>
                <a:ext uri="{28A0092B-C50C-407E-A947-70E740481C1C}">
                  <a14:useLocalDpi xmlns:a14="http://schemas.microsoft.com/office/drawing/2010/main" val="0"/>
                </a:ext>
              </a:extLst>
            </a:blip>
            <a:srcRect b="51350"/>
            <a:stretch>
              <a:fillRect/>
            </a:stretch>
          </p:blipFill>
          <p:spPr bwMode="auto">
            <a:xfrm>
              <a:off x="5199" y="3120"/>
              <a:ext cx="1588" cy="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4519" name="Picture 7" descr="541px-Coat_of_Arms_of_Switzer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44544">
            <a:off x="692150" y="6681788"/>
            <a:ext cx="2381250" cy="2636837"/>
          </a:xfrm>
          <a:prstGeom prst="rect">
            <a:avLst/>
          </a:prstGeom>
          <a:noFill/>
          <a:extLst>
            <a:ext uri="{909E8E84-426E-40DD-AFC4-6F175D3DCCD1}">
              <a14:hiddenFill xmlns:a14="http://schemas.microsoft.com/office/drawing/2010/main">
                <a:solidFill>
                  <a:srgbClr val="FFFFFF"/>
                </a:solidFill>
              </a14:hiddenFill>
            </a:ext>
          </a:extLst>
        </p:spPr>
      </p:pic>
      <p:pic>
        <p:nvPicPr>
          <p:cNvPr id="64520" name="Picture 8" descr="epp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338" y="273050"/>
            <a:ext cx="261937" cy="873125"/>
          </a:xfrm>
          <a:prstGeom prst="rect">
            <a:avLst/>
          </a:prstGeom>
          <a:noFill/>
          <a:extLst>
            <a:ext uri="{909E8E84-426E-40DD-AFC4-6F175D3DCCD1}">
              <a14:hiddenFill xmlns:a14="http://schemas.microsoft.com/office/drawing/2010/main">
                <a:solidFill>
                  <a:srgbClr val="FFFFFF"/>
                </a:solidFill>
              </a14:hiddenFill>
            </a:ext>
          </a:extLst>
        </p:spPr>
      </p:pic>
      <p:sp>
        <p:nvSpPr>
          <p:cNvPr id="64521" name="Text Box 9"/>
          <p:cNvSpPr txBox="1">
            <a:spLocks noChangeArrowheads="1"/>
          </p:cNvSpPr>
          <p:nvPr/>
        </p:nvSpPr>
        <p:spPr bwMode="auto">
          <a:xfrm>
            <a:off x="201613" y="9201150"/>
            <a:ext cx="149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a:latin typeface="Arial" charset="0"/>
              </a:rPr>
              <a:t> </a:t>
            </a:r>
            <a:r>
              <a:rPr lang="en-US" sz="1200">
                <a:solidFill>
                  <a:schemeClr val="bg1"/>
                </a:solidFill>
                <a:latin typeface="Arial" charset="0"/>
                <a:cs typeface="Times New Roman" pitchFamily="18" charset="0"/>
              </a:rPr>
              <a:t>© </a:t>
            </a:r>
            <a:r>
              <a:rPr lang="fr-CH" sz="1200">
                <a:solidFill>
                  <a:schemeClr val="bg1"/>
                </a:solidFill>
                <a:latin typeface="Arial" charset="0"/>
              </a:rPr>
              <a:t>Marc SCHMIDT</a:t>
            </a:r>
            <a:endParaRPr lang="fr-FR" sz="1200">
              <a:solidFill>
                <a:schemeClr val="bg1"/>
              </a:solidFill>
              <a:latin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0" name="Picture 10" descr="blason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625" y="3944938"/>
            <a:ext cx="4983163" cy="5753100"/>
          </a:xfrm>
          <a:prstGeom prst="rect">
            <a:avLst/>
          </a:prstGeom>
          <a:noFill/>
          <a:extLst>
            <a:ext uri="{909E8E84-426E-40DD-AFC4-6F175D3DCCD1}">
              <a14:hiddenFill xmlns:a14="http://schemas.microsoft.com/office/drawing/2010/main">
                <a:solidFill>
                  <a:srgbClr val="FFFFFF"/>
                </a:solidFill>
              </a14:hiddenFill>
            </a:ext>
          </a:extLst>
        </p:spPr>
      </p:pic>
      <p:sp>
        <p:nvSpPr>
          <p:cNvPr id="92162"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92163" name="Text Box 3"/>
          <p:cNvSpPr txBox="1">
            <a:spLocks noChangeArrowheads="1"/>
          </p:cNvSpPr>
          <p:nvPr/>
        </p:nvSpPr>
        <p:spPr bwMode="auto">
          <a:xfrm>
            <a:off x="549275" y="992188"/>
            <a:ext cx="345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l'art héraldique</a:t>
            </a:r>
            <a:r>
              <a:rPr lang="fr-FR" sz="1600" b="1">
                <a:latin typeface="Arial Black" pitchFamily="34" charset="0"/>
              </a:rPr>
              <a:t> </a:t>
            </a:r>
          </a:p>
        </p:txBody>
      </p:sp>
      <p:sp>
        <p:nvSpPr>
          <p:cNvPr id="92164" name="Text Box 4"/>
          <p:cNvSpPr txBox="1">
            <a:spLocks noChangeArrowheads="1"/>
          </p:cNvSpPr>
          <p:nvPr/>
        </p:nvSpPr>
        <p:spPr bwMode="auto">
          <a:xfrm>
            <a:off x="0" y="0"/>
            <a:ext cx="2778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8</a:t>
            </a:r>
            <a:endParaRPr lang="fr-FR" sz="1200">
              <a:latin typeface="Arial" charset="0"/>
            </a:endParaRPr>
          </a:p>
        </p:txBody>
      </p:sp>
      <p:grpSp>
        <p:nvGrpSpPr>
          <p:cNvPr id="92165" name="Group 5"/>
          <p:cNvGrpSpPr>
            <a:grpSpLocks/>
          </p:cNvGrpSpPr>
          <p:nvPr/>
        </p:nvGrpSpPr>
        <p:grpSpPr bwMode="auto">
          <a:xfrm>
            <a:off x="5372100" y="128588"/>
            <a:ext cx="1263650" cy="1257300"/>
            <a:chOff x="3384" y="81"/>
            <a:chExt cx="796" cy="792"/>
          </a:xfrm>
        </p:grpSpPr>
        <p:pic>
          <p:nvPicPr>
            <p:cNvPr id="92166" name="Picture 6"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67" name="Rectangle 7"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92168" name="Text Box 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92169" name="Text Box 9"/>
          <p:cNvSpPr txBox="1">
            <a:spLocks noChangeArrowheads="1"/>
          </p:cNvSpPr>
          <p:nvPr/>
        </p:nvSpPr>
        <p:spPr bwMode="auto">
          <a:xfrm>
            <a:off x="560388" y="1639888"/>
            <a:ext cx="5735637" cy="25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Quoi de plus élégant, de plus chic, de plus épatant qu’un blason? Réponse: rien!</a:t>
            </a:r>
          </a:p>
          <a:p>
            <a:r>
              <a:rPr lang="fr-CH" sz="1200">
                <a:latin typeface="Arial" charset="0"/>
              </a:rPr>
              <a:t>Et pourtant, à l’origine, il ne s’agissait pas d’en jeter plein les mirettes mais tout </a:t>
            </a:r>
          </a:p>
          <a:p>
            <a:r>
              <a:rPr lang="fr-CH" sz="1200">
                <a:latin typeface="Arial" charset="0"/>
              </a:rPr>
              <a:t>Simplement… de se reconnaître sur les champs de bataille. Eh oui:  à partir </a:t>
            </a:r>
          </a:p>
          <a:p>
            <a:r>
              <a:rPr lang="fr-CH" sz="1200">
                <a:latin typeface="Arial" charset="0"/>
              </a:rPr>
              <a:t>du XIIe siècle, les chevaliers s’enferment dans le métal; leur visage sont masqués </a:t>
            </a:r>
          </a:p>
          <a:p>
            <a:r>
              <a:rPr lang="fr-CH" sz="1200">
                <a:latin typeface="Arial" charset="0"/>
              </a:rPr>
              <a:t>par la maille de fer ou le heaume.</a:t>
            </a:r>
          </a:p>
          <a:p>
            <a:endParaRPr lang="fr-CH" sz="1200">
              <a:latin typeface="Arial" charset="0"/>
            </a:endParaRPr>
          </a:p>
          <a:p>
            <a:r>
              <a:rPr lang="fr-CH" sz="1200">
                <a:latin typeface="Arial" charset="0"/>
              </a:rPr>
              <a:t>Pour éviter d’être embroché par un allié, on se met alors à dessiner et à peindre </a:t>
            </a:r>
          </a:p>
          <a:p>
            <a:r>
              <a:rPr lang="fr-CH" sz="1200">
                <a:latin typeface="Arial" charset="0"/>
              </a:rPr>
              <a:t>sur les boucliers et les bannières.</a:t>
            </a:r>
          </a:p>
          <a:p>
            <a:endParaRPr lang="fr-CH" sz="1200">
              <a:latin typeface="Arial" charset="0"/>
            </a:endParaRPr>
          </a:p>
          <a:p>
            <a:r>
              <a:rPr lang="fr-CH" sz="1200">
                <a:latin typeface="Arial" charset="0"/>
              </a:rPr>
              <a:t>Ainsi naît la noble science des blasons: l’héraldique. </a:t>
            </a:r>
          </a:p>
          <a:p>
            <a:r>
              <a:rPr lang="fr-CH" sz="1200">
                <a:latin typeface="Arial" charset="0"/>
              </a:rPr>
              <a:t>Elle n’est réservée ni au nobles ni aux snobs. Mais elle exige rigueur et minutie. </a:t>
            </a:r>
          </a:p>
          <a:p>
            <a:r>
              <a:rPr lang="fr-CH" sz="1200">
                <a:latin typeface="Arial" charset="0"/>
              </a:rPr>
              <a:t>En suivant ses règles, vous réaliserez un insigne étonnant.</a:t>
            </a:r>
          </a:p>
          <a:p>
            <a:endParaRPr lang="fr-CH" sz="1200">
              <a:latin typeface="Arial" charset="0"/>
            </a:endParaRPr>
          </a:p>
          <a:p>
            <a:r>
              <a:rPr lang="fr-CH" sz="800">
                <a:latin typeface="Arial" charset="0"/>
              </a:rPr>
              <a:t>Sciences &amp; Vie Junior, hors série, n°66 octobre 2006</a:t>
            </a:r>
            <a:endParaRPr lang="fr-FR" sz="800">
              <a:latin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06500" name="Text Box 4"/>
          <p:cNvSpPr txBox="1">
            <a:spLocks noChangeArrowheads="1"/>
          </p:cNvSpPr>
          <p:nvPr/>
        </p:nvSpPr>
        <p:spPr bwMode="auto">
          <a:xfrm>
            <a:off x="549275" y="992188"/>
            <a:ext cx="345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l'art héraldique</a:t>
            </a:r>
            <a:r>
              <a:rPr lang="fr-FR" sz="1600" b="1">
                <a:latin typeface="Arial Black" pitchFamily="34" charset="0"/>
              </a:rPr>
              <a:t> </a:t>
            </a:r>
          </a:p>
        </p:txBody>
      </p:sp>
      <p:grpSp>
        <p:nvGrpSpPr>
          <p:cNvPr id="106502" name="Group 6"/>
          <p:cNvGrpSpPr>
            <a:grpSpLocks/>
          </p:cNvGrpSpPr>
          <p:nvPr/>
        </p:nvGrpSpPr>
        <p:grpSpPr bwMode="auto">
          <a:xfrm>
            <a:off x="5372100" y="128588"/>
            <a:ext cx="1263650" cy="1257300"/>
            <a:chOff x="3384" y="81"/>
            <a:chExt cx="796" cy="792"/>
          </a:xfrm>
        </p:grpSpPr>
        <p:pic>
          <p:nvPicPr>
            <p:cNvPr id="106503" name="Picture 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504"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06505" name="Text Box 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106506" name="Text Box 10"/>
          <p:cNvSpPr txBox="1">
            <a:spLocks noChangeArrowheads="1"/>
          </p:cNvSpPr>
          <p:nvPr/>
        </p:nvSpPr>
        <p:spPr bwMode="auto">
          <a:xfrm>
            <a:off x="409575" y="1712913"/>
            <a:ext cx="6037263"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b="1">
                <a:latin typeface="Arial" charset="0"/>
              </a:rPr>
              <a:t>Le blason a pris ses quartiers aux ACV</a:t>
            </a:r>
          </a:p>
          <a:p>
            <a:endParaRPr lang="fr-FR" sz="1200">
              <a:latin typeface="Arial" charset="0"/>
            </a:endParaRPr>
          </a:p>
          <a:p>
            <a:r>
              <a:rPr lang="fr-FR" sz="1200">
                <a:latin typeface="Arial" charset="0"/>
              </a:rPr>
              <a:t>J’ai repéré des armoiries mystérieuses sur une ancienne maison. Que peuvent-elles bien signifier ? </a:t>
            </a:r>
          </a:p>
          <a:p>
            <a:r>
              <a:rPr lang="fr-FR" sz="1200">
                <a:latin typeface="Arial" charset="0"/>
              </a:rPr>
              <a:t>Les armoiries sont les ancêtres des logos d’aujourd’hui. Elles figurent aux endroits les plus variés (bâtiments, objets, ex-libris, publications, manuscrits, etc.) En matière héraldique, les ACV remplissent une fonction de liaison et d’expertise. Depuis 1952, elles rassemblent dans un fichier les armoiries communales et familiales en relation avec le canton de Vaud. Elles vérifient aussi que les blasons nouveaux soient conformes aux règles héraldiques et ne soient pas déjà portés. Ces informations ont permis à François J. Rappard de publier en 1996 un Armorial vaudois complétant celui publié en 1934-36 par Donald Lindsay Galbreath. A ce jour, le fichier héraldique des ACV est toujours alimenté. Il est ainsi possible d’y faire enregistrer gratuitement le blason de votre famille. Une base de données des armoiries vaudoises numérisées et de leurs blasonnements est en voie de réalisation. </a:t>
            </a:r>
          </a:p>
          <a:p>
            <a:r>
              <a:rPr lang="fr-FR" sz="1200">
                <a:latin typeface="Arial" charset="0"/>
              </a:rPr>
              <a:t>Au début du 20e siècle, seul un quart des communes vaudoises possédait des armoiries complètes. Dès 1899, le Conseil d’Etat encouragea les communes à se doter d’armoiries. De 1921 à 1931, une Commission cantonale des armoiries communales fut chargée de conseiller les municipalités sur la création ou la modification de leurs armoiries, de les répertorier et finalement de les faire ratifier par le Conseil d'Etat. Ce mandat a par la suite été transmis aux ACV. Actuellement, il est principalement utilisé lorsqu’une fusion de communes entraîne l’adoption de nouvelles armoiries.</a:t>
            </a:r>
          </a:p>
          <a:p>
            <a:r>
              <a:rPr lang="fr-FR" sz="1200">
                <a:latin typeface="Arial" charset="0"/>
              </a:rPr>
              <a:t> </a:t>
            </a:r>
          </a:p>
          <a:p>
            <a:r>
              <a:rPr lang="fr-FR" sz="1200">
                <a:latin typeface="Arial" charset="0"/>
              </a:rPr>
              <a:t>A travers blasons et sceaux armoriés, découvrir l’héraldique, son origine, son langage et sa signification.</a:t>
            </a:r>
          </a:p>
        </p:txBody>
      </p:sp>
      <p:sp>
        <p:nvSpPr>
          <p:cNvPr id="106507" name="Text Box 11"/>
          <p:cNvSpPr txBox="1">
            <a:spLocks noChangeArrowheads="1"/>
          </p:cNvSpPr>
          <p:nvPr/>
        </p:nvSpPr>
        <p:spPr bwMode="auto">
          <a:xfrm>
            <a:off x="0" y="0"/>
            <a:ext cx="727075"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8 prof A</a:t>
            </a:r>
            <a:endParaRPr lang="fr-FR" sz="1200">
              <a:latin typeface="Arial" charset="0"/>
            </a:endParaRPr>
          </a:p>
        </p:txBody>
      </p:sp>
      <p:pic>
        <p:nvPicPr>
          <p:cNvPr id="10650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825" y="1065213"/>
            <a:ext cx="11811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11" name="Rectangle 15"/>
          <p:cNvSpPr>
            <a:spLocks noChangeArrowheads="1"/>
          </p:cNvSpPr>
          <p:nvPr/>
        </p:nvSpPr>
        <p:spPr bwMode="auto">
          <a:xfrm>
            <a:off x="0" y="6883400"/>
            <a:ext cx="6858000"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115000"/>
              </a:lnSpc>
            </a:pPr>
            <a:r>
              <a:rPr lang="fr-FR" sz="1200" b="1">
                <a:latin typeface="Arial" charset="0"/>
              </a:rPr>
              <a:t>Héraldique: Bibliographie thématique</a:t>
            </a:r>
          </a:p>
          <a:p>
            <a:pPr>
              <a:lnSpc>
                <a:spcPct val="115000"/>
              </a:lnSpc>
            </a:pPr>
            <a:r>
              <a:rPr lang="fr-FR" sz="1200">
                <a:latin typeface="Arial" charset="0"/>
              </a:rPr>
              <a:t>DEBILLY, Isabelle, </a:t>
            </a:r>
            <a:r>
              <a:rPr lang="fr-FR" sz="1200" i="1">
                <a:latin typeface="Arial" charset="0"/>
              </a:rPr>
              <a:t>La cire et le plomb : les sceaux provençaux du Moyen Age : initiation à la sigillographie</a:t>
            </a:r>
            <a:r>
              <a:rPr lang="fr-FR" sz="1200">
                <a:latin typeface="Arial" charset="0"/>
              </a:rPr>
              <a:t>, Marseille : Archives départementales des Bouches-du-Rhône, 1994,  2 dossiers (36 p., 18 transparents) </a:t>
            </a:r>
          </a:p>
          <a:p>
            <a:pPr>
              <a:lnSpc>
                <a:spcPct val="115000"/>
              </a:lnSpc>
            </a:pPr>
            <a:r>
              <a:rPr lang="fr-FR" sz="1200">
                <a:latin typeface="Arial" charset="0"/>
              </a:rPr>
              <a:t>DESSEMONTET Olivier, </a:t>
            </a:r>
            <a:r>
              <a:rPr lang="fr-FR" sz="1200" i="1">
                <a:latin typeface="Arial" charset="0"/>
              </a:rPr>
              <a:t>Armorial des communes vaudoises</a:t>
            </a:r>
            <a:r>
              <a:rPr lang="fr-FR" sz="1200">
                <a:latin typeface="Arial" charset="0"/>
              </a:rPr>
              <a:t>, Lausanne : Ed. Spes, 1972, 269 p. </a:t>
            </a:r>
          </a:p>
          <a:p>
            <a:pPr>
              <a:lnSpc>
                <a:spcPct val="115000"/>
              </a:lnSpc>
            </a:pPr>
            <a:r>
              <a:rPr lang="fr-FR" sz="1200">
                <a:latin typeface="Arial" charset="0"/>
              </a:rPr>
              <a:t>GALBREATH Donald Lindsay, </a:t>
            </a:r>
            <a:r>
              <a:rPr lang="fr-FR" sz="1200" i="1">
                <a:latin typeface="Arial" charset="0"/>
              </a:rPr>
              <a:t>Armorial vaudois</a:t>
            </a:r>
            <a:r>
              <a:rPr lang="fr-FR" sz="1200">
                <a:latin typeface="Arial" charset="0"/>
              </a:rPr>
              <a:t>, Baugy-sur-Clarens, 1934-1936, 754 p. </a:t>
            </a:r>
          </a:p>
          <a:p>
            <a:pPr>
              <a:lnSpc>
                <a:spcPct val="115000"/>
              </a:lnSpc>
            </a:pPr>
            <a:r>
              <a:rPr lang="fr-FR" sz="1200">
                <a:latin typeface="Arial" charset="0"/>
              </a:rPr>
              <a:t>PASTOUREAU Michel, </a:t>
            </a:r>
            <a:r>
              <a:rPr lang="fr-FR" sz="1200" i="1">
                <a:latin typeface="Arial" charset="0"/>
              </a:rPr>
              <a:t>Figures de l'héraldique</a:t>
            </a:r>
            <a:r>
              <a:rPr lang="fr-FR" sz="1200">
                <a:latin typeface="Arial" charset="0"/>
              </a:rPr>
              <a:t>, Paris : Gallimard, 1996 (Découvertes Gallimard. Traditions ; 284), 144 p. </a:t>
            </a:r>
          </a:p>
          <a:p>
            <a:pPr>
              <a:lnSpc>
                <a:spcPct val="115000"/>
              </a:lnSpc>
            </a:pPr>
            <a:r>
              <a:rPr lang="fr-FR" sz="1200">
                <a:latin typeface="Arial" charset="0"/>
              </a:rPr>
              <a:t>PROUVEUR Adolphe, </a:t>
            </a:r>
            <a:r>
              <a:rPr lang="fr-FR" sz="1200" i="1">
                <a:latin typeface="Arial" charset="0"/>
              </a:rPr>
              <a:t>La science du blason en 40 leçons : avec questionnaires, clefs de déchiffrement et dictionnaire à l'appui</a:t>
            </a:r>
            <a:r>
              <a:rPr lang="fr-FR" sz="1200">
                <a:latin typeface="Arial" charset="0"/>
              </a:rPr>
              <a:t>, Namur : C.R.E.A., 1997, 199, 74, 28 p. </a:t>
            </a:r>
          </a:p>
          <a:p>
            <a:pPr>
              <a:lnSpc>
                <a:spcPct val="115000"/>
              </a:lnSpc>
            </a:pPr>
            <a:r>
              <a:rPr lang="fr-FR" sz="1200">
                <a:latin typeface="Arial" charset="0"/>
              </a:rPr>
              <a:t>RAPPARD François J., </a:t>
            </a:r>
            <a:r>
              <a:rPr lang="fr-FR" sz="1200" i="1">
                <a:latin typeface="Arial" charset="0"/>
              </a:rPr>
              <a:t>Armorial vaudois, (1936-1996)</a:t>
            </a:r>
            <a:r>
              <a:rPr lang="fr-FR" sz="1200">
                <a:latin typeface="Arial" charset="0"/>
              </a:rPr>
              <a:t>, Genève : Slatkine, 1996, 132 p. </a:t>
            </a:r>
          </a:p>
          <a:p>
            <a:pPr>
              <a:lnSpc>
                <a:spcPct val="115000"/>
              </a:lnSpc>
            </a:pPr>
            <a:r>
              <a:rPr lang="fr-FR" sz="1200" i="1">
                <a:latin typeface="Arial" charset="0"/>
              </a:rPr>
              <a:t>Théodore Cornaz (1856-1938), héraldiste vaudois</a:t>
            </a:r>
            <a:r>
              <a:rPr lang="fr-FR" sz="1200">
                <a:latin typeface="Arial" charset="0"/>
              </a:rPr>
              <a:t>, Lausanne : Archives de la Ville, 1988, 32 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07523" name="Text Box 3"/>
          <p:cNvSpPr txBox="1">
            <a:spLocks noChangeArrowheads="1"/>
          </p:cNvSpPr>
          <p:nvPr/>
        </p:nvSpPr>
        <p:spPr bwMode="auto">
          <a:xfrm>
            <a:off x="549275" y="992188"/>
            <a:ext cx="345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l'art héraldique</a:t>
            </a:r>
            <a:r>
              <a:rPr lang="fr-FR" sz="1600" b="1">
                <a:latin typeface="Arial Black" pitchFamily="34" charset="0"/>
              </a:rPr>
              <a:t> </a:t>
            </a:r>
          </a:p>
        </p:txBody>
      </p:sp>
      <p:grpSp>
        <p:nvGrpSpPr>
          <p:cNvPr id="107524" name="Group 4"/>
          <p:cNvGrpSpPr>
            <a:grpSpLocks/>
          </p:cNvGrpSpPr>
          <p:nvPr/>
        </p:nvGrpSpPr>
        <p:grpSpPr bwMode="auto">
          <a:xfrm>
            <a:off x="5372100" y="128588"/>
            <a:ext cx="1263650" cy="1257300"/>
            <a:chOff x="3384" y="81"/>
            <a:chExt cx="796" cy="792"/>
          </a:xfrm>
        </p:grpSpPr>
        <p:pic>
          <p:nvPicPr>
            <p:cNvPr id="107525" name="Picture 5"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526" name="Rectangle 6"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07527" name="Text Box 7"/>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107529" name="Text Box 9"/>
          <p:cNvSpPr txBox="1">
            <a:spLocks noChangeArrowheads="1"/>
          </p:cNvSpPr>
          <p:nvPr/>
        </p:nvSpPr>
        <p:spPr bwMode="auto">
          <a:xfrm>
            <a:off x="0" y="0"/>
            <a:ext cx="744538"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8 Prof B</a:t>
            </a:r>
            <a:endParaRPr lang="fr-FR" sz="1200">
              <a:latin typeface="Arial" charset="0"/>
            </a:endParaRPr>
          </a:p>
        </p:txBody>
      </p:sp>
      <p:pic>
        <p:nvPicPr>
          <p:cNvPr id="1075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263" y="992188"/>
            <a:ext cx="11811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31" name="Rectangle 11"/>
          <p:cNvSpPr>
            <a:spLocks noChangeArrowheads="1"/>
          </p:cNvSpPr>
          <p:nvPr/>
        </p:nvSpPr>
        <p:spPr bwMode="auto">
          <a:xfrm>
            <a:off x="331788" y="1857375"/>
            <a:ext cx="6192837"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200" b="1">
                <a:latin typeface="Arial" charset="0"/>
              </a:rPr>
              <a:t>Petite introduction à l’art héraldique</a:t>
            </a:r>
          </a:p>
          <a:p>
            <a:endParaRPr lang="fr-FR" sz="1200" b="1">
              <a:latin typeface="Arial" charset="0"/>
            </a:endParaRPr>
          </a:p>
          <a:p>
            <a:r>
              <a:rPr lang="fr-FR" sz="400"/>
              <a:t>                                                                                                 </a:t>
            </a:r>
            <a:endParaRPr lang="fr-FR"/>
          </a:p>
          <a:p>
            <a:r>
              <a:rPr lang="fr-FR" sz="1200">
                <a:latin typeface="Arial" charset="0"/>
              </a:rPr>
              <a:t>Les êtres humains éprouvent le besoin de manifester extérieurement leur personnalité. Ils se choisissent des signes, des marques, des signatures, des armoiries. L’héraldique fait appel à un symbolisme. Dès l’Antiquité, certaines représentations sont fréquentes sur les monuments. Ainsi, les pyramides d’Egypte sont ornées de lions ailés et de toute une faune montant la garde ou accompagnant les pharaons. L’héraldique est un moyen de traduire, de manière artistique, des idées ou des faits se rapportant à des individus ou à des groupes. </a:t>
            </a:r>
          </a:p>
          <a:p>
            <a:r>
              <a:rPr lang="fr-FR" sz="1200">
                <a:latin typeface="Arial" charset="0"/>
              </a:rPr>
              <a:t>Le langage héraldique est codifié et très précis. Il doit permettre de dessiner les armoiries à partir du texte de leur blasonnement. Ainsi, il vous suffira de dire : « De gueules, à la croix alésée d'argent » et un spécialiste vous représentera le drapeau suisse ! </a:t>
            </a:r>
          </a:p>
          <a:p>
            <a:r>
              <a:rPr lang="fr-FR" sz="1200" b="1">
                <a:latin typeface="Arial" charset="0"/>
              </a:rPr>
              <a:t>Agencement des couleurs</a:t>
            </a:r>
            <a:r>
              <a:rPr lang="fr-FR" sz="1200">
                <a:latin typeface="Arial" charset="0"/>
              </a:rPr>
              <a:t> </a:t>
            </a:r>
          </a:p>
          <a:p>
            <a:r>
              <a:rPr lang="fr-FR" sz="1200">
                <a:latin typeface="Arial" charset="0"/>
              </a:rPr>
              <a:t>Or (jaune), argent (blanc) et acier (gris) sont des métaux. Azur (bleu), gueules (rouge), sable (noir), sinople (vert), pourpre (violet), etc. sont des émaux. Une règle héraldique interdit de superposer deux émaux ou deux métaux. Elle permet un bon contraste entre les couleurs claires des métaux et celles plus foncées des émaux. </a:t>
            </a:r>
          </a:p>
          <a:p>
            <a:r>
              <a:rPr lang="fr-FR" sz="1200" b="1">
                <a:latin typeface="Arial" charset="0"/>
              </a:rPr>
              <a:t>Blasonnement</a:t>
            </a:r>
            <a:r>
              <a:rPr lang="fr-FR" sz="1200">
                <a:latin typeface="Arial" charset="0"/>
              </a:rPr>
              <a:t> </a:t>
            </a:r>
          </a:p>
          <a:p>
            <a:r>
              <a:rPr lang="fr-FR" sz="1200">
                <a:latin typeface="Arial" charset="0"/>
              </a:rPr>
              <a:t>Lors des tournois du Moyen Age, l’entrée d'un chevalier était annoncée par les hérauts au son de la trompe (blasen en allemand), puis ceux-ci décrivaient les armes du combattant. C'est de là que vient le terme « blason ». La description des armoiries (blasonnement) se fait toujours dans un ordre précis. Les termes utilisés sont également codifiés. Ainsi il n'existe qu'une seule façon de décrire un blason.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09571" name="Text Box 3"/>
          <p:cNvSpPr txBox="1">
            <a:spLocks noChangeArrowheads="1"/>
          </p:cNvSpPr>
          <p:nvPr/>
        </p:nvSpPr>
        <p:spPr bwMode="auto">
          <a:xfrm>
            <a:off x="549275" y="992188"/>
            <a:ext cx="345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l'art héraldique</a:t>
            </a:r>
            <a:r>
              <a:rPr lang="fr-FR" sz="1600" b="1">
                <a:latin typeface="Arial Black" pitchFamily="34" charset="0"/>
              </a:rPr>
              <a:t> </a:t>
            </a:r>
          </a:p>
        </p:txBody>
      </p:sp>
      <p:grpSp>
        <p:nvGrpSpPr>
          <p:cNvPr id="109572" name="Group 4"/>
          <p:cNvGrpSpPr>
            <a:grpSpLocks/>
          </p:cNvGrpSpPr>
          <p:nvPr/>
        </p:nvGrpSpPr>
        <p:grpSpPr bwMode="auto">
          <a:xfrm>
            <a:off x="5372100" y="128588"/>
            <a:ext cx="1263650" cy="1257300"/>
            <a:chOff x="3384" y="81"/>
            <a:chExt cx="796" cy="792"/>
          </a:xfrm>
        </p:grpSpPr>
        <p:pic>
          <p:nvPicPr>
            <p:cNvPr id="109573" name="Picture 5"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574" name="Rectangle 6"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09575" name="Text Box 7"/>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1095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263" y="992188"/>
            <a:ext cx="11811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9" name="Rectangle 11"/>
          <p:cNvSpPr>
            <a:spLocks noChangeArrowheads="1"/>
          </p:cNvSpPr>
          <p:nvPr/>
        </p:nvSpPr>
        <p:spPr bwMode="auto">
          <a:xfrm>
            <a:off x="0" y="1712913"/>
            <a:ext cx="6858000"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r>
              <a:rPr lang="fr-FR" sz="1200">
                <a:latin typeface="Arial" charset="0"/>
              </a:rPr>
              <a:t>Certaines familles ont adopté des armoiries parlantes dont le dessin fait penser à leur nom. Parvenez-vous à identifier les familles vaudoises qui se cachent derrière ces armoiries ? </a:t>
            </a:r>
          </a:p>
          <a:p>
            <a:pPr marL="457200" indent="-457200"/>
            <a:endParaRPr lang="fr-FR" sz="1200">
              <a:latin typeface="Arial" charset="0"/>
            </a:endParaRPr>
          </a:p>
          <a:p>
            <a:pPr marL="457200" indent="-457200">
              <a:buFontTx/>
              <a:buAutoNum type="alphaLcPeriod"/>
            </a:pPr>
            <a:r>
              <a:rPr lang="fr-FR" sz="1200">
                <a:latin typeface="Arial" charset="0"/>
              </a:rPr>
              <a:t>Bally, </a:t>
            </a:r>
          </a:p>
          <a:p>
            <a:pPr marL="457200" indent="-457200">
              <a:buFontTx/>
              <a:buAutoNum type="alphaLcPeriod"/>
            </a:pPr>
            <a:r>
              <a:rPr lang="fr-FR" sz="1200">
                <a:latin typeface="Arial" charset="0"/>
              </a:rPr>
              <a:t>Blanchoud, </a:t>
            </a:r>
          </a:p>
          <a:p>
            <a:pPr marL="457200" indent="-457200">
              <a:buFontTx/>
              <a:buAutoNum type="alphaLcPeriod"/>
            </a:pPr>
            <a:r>
              <a:rPr lang="fr-FR" sz="1200">
                <a:latin typeface="Arial" charset="0"/>
              </a:rPr>
              <a:t>Buvelot, </a:t>
            </a:r>
          </a:p>
          <a:p>
            <a:pPr marL="457200" indent="-457200">
              <a:buFontTx/>
              <a:buAutoNum type="alphaLcPeriod"/>
            </a:pPr>
            <a:r>
              <a:rPr lang="fr-FR" sz="1200">
                <a:latin typeface="Arial" charset="0"/>
              </a:rPr>
              <a:t>Cardinaux, </a:t>
            </a:r>
          </a:p>
          <a:p>
            <a:pPr marL="457200" indent="-457200">
              <a:buFontTx/>
              <a:buAutoNum type="alphaLcPeriod"/>
            </a:pPr>
            <a:r>
              <a:rPr lang="fr-FR" sz="1200">
                <a:latin typeface="Arial" charset="0"/>
              </a:rPr>
              <a:t>Centlivres,</a:t>
            </a:r>
          </a:p>
          <a:p>
            <a:pPr marL="457200" indent="-457200">
              <a:buFontTx/>
              <a:buAutoNum type="alphaLcPeriod"/>
            </a:pPr>
            <a:r>
              <a:rPr lang="fr-FR" sz="1200">
                <a:latin typeface="Arial" charset="0"/>
              </a:rPr>
              <a:t>Delafontaine, </a:t>
            </a:r>
          </a:p>
          <a:p>
            <a:pPr marL="457200" indent="-457200">
              <a:buFontTx/>
              <a:buAutoNum type="alphaLcPeriod"/>
            </a:pPr>
            <a:r>
              <a:rPr lang="fr-FR" sz="1200">
                <a:latin typeface="Arial" charset="0"/>
              </a:rPr>
              <a:t>Duc, </a:t>
            </a:r>
          </a:p>
          <a:p>
            <a:pPr marL="457200" indent="-457200">
              <a:buFontTx/>
              <a:buAutoNum type="alphaLcPeriod"/>
            </a:pPr>
            <a:r>
              <a:rPr lang="fr-FR" sz="1200">
                <a:latin typeface="Arial" charset="0"/>
              </a:rPr>
              <a:t>Dupuis,</a:t>
            </a:r>
          </a:p>
          <a:p>
            <a:pPr marL="457200" indent="-457200">
              <a:buFontTx/>
              <a:buAutoNum type="alphaLcPeriod"/>
            </a:pPr>
            <a:r>
              <a:rPr lang="fr-FR" sz="1200">
                <a:latin typeface="Arial" charset="0"/>
              </a:rPr>
              <a:t>Genoux,</a:t>
            </a:r>
          </a:p>
          <a:p>
            <a:pPr marL="457200" indent="-457200">
              <a:buFontTx/>
              <a:buAutoNum type="alphaLcPeriod"/>
            </a:pPr>
            <a:r>
              <a:rPr lang="fr-FR" sz="1200">
                <a:latin typeface="Arial" charset="0"/>
              </a:rPr>
              <a:t>de La Harpe, </a:t>
            </a:r>
          </a:p>
          <a:p>
            <a:pPr marL="457200" indent="-457200">
              <a:buFontTx/>
              <a:buAutoNum type="alphaLcPeriod"/>
            </a:pPr>
            <a:r>
              <a:rPr lang="fr-FR" sz="1200">
                <a:latin typeface="Arial" charset="0"/>
              </a:rPr>
              <a:t>Lequatre, </a:t>
            </a:r>
          </a:p>
          <a:p>
            <a:pPr marL="457200" indent="-457200">
              <a:buFontTx/>
              <a:buAutoNum type="alphaLcPeriod"/>
            </a:pPr>
            <a:r>
              <a:rPr lang="fr-FR" sz="1200">
                <a:latin typeface="Arial" charset="0"/>
              </a:rPr>
              <a:t>Martinet, </a:t>
            </a:r>
          </a:p>
          <a:p>
            <a:pPr marL="457200" indent="-457200">
              <a:buFontTx/>
              <a:buAutoNum type="alphaLcPeriod"/>
            </a:pPr>
            <a:r>
              <a:rPr lang="fr-FR" sz="1200">
                <a:latin typeface="Arial" charset="0"/>
              </a:rPr>
              <a:t>Olivier,</a:t>
            </a:r>
          </a:p>
          <a:p>
            <a:pPr marL="457200" indent="-457200">
              <a:buFontTx/>
              <a:buAutoNum type="alphaLcPeriod"/>
            </a:pPr>
            <a:r>
              <a:rPr lang="fr-FR" sz="1200">
                <a:latin typeface="Arial" charset="0"/>
              </a:rPr>
              <a:t>Pochon, </a:t>
            </a:r>
          </a:p>
          <a:p>
            <a:pPr marL="457200" indent="-457200">
              <a:buFontTx/>
              <a:buAutoNum type="alphaLcPeriod"/>
            </a:pPr>
            <a:r>
              <a:rPr lang="fr-FR" sz="1200">
                <a:latin typeface="Arial" charset="0"/>
              </a:rPr>
              <a:t>Rouge,</a:t>
            </a:r>
          </a:p>
          <a:p>
            <a:pPr marL="457200" indent="-457200">
              <a:buFontTx/>
              <a:buAutoNum type="alphaLcPeriod"/>
            </a:pPr>
            <a:r>
              <a:rPr lang="fr-FR" sz="1200">
                <a:latin typeface="Arial" charset="0"/>
              </a:rPr>
              <a:t>Sauvageat</a:t>
            </a:r>
          </a:p>
        </p:txBody>
      </p:sp>
      <p:pic>
        <p:nvPicPr>
          <p:cNvPr id="10958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2360613"/>
            <a:ext cx="5041900" cy="604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81" name="Text Box 13"/>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8b</a:t>
            </a:r>
            <a:endParaRPr lang="fr-FR" sz="1200">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10595" name="Text Box 3"/>
          <p:cNvSpPr txBox="1">
            <a:spLocks noChangeArrowheads="1"/>
          </p:cNvSpPr>
          <p:nvPr/>
        </p:nvSpPr>
        <p:spPr bwMode="auto">
          <a:xfrm>
            <a:off x="549275" y="992188"/>
            <a:ext cx="345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l'art héraldique</a:t>
            </a:r>
            <a:r>
              <a:rPr lang="fr-FR" sz="1600" b="1">
                <a:latin typeface="Arial Black" pitchFamily="34" charset="0"/>
              </a:rPr>
              <a:t> </a:t>
            </a:r>
          </a:p>
        </p:txBody>
      </p:sp>
      <p:grpSp>
        <p:nvGrpSpPr>
          <p:cNvPr id="110596" name="Group 4"/>
          <p:cNvGrpSpPr>
            <a:grpSpLocks/>
          </p:cNvGrpSpPr>
          <p:nvPr/>
        </p:nvGrpSpPr>
        <p:grpSpPr bwMode="auto">
          <a:xfrm>
            <a:off x="5372100" y="128588"/>
            <a:ext cx="1263650" cy="1257300"/>
            <a:chOff x="3384" y="81"/>
            <a:chExt cx="796" cy="792"/>
          </a:xfrm>
        </p:grpSpPr>
        <p:pic>
          <p:nvPicPr>
            <p:cNvPr id="110597" name="Picture 5"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8" name="Rectangle 6"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0599" name="Text Box 7"/>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1106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263" y="992188"/>
            <a:ext cx="11811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601" name="Rectangle 9"/>
          <p:cNvSpPr>
            <a:spLocks noChangeArrowheads="1"/>
          </p:cNvSpPr>
          <p:nvPr/>
        </p:nvSpPr>
        <p:spPr bwMode="auto">
          <a:xfrm>
            <a:off x="0" y="1712913"/>
            <a:ext cx="6858000"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r>
              <a:rPr lang="fr-FR" sz="1200">
                <a:latin typeface="Arial" charset="0"/>
              </a:rPr>
              <a:t>Certaines familles ont adopté des armoiries parlantes dont le dessin fait penser à leur nom. Parvenez-vous à identifier les familles vaudoises qui se cachent derrière ces armoiries ? </a:t>
            </a:r>
          </a:p>
          <a:p>
            <a:pPr marL="457200" indent="-457200"/>
            <a:endParaRPr lang="fr-FR" sz="1200">
              <a:latin typeface="Arial" charset="0"/>
            </a:endParaRPr>
          </a:p>
          <a:p>
            <a:pPr marL="457200" indent="-457200">
              <a:buFontTx/>
              <a:buAutoNum type="alphaLcPeriod"/>
            </a:pPr>
            <a:r>
              <a:rPr lang="fr-FR" sz="1200">
                <a:latin typeface="Arial" charset="0"/>
              </a:rPr>
              <a:t>Bally, </a:t>
            </a:r>
          </a:p>
          <a:p>
            <a:pPr marL="457200" indent="-457200">
              <a:buFontTx/>
              <a:buAutoNum type="alphaLcPeriod"/>
            </a:pPr>
            <a:r>
              <a:rPr lang="fr-FR" sz="1200">
                <a:latin typeface="Arial" charset="0"/>
              </a:rPr>
              <a:t>Blanchoud, </a:t>
            </a:r>
          </a:p>
          <a:p>
            <a:pPr marL="457200" indent="-457200">
              <a:buFontTx/>
              <a:buAutoNum type="alphaLcPeriod"/>
            </a:pPr>
            <a:r>
              <a:rPr lang="fr-FR" sz="1200">
                <a:latin typeface="Arial" charset="0"/>
              </a:rPr>
              <a:t>Buvelot, </a:t>
            </a:r>
          </a:p>
          <a:p>
            <a:pPr marL="457200" indent="-457200">
              <a:buFontTx/>
              <a:buAutoNum type="alphaLcPeriod"/>
            </a:pPr>
            <a:r>
              <a:rPr lang="fr-FR" sz="1200">
                <a:latin typeface="Arial" charset="0"/>
              </a:rPr>
              <a:t>Cardinaux, </a:t>
            </a:r>
          </a:p>
          <a:p>
            <a:pPr marL="457200" indent="-457200">
              <a:buFontTx/>
              <a:buAutoNum type="alphaLcPeriod"/>
            </a:pPr>
            <a:r>
              <a:rPr lang="fr-FR" sz="1200">
                <a:latin typeface="Arial" charset="0"/>
              </a:rPr>
              <a:t>Centlivres,</a:t>
            </a:r>
          </a:p>
          <a:p>
            <a:pPr marL="457200" indent="-457200">
              <a:buFontTx/>
              <a:buAutoNum type="alphaLcPeriod"/>
            </a:pPr>
            <a:r>
              <a:rPr lang="fr-FR" sz="1200">
                <a:latin typeface="Arial" charset="0"/>
              </a:rPr>
              <a:t>Delafontaine, </a:t>
            </a:r>
          </a:p>
          <a:p>
            <a:pPr marL="457200" indent="-457200">
              <a:buFontTx/>
              <a:buAutoNum type="alphaLcPeriod"/>
            </a:pPr>
            <a:r>
              <a:rPr lang="fr-FR" sz="1200">
                <a:latin typeface="Arial" charset="0"/>
              </a:rPr>
              <a:t>Duc, </a:t>
            </a:r>
          </a:p>
          <a:p>
            <a:pPr marL="457200" indent="-457200">
              <a:buFontTx/>
              <a:buAutoNum type="alphaLcPeriod"/>
            </a:pPr>
            <a:r>
              <a:rPr lang="fr-FR" sz="1200">
                <a:latin typeface="Arial" charset="0"/>
              </a:rPr>
              <a:t>Dupuis,</a:t>
            </a:r>
          </a:p>
          <a:p>
            <a:pPr marL="457200" indent="-457200">
              <a:buFontTx/>
              <a:buAutoNum type="alphaLcPeriod"/>
            </a:pPr>
            <a:r>
              <a:rPr lang="fr-FR" sz="1200">
                <a:latin typeface="Arial" charset="0"/>
              </a:rPr>
              <a:t>Genoux,</a:t>
            </a:r>
          </a:p>
          <a:p>
            <a:pPr marL="457200" indent="-457200">
              <a:buFontTx/>
              <a:buAutoNum type="alphaLcPeriod"/>
            </a:pPr>
            <a:r>
              <a:rPr lang="fr-FR" sz="1200">
                <a:latin typeface="Arial" charset="0"/>
              </a:rPr>
              <a:t>de La Harpe, </a:t>
            </a:r>
          </a:p>
          <a:p>
            <a:pPr marL="457200" indent="-457200">
              <a:buFontTx/>
              <a:buAutoNum type="alphaLcPeriod"/>
            </a:pPr>
            <a:r>
              <a:rPr lang="fr-FR" sz="1200">
                <a:latin typeface="Arial" charset="0"/>
              </a:rPr>
              <a:t>Lequatre, </a:t>
            </a:r>
          </a:p>
          <a:p>
            <a:pPr marL="457200" indent="-457200">
              <a:buFontTx/>
              <a:buAutoNum type="alphaLcPeriod"/>
            </a:pPr>
            <a:r>
              <a:rPr lang="fr-FR" sz="1200">
                <a:latin typeface="Arial" charset="0"/>
              </a:rPr>
              <a:t>Martinet, </a:t>
            </a:r>
          </a:p>
          <a:p>
            <a:pPr marL="457200" indent="-457200">
              <a:buFontTx/>
              <a:buAutoNum type="alphaLcPeriod"/>
            </a:pPr>
            <a:r>
              <a:rPr lang="fr-FR" sz="1200">
                <a:latin typeface="Arial" charset="0"/>
              </a:rPr>
              <a:t>Olivier,</a:t>
            </a:r>
          </a:p>
          <a:p>
            <a:pPr marL="457200" indent="-457200">
              <a:buFontTx/>
              <a:buAutoNum type="alphaLcPeriod"/>
            </a:pPr>
            <a:r>
              <a:rPr lang="fr-FR" sz="1200">
                <a:latin typeface="Arial" charset="0"/>
              </a:rPr>
              <a:t>Pochon, </a:t>
            </a:r>
          </a:p>
          <a:p>
            <a:pPr marL="457200" indent="-457200">
              <a:buFontTx/>
              <a:buAutoNum type="alphaLcPeriod"/>
            </a:pPr>
            <a:r>
              <a:rPr lang="fr-FR" sz="1200">
                <a:latin typeface="Arial" charset="0"/>
              </a:rPr>
              <a:t>Rouge,</a:t>
            </a:r>
          </a:p>
          <a:p>
            <a:pPr marL="457200" indent="-457200">
              <a:buFontTx/>
              <a:buAutoNum type="alphaLcPeriod"/>
            </a:pPr>
            <a:r>
              <a:rPr lang="fr-FR" sz="1200">
                <a:latin typeface="Arial" charset="0"/>
              </a:rPr>
              <a:t>Sauvageat</a:t>
            </a:r>
          </a:p>
        </p:txBody>
      </p:sp>
      <p:pic>
        <p:nvPicPr>
          <p:cNvPr id="1106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2360613"/>
            <a:ext cx="5041900" cy="604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603" name="Text Box 11"/>
          <p:cNvSpPr txBox="1">
            <a:spLocks noChangeArrowheads="1"/>
          </p:cNvSpPr>
          <p:nvPr/>
        </p:nvSpPr>
        <p:spPr bwMode="auto">
          <a:xfrm>
            <a:off x="0" y="0"/>
            <a:ext cx="3540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8c</a:t>
            </a:r>
            <a:endParaRPr lang="fr-FR" sz="1200">
              <a:latin typeface="Arial" charset="0"/>
            </a:endParaRPr>
          </a:p>
        </p:txBody>
      </p:sp>
      <p:sp>
        <p:nvSpPr>
          <p:cNvPr id="110604" name="Rectangle 12"/>
          <p:cNvSpPr>
            <a:spLocks noChangeArrowheads="1"/>
          </p:cNvSpPr>
          <p:nvPr/>
        </p:nvSpPr>
        <p:spPr bwMode="auto">
          <a:xfrm rot="10800000">
            <a:off x="0" y="9380538"/>
            <a:ext cx="68580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sz="900" b="1">
                <a:latin typeface="Arial" charset="0"/>
              </a:rPr>
              <a:t>De quelle famille s’agit-il?</a:t>
            </a:r>
            <a:r>
              <a:rPr lang="fr-FR" sz="900">
                <a:latin typeface="Arial" charset="0"/>
              </a:rPr>
              <a:t>de La Harpe,Martinet,Delafontaine,Lequatre,Buvelot,</a:t>
            </a:r>
          </a:p>
          <a:p>
            <a:pPr algn="ctr"/>
            <a:r>
              <a:rPr lang="fr-FR" sz="900">
                <a:latin typeface="Arial" charset="0"/>
              </a:rPr>
              <a:t>Duc,Bally,Centlivres,Rouge,Cardinaux,Blanchoud,Genoux,Olivier,Dupuis,Pochon,Sauvageat</a:t>
            </a:r>
          </a:p>
          <a:p>
            <a:pPr algn="ctr"/>
            <a:endParaRPr lang="fr-FR" sz="900">
              <a:latin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98307" name="Text Box 3"/>
          <p:cNvSpPr txBox="1">
            <a:spLocks noChangeArrowheads="1"/>
          </p:cNvSpPr>
          <p:nvPr/>
        </p:nvSpPr>
        <p:spPr bwMode="auto">
          <a:xfrm>
            <a:off x="549275" y="992188"/>
            <a:ext cx="345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l'art héraldique</a:t>
            </a:r>
            <a:r>
              <a:rPr lang="fr-FR" sz="1600" b="1">
                <a:latin typeface="Arial Black" pitchFamily="34" charset="0"/>
              </a:rPr>
              <a:t> </a:t>
            </a:r>
          </a:p>
        </p:txBody>
      </p:sp>
      <p:sp>
        <p:nvSpPr>
          <p:cNvPr id="98308" name="Text Box 4"/>
          <p:cNvSpPr txBox="1">
            <a:spLocks noChangeArrowheads="1"/>
          </p:cNvSpPr>
          <p:nvPr/>
        </p:nvSpPr>
        <p:spPr bwMode="auto">
          <a:xfrm>
            <a:off x="0" y="0"/>
            <a:ext cx="2778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9</a:t>
            </a:r>
            <a:endParaRPr lang="fr-FR" sz="1200">
              <a:latin typeface="Arial" charset="0"/>
            </a:endParaRPr>
          </a:p>
        </p:txBody>
      </p:sp>
      <p:grpSp>
        <p:nvGrpSpPr>
          <p:cNvPr id="98309" name="Group 5"/>
          <p:cNvGrpSpPr>
            <a:grpSpLocks/>
          </p:cNvGrpSpPr>
          <p:nvPr/>
        </p:nvGrpSpPr>
        <p:grpSpPr bwMode="auto">
          <a:xfrm>
            <a:off x="5372100" y="128588"/>
            <a:ext cx="1263650" cy="1257300"/>
            <a:chOff x="3384" y="81"/>
            <a:chExt cx="796" cy="792"/>
          </a:xfrm>
        </p:grpSpPr>
        <p:pic>
          <p:nvPicPr>
            <p:cNvPr id="98310" name="Picture 6"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11" name="Rectangle 7"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98312" name="Text Box 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98313" name="Picture 9" descr="blason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4881563"/>
            <a:ext cx="6516687" cy="3659187"/>
          </a:xfrm>
          <a:prstGeom prst="rect">
            <a:avLst/>
          </a:prstGeom>
          <a:noFill/>
          <a:extLst>
            <a:ext uri="{909E8E84-426E-40DD-AFC4-6F175D3DCCD1}">
              <a14:hiddenFill xmlns:a14="http://schemas.microsoft.com/office/drawing/2010/main">
                <a:solidFill>
                  <a:srgbClr val="FFFFFF"/>
                </a:solidFill>
              </a14:hiddenFill>
            </a:ext>
          </a:extLst>
        </p:spPr>
      </p:pic>
      <p:pic>
        <p:nvPicPr>
          <p:cNvPr id="98315" name="Picture 11" descr="blason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700" y="2000250"/>
            <a:ext cx="3529013" cy="2366963"/>
          </a:xfrm>
          <a:prstGeom prst="rect">
            <a:avLst/>
          </a:prstGeom>
          <a:noFill/>
          <a:extLst>
            <a:ext uri="{909E8E84-426E-40DD-AFC4-6F175D3DCCD1}">
              <a14:hiddenFill xmlns:a14="http://schemas.microsoft.com/office/drawing/2010/main">
                <a:solidFill>
                  <a:srgbClr val="FFFFFF"/>
                </a:solidFill>
              </a14:hiddenFill>
            </a:ext>
          </a:extLst>
        </p:spPr>
      </p:pic>
      <p:sp>
        <p:nvSpPr>
          <p:cNvPr id="98316" name="WordArt 12"/>
          <p:cNvSpPr>
            <a:spLocks noChangeArrowheads="1" noChangeShapeType="1" noTextEdit="1"/>
          </p:cNvSpPr>
          <p:nvPr/>
        </p:nvSpPr>
        <p:spPr bwMode="auto">
          <a:xfrm>
            <a:off x="4005263" y="2936875"/>
            <a:ext cx="158750" cy="35877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fr-CH" sz="3600" b="1" kern="10">
                <a:solidFill>
                  <a:srgbClr val="FFFFFF"/>
                </a:solidFill>
                <a:latin typeface="Arial"/>
                <a:cs typeface="Arial"/>
              </a:rPr>
              <a:t>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63491" name="Text Box 3"/>
          <p:cNvSpPr txBox="1">
            <a:spLocks noChangeArrowheads="1"/>
          </p:cNvSpPr>
          <p:nvPr/>
        </p:nvSpPr>
        <p:spPr bwMode="auto">
          <a:xfrm>
            <a:off x="549275" y="992188"/>
            <a:ext cx="345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l'art héraldique</a:t>
            </a:r>
            <a:r>
              <a:rPr lang="fr-FR" sz="1600" b="1">
                <a:latin typeface="Arial Black" pitchFamily="34" charset="0"/>
              </a:rPr>
              <a:t> </a:t>
            </a:r>
          </a:p>
        </p:txBody>
      </p:sp>
      <p:sp>
        <p:nvSpPr>
          <p:cNvPr id="63493" name="Text Box 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10</a:t>
            </a:r>
            <a:endParaRPr lang="fr-FR" sz="1200">
              <a:latin typeface="Arial" charset="0"/>
            </a:endParaRPr>
          </a:p>
        </p:txBody>
      </p:sp>
      <p:grpSp>
        <p:nvGrpSpPr>
          <p:cNvPr id="63495" name="Group 7"/>
          <p:cNvGrpSpPr>
            <a:grpSpLocks/>
          </p:cNvGrpSpPr>
          <p:nvPr/>
        </p:nvGrpSpPr>
        <p:grpSpPr bwMode="auto">
          <a:xfrm>
            <a:off x="5372100" y="128588"/>
            <a:ext cx="1263650" cy="1257300"/>
            <a:chOff x="3384" y="81"/>
            <a:chExt cx="796" cy="792"/>
          </a:xfrm>
        </p:grpSpPr>
        <p:pic>
          <p:nvPicPr>
            <p:cNvPr id="63496" name="Picture 8"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7" name="Rectangle 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63499" name="Text Box 11"/>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63501" name="Picture 13" descr="blaso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4592638"/>
            <a:ext cx="5905500" cy="4548187"/>
          </a:xfrm>
          <a:prstGeom prst="rect">
            <a:avLst/>
          </a:prstGeom>
          <a:noFill/>
          <a:extLst>
            <a:ext uri="{909E8E84-426E-40DD-AFC4-6F175D3DCCD1}">
              <a14:hiddenFill xmlns:a14="http://schemas.microsoft.com/office/drawing/2010/main">
                <a:solidFill>
                  <a:srgbClr val="FFFFFF"/>
                </a:solidFill>
              </a14:hiddenFill>
            </a:ext>
          </a:extLst>
        </p:spPr>
      </p:pic>
      <p:pic>
        <p:nvPicPr>
          <p:cNvPr id="63502" name="Picture 14" descr="blason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700" y="2000250"/>
            <a:ext cx="3529013" cy="2366963"/>
          </a:xfrm>
          <a:prstGeom prst="rect">
            <a:avLst/>
          </a:prstGeom>
          <a:noFill/>
          <a:extLst>
            <a:ext uri="{909E8E84-426E-40DD-AFC4-6F175D3DCCD1}">
              <a14:hiddenFill xmlns:a14="http://schemas.microsoft.com/office/drawing/2010/main">
                <a:solidFill>
                  <a:srgbClr val="FFFFFF"/>
                </a:solidFill>
              </a14:hiddenFill>
            </a:ext>
          </a:extLst>
        </p:spPr>
      </p:pic>
      <p:sp>
        <p:nvSpPr>
          <p:cNvPr id="63503" name="WordArt 15"/>
          <p:cNvSpPr>
            <a:spLocks noChangeArrowheads="1" noChangeShapeType="1" noTextEdit="1"/>
          </p:cNvSpPr>
          <p:nvPr/>
        </p:nvSpPr>
        <p:spPr bwMode="auto">
          <a:xfrm>
            <a:off x="4005263" y="2936875"/>
            <a:ext cx="158750" cy="35877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fr-CH" sz="3600" b="1" kern="10">
                <a:solidFill>
                  <a:srgbClr val="FFFFFF"/>
                </a:solidFill>
                <a:latin typeface="Arial"/>
                <a:cs typeface="Arial"/>
              </a:rPr>
              <a:t>2</a:t>
            </a:r>
          </a:p>
        </p:txBody>
      </p:sp>
      <p:sp>
        <p:nvSpPr>
          <p:cNvPr id="63505" name="Rectangle 17"/>
          <p:cNvSpPr>
            <a:spLocks noChangeArrowheads="1"/>
          </p:cNvSpPr>
          <p:nvPr/>
        </p:nvSpPr>
        <p:spPr bwMode="auto">
          <a:xfrm>
            <a:off x="-4419600" y="2865438"/>
            <a:ext cx="3673475" cy="3673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3506" name="Line 18"/>
          <p:cNvSpPr>
            <a:spLocks noChangeShapeType="1"/>
          </p:cNvSpPr>
          <p:nvPr/>
        </p:nvSpPr>
        <p:spPr bwMode="auto">
          <a:xfrm>
            <a:off x="-2546350" y="2865438"/>
            <a:ext cx="0" cy="3673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3507" name="Line 19"/>
          <p:cNvSpPr>
            <a:spLocks noChangeShapeType="1"/>
          </p:cNvSpPr>
          <p:nvPr/>
        </p:nvSpPr>
        <p:spPr bwMode="auto">
          <a:xfrm>
            <a:off x="-4419600" y="4738688"/>
            <a:ext cx="3671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3508" name="Line 20"/>
          <p:cNvSpPr>
            <a:spLocks noChangeShapeType="1"/>
          </p:cNvSpPr>
          <p:nvPr/>
        </p:nvSpPr>
        <p:spPr bwMode="auto">
          <a:xfrm>
            <a:off x="-4419600" y="2865438"/>
            <a:ext cx="3671887" cy="3673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3509" name="Line 21"/>
          <p:cNvSpPr>
            <a:spLocks noChangeShapeType="1"/>
          </p:cNvSpPr>
          <p:nvPr/>
        </p:nvSpPr>
        <p:spPr bwMode="auto">
          <a:xfrm flipH="1">
            <a:off x="-4419600" y="2865438"/>
            <a:ext cx="3671887" cy="3673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3510" name="Text Box 22"/>
          <p:cNvSpPr txBox="1">
            <a:spLocks noChangeArrowheads="1"/>
          </p:cNvSpPr>
          <p:nvPr/>
        </p:nvSpPr>
        <p:spPr bwMode="auto">
          <a:xfrm>
            <a:off x="-7732240" y="7894802"/>
            <a:ext cx="73040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dirty="0">
                <a:latin typeface="Arial" charset="0"/>
              </a:rPr>
              <a:t>Sur ce drapeau dit « gironné », crée un drapeau qui comporte  3 parties « AZUR »,</a:t>
            </a:r>
          </a:p>
          <a:p>
            <a:r>
              <a:rPr lang="fr-CH" sz="1400" dirty="0">
                <a:latin typeface="Arial" charset="0"/>
              </a:rPr>
              <a:t>1 partie « GUEULES » , 2 parties « SINOPLES », 1 partie « ARGENT » et 1 partie « OR ».</a:t>
            </a:r>
          </a:p>
          <a:p>
            <a:r>
              <a:rPr lang="fr-CH" sz="1400" dirty="0">
                <a:latin typeface="Arial" charset="0"/>
              </a:rPr>
              <a:t>Attention!! Deux couleurs identiques ne peuvent pas se toucher!</a:t>
            </a:r>
            <a:endParaRPr lang="fr-FR" sz="1400" dirty="0">
              <a:latin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89091" name="Text Box 3"/>
          <p:cNvSpPr txBox="1">
            <a:spLocks noChangeArrowheads="1"/>
          </p:cNvSpPr>
          <p:nvPr/>
        </p:nvSpPr>
        <p:spPr bwMode="auto">
          <a:xfrm>
            <a:off x="549275" y="992188"/>
            <a:ext cx="345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l'art héraldique</a:t>
            </a:r>
            <a:r>
              <a:rPr lang="fr-FR" sz="1600" b="1">
                <a:latin typeface="Arial Black" pitchFamily="34" charset="0"/>
              </a:rPr>
              <a:t> </a:t>
            </a:r>
          </a:p>
        </p:txBody>
      </p:sp>
      <p:sp>
        <p:nvSpPr>
          <p:cNvPr id="89092" name="Text Box 4"/>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11</a:t>
            </a:r>
            <a:endParaRPr lang="fr-FR" sz="1200">
              <a:latin typeface="Arial" charset="0"/>
            </a:endParaRPr>
          </a:p>
        </p:txBody>
      </p:sp>
      <p:grpSp>
        <p:nvGrpSpPr>
          <p:cNvPr id="89093" name="Group 5"/>
          <p:cNvGrpSpPr>
            <a:grpSpLocks/>
          </p:cNvGrpSpPr>
          <p:nvPr/>
        </p:nvGrpSpPr>
        <p:grpSpPr bwMode="auto">
          <a:xfrm>
            <a:off x="5372100" y="128588"/>
            <a:ext cx="1263650" cy="1257300"/>
            <a:chOff x="3384" y="81"/>
            <a:chExt cx="796" cy="792"/>
          </a:xfrm>
        </p:grpSpPr>
        <p:pic>
          <p:nvPicPr>
            <p:cNvPr id="89094" name="Picture 6"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095" name="Rectangle 7"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89096" name="Text Box 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89097" name="Picture 9" descr="blas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3" y="4448175"/>
            <a:ext cx="5832475" cy="5022850"/>
          </a:xfrm>
          <a:prstGeom prst="rect">
            <a:avLst/>
          </a:prstGeom>
          <a:noFill/>
          <a:extLst>
            <a:ext uri="{909E8E84-426E-40DD-AFC4-6F175D3DCCD1}">
              <a14:hiddenFill xmlns:a14="http://schemas.microsoft.com/office/drawing/2010/main">
                <a:solidFill>
                  <a:srgbClr val="FFFFFF"/>
                </a:solidFill>
              </a14:hiddenFill>
            </a:ext>
          </a:extLst>
        </p:spPr>
      </p:pic>
      <p:pic>
        <p:nvPicPr>
          <p:cNvPr id="89100" name="Picture 12" descr="blason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700" y="2000250"/>
            <a:ext cx="3529013" cy="2366963"/>
          </a:xfrm>
          <a:prstGeom prst="rect">
            <a:avLst/>
          </a:prstGeom>
          <a:noFill/>
          <a:extLst>
            <a:ext uri="{909E8E84-426E-40DD-AFC4-6F175D3DCCD1}">
              <a14:hiddenFill xmlns:a14="http://schemas.microsoft.com/office/drawing/2010/main">
                <a:solidFill>
                  <a:srgbClr val="FFFFFF"/>
                </a:solidFill>
              </a14:hiddenFill>
            </a:ext>
          </a:extLst>
        </p:spPr>
      </p:pic>
      <p:sp>
        <p:nvSpPr>
          <p:cNvPr id="89101" name="WordArt 13"/>
          <p:cNvSpPr>
            <a:spLocks noChangeArrowheads="1" noChangeShapeType="1" noTextEdit="1"/>
          </p:cNvSpPr>
          <p:nvPr/>
        </p:nvSpPr>
        <p:spPr bwMode="auto">
          <a:xfrm>
            <a:off x="4005263" y="2936875"/>
            <a:ext cx="158750" cy="35877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fr-CH" sz="3600" b="1" kern="10">
                <a:solidFill>
                  <a:srgbClr val="FFFFFF"/>
                </a:solidFill>
                <a:latin typeface="Arial"/>
                <a:cs typeface="Arial"/>
              </a:rPr>
              <a:t>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91139" name="Text Box 3"/>
          <p:cNvSpPr txBox="1">
            <a:spLocks noChangeArrowheads="1"/>
          </p:cNvSpPr>
          <p:nvPr/>
        </p:nvSpPr>
        <p:spPr bwMode="auto">
          <a:xfrm>
            <a:off x="549275" y="992188"/>
            <a:ext cx="345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l'art héraldique</a:t>
            </a:r>
            <a:r>
              <a:rPr lang="fr-FR" sz="1600" b="1">
                <a:latin typeface="Arial Black" pitchFamily="34" charset="0"/>
              </a:rPr>
              <a:t> </a:t>
            </a:r>
          </a:p>
        </p:txBody>
      </p:sp>
      <p:sp>
        <p:nvSpPr>
          <p:cNvPr id="91140" name="Text Box 4"/>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12</a:t>
            </a:r>
            <a:endParaRPr lang="fr-FR" sz="1200">
              <a:latin typeface="Arial" charset="0"/>
            </a:endParaRPr>
          </a:p>
        </p:txBody>
      </p:sp>
      <p:grpSp>
        <p:nvGrpSpPr>
          <p:cNvPr id="91141" name="Group 5"/>
          <p:cNvGrpSpPr>
            <a:grpSpLocks/>
          </p:cNvGrpSpPr>
          <p:nvPr/>
        </p:nvGrpSpPr>
        <p:grpSpPr bwMode="auto">
          <a:xfrm>
            <a:off x="5372100" y="128588"/>
            <a:ext cx="1263650" cy="1257300"/>
            <a:chOff x="3384" y="81"/>
            <a:chExt cx="796" cy="792"/>
          </a:xfrm>
        </p:grpSpPr>
        <p:pic>
          <p:nvPicPr>
            <p:cNvPr id="91142" name="Picture 6"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143" name="Rectangle 7"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91144" name="Text Box 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91145" name="Picture 9" descr="blaso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639888"/>
            <a:ext cx="2998788" cy="3602037"/>
          </a:xfrm>
          <a:prstGeom prst="rect">
            <a:avLst/>
          </a:prstGeom>
          <a:noFill/>
          <a:extLst>
            <a:ext uri="{909E8E84-426E-40DD-AFC4-6F175D3DCCD1}">
              <a14:hiddenFill xmlns:a14="http://schemas.microsoft.com/office/drawing/2010/main">
                <a:solidFill>
                  <a:srgbClr val="FFFFFF"/>
                </a:solidFill>
              </a14:hiddenFill>
            </a:ext>
          </a:extLst>
        </p:spPr>
      </p:pic>
      <p:pic>
        <p:nvPicPr>
          <p:cNvPr id="91146" name="Picture 10" descr="blason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475" y="5600700"/>
            <a:ext cx="4246563" cy="3586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90115" name="Text Box 3"/>
          <p:cNvSpPr txBox="1">
            <a:spLocks noChangeArrowheads="1"/>
          </p:cNvSpPr>
          <p:nvPr/>
        </p:nvSpPr>
        <p:spPr bwMode="auto">
          <a:xfrm>
            <a:off x="549275" y="992188"/>
            <a:ext cx="345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l'art héraldique</a:t>
            </a:r>
            <a:r>
              <a:rPr lang="fr-FR" sz="1600" b="1">
                <a:latin typeface="Arial Black" pitchFamily="34" charset="0"/>
              </a:rPr>
              <a:t> </a:t>
            </a:r>
          </a:p>
        </p:txBody>
      </p:sp>
      <p:sp>
        <p:nvSpPr>
          <p:cNvPr id="90116" name="Text Box 4"/>
          <p:cNvSpPr txBox="1">
            <a:spLocks noChangeArrowheads="1"/>
          </p:cNvSpPr>
          <p:nvPr/>
        </p:nvSpPr>
        <p:spPr bwMode="auto">
          <a:xfrm>
            <a:off x="0" y="0"/>
            <a:ext cx="446088"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13a</a:t>
            </a:r>
            <a:endParaRPr lang="fr-FR" sz="1200">
              <a:latin typeface="Arial" charset="0"/>
            </a:endParaRPr>
          </a:p>
        </p:txBody>
      </p:sp>
      <p:grpSp>
        <p:nvGrpSpPr>
          <p:cNvPr id="90117" name="Group 5"/>
          <p:cNvGrpSpPr>
            <a:grpSpLocks/>
          </p:cNvGrpSpPr>
          <p:nvPr/>
        </p:nvGrpSpPr>
        <p:grpSpPr bwMode="auto">
          <a:xfrm>
            <a:off x="5372100" y="128588"/>
            <a:ext cx="1263650" cy="1257300"/>
            <a:chOff x="3384" y="81"/>
            <a:chExt cx="796" cy="792"/>
          </a:xfrm>
        </p:grpSpPr>
        <p:pic>
          <p:nvPicPr>
            <p:cNvPr id="90118" name="Picture 6"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19" name="Rectangle 7"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90120" name="Text Box 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90121" name="Picture 9" descr="blaso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63" y="5097463"/>
            <a:ext cx="6669087" cy="3727450"/>
          </a:xfrm>
          <a:prstGeom prst="rect">
            <a:avLst/>
          </a:prstGeom>
          <a:noFill/>
          <a:extLst>
            <a:ext uri="{909E8E84-426E-40DD-AFC4-6F175D3DCCD1}">
              <a14:hiddenFill xmlns:a14="http://schemas.microsoft.com/office/drawing/2010/main">
                <a:solidFill>
                  <a:srgbClr val="FFFFFF"/>
                </a:solidFill>
              </a14:hiddenFill>
            </a:ext>
          </a:extLst>
        </p:spPr>
      </p:pic>
      <p:pic>
        <p:nvPicPr>
          <p:cNvPr id="90122" name="Picture 10" descr="blason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700" y="2000250"/>
            <a:ext cx="3529013" cy="2366963"/>
          </a:xfrm>
          <a:prstGeom prst="rect">
            <a:avLst/>
          </a:prstGeom>
          <a:noFill/>
          <a:extLst>
            <a:ext uri="{909E8E84-426E-40DD-AFC4-6F175D3DCCD1}">
              <a14:hiddenFill xmlns:a14="http://schemas.microsoft.com/office/drawing/2010/main">
                <a:solidFill>
                  <a:srgbClr val="FFFFFF"/>
                </a:solidFill>
              </a14:hiddenFill>
            </a:ext>
          </a:extLst>
        </p:spPr>
      </p:pic>
      <p:sp>
        <p:nvSpPr>
          <p:cNvPr id="90123" name="WordArt 11"/>
          <p:cNvSpPr>
            <a:spLocks noChangeArrowheads="1" noChangeShapeType="1" noTextEdit="1"/>
          </p:cNvSpPr>
          <p:nvPr/>
        </p:nvSpPr>
        <p:spPr bwMode="auto">
          <a:xfrm>
            <a:off x="4005263" y="2936875"/>
            <a:ext cx="158750" cy="35877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fr-CH" sz="3600" b="1" kern="10">
                <a:solidFill>
                  <a:srgbClr val="FFFFFF"/>
                </a:solidFill>
                <a:latin typeface="Arial"/>
                <a:cs typeface="Arial"/>
              </a:rPr>
              <a:t>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8" name="Picture 10" descr="Photo 018"/>
          <p:cNvPicPr>
            <a:picLocks noChangeAspect="1" noChangeArrowheads="1"/>
          </p:cNvPicPr>
          <p:nvPr/>
        </p:nvPicPr>
        <p:blipFill>
          <a:blip r:embed="rId2" cstate="print">
            <a:lum bright="40000" contrast="-34000"/>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grpSp>
        <p:nvGrpSpPr>
          <p:cNvPr id="99332" name="Group 4"/>
          <p:cNvGrpSpPr>
            <a:grpSpLocks/>
          </p:cNvGrpSpPr>
          <p:nvPr/>
        </p:nvGrpSpPr>
        <p:grpSpPr bwMode="auto">
          <a:xfrm rot="719814">
            <a:off x="3429000" y="1352550"/>
            <a:ext cx="773113" cy="855663"/>
            <a:chOff x="4882" y="2891"/>
            <a:chExt cx="2134" cy="2361"/>
          </a:xfrm>
        </p:grpSpPr>
        <p:pic>
          <p:nvPicPr>
            <p:cNvPr id="99333" name="Picture 5" descr="541px-coat_of_arms_of_switzerland 2"/>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82" y="2891"/>
              <a:ext cx="2134" cy="2361"/>
            </a:xfrm>
            <a:prstGeom prst="rect">
              <a:avLst/>
            </a:prstGeom>
            <a:noFill/>
            <a:extLst>
              <a:ext uri="{909E8E84-426E-40DD-AFC4-6F175D3DCCD1}">
                <a14:hiddenFill xmlns:a14="http://schemas.microsoft.com/office/drawing/2010/main">
                  <a:solidFill>
                    <a:srgbClr val="FFFFFF"/>
                  </a:solidFill>
                </a14:hiddenFill>
              </a:ext>
            </a:extLst>
          </p:spPr>
        </p:pic>
        <p:pic>
          <p:nvPicPr>
            <p:cNvPr id="9933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b="51350"/>
            <a:stretch>
              <a:fillRect/>
            </a:stretch>
          </p:blipFill>
          <p:spPr bwMode="auto">
            <a:xfrm>
              <a:off x="5199" y="3120"/>
              <a:ext cx="1588" cy="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9335" name="Picture 7" descr="541px-Coat_of_Arms_of_Switzer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44544">
            <a:off x="2641600" y="1352550"/>
            <a:ext cx="787400" cy="871538"/>
          </a:xfrm>
          <a:prstGeom prst="rect">
            <a:avLst/>
          </a:prstGeom>
          <a:noFill/>
          <a:extLst>
            <a:ext uri="{909E8E84-426E-40DD-AFC4-6F175D3DCCD1}">
              <a14:hiddenFill xmlns:a14="http://schemas.microsoft.com/office/drawing/2010/main">
                <a:solidFill>
                  <a:srgbClr val="FFFFFF"/>
                </a:solidFill>
              </a14:hiddenFill>
            </a:ext>
          </a:extLst>
        </p:spPr>
      </p:pic>
      <p:sp>
        <p:nvSpPr>
          <p:cNvPr id="99337" name="Text Box 9"/>
          <p:cNvSpPr txBox="1">
            <a:spLocks noChangeArrowheads="1"/>
          </p:cNvSpPr>
          <p:nvPr/>
        </p:nvSpPr>
        <p:spPr bwMode="auto">
          <a:xfrm>
            <a:off x="0" y="9448800"/>
            <a:ext cx="149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a:latin typeface="Arial" charset="0"/>
              </a:rPr>
              <a:t> </a:t>
            </a:r>
            <a:r>
              <a:rPr lang="en-US" sz="1200">
                <a:solidFill>
                  <a:schemeClr val="bg1"/>
                </a:solidFill>
                <a:latin typeface="Arial" charset="0"/>
                <a:cs typeface="Times New Roman" pitchFamily="18" charset="0"/>
              </a:rPr>
              <a:t>© </a:t>
            </a:r>
            <a:r>
              <a:rPr lang="fr-CH" sz="1200">
                <a:solidFill>
                  <a:schemeClr val="bg1"/>
                </a:solidFill>
                <a:latin typeface="Arial" charset="0"/>
              </a:rPr>
              <a:t>Marc SCHMIDT</a:t>
            </a:r>
            <a:endParaRPr lang="fr-FR" sz="1200">
              <a:solidFill>
                <a:schemeClr val="bg1"/>
              </a:solidFill>
              <a:latin typeface="Arial" charset="0"/>
            </a:endParaRPr>
          </a:p>
        </p:txBody>
      </p:sp>
      <p:sp>
        <p:nvSpPr>
          <p:cNvPr id="99343" name="Oval 15"/>
          <p:cNvSpPr>
            <a:spLocks noChangeArrowheads="1"/>
          </p:cNvSpPr>
          <p:nvPr/>
        </p:nvSpPr>
        <p:spPr bwMode="auto">
          <a:xfrm>
            <a:off x="1557338" y="3944938"/>
            <a:ext cx="1079500" cy="10795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9344" name="Oval 16"/>
          <p:cNvSpPr>
            <a:spLocks noChangeArrowheads="1"/>
          </p:cNvSpPr>
          <p:nvPr/>
        </p:nvSpPr>
        <p:spPr bwMode="auto">
          <a:xfrm>
            <a:off x="4076700" y="3944938"/>
            <a:ext cx="1079500" cy="10795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9345" name="Text Box 17"/>
          <p:cNvSpPr txBox="1">
            <a:spLocks noChangeArrowheads="1"/>
          </p:cNvSpPr>
          <p:nvPr/>
        </p:nvSpPr>
        <p:spPr bwMode="auto">
          <a:xfrm>
            <a:off x="1196975" y="2792413"/>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a:latin typeface="JacobaDB" pitchFamily="2" charset="0"/>
              </a:rPr>
              <a:t>1 Batz 1830</a:t>
            </a:r>
            <a:endParaRPr lang="fr-FR">
              <a:latin typeface="JacobaDB" pitchFamily="2" charset="0"/>
            </a:endParaRPr>
          </a:p>
        </p:txBody>
      </p:sp>
      <p:sp>
        <p:nvSpPr>
          <p:cNvPr id="99347" name="Text Box 19"/>
          <p:cNvSpPr txBox="1">
            <a:spLocks noChangeArrowheads="1"/>
          </p:cNvSpPr>
          <p:nvPr/>
        </p:nvSpPr>
        <p:spPr bwMode="auto">
          <a:xfrm>
            <a:off x="188913" y="415925"/>
            <a:ext cx="640873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4200">
                <a:latin typeface="JacobaDB" pitchFamily="2" charset="0"/>
              </a:rPr>
              <a:t>Monnaies vaudoises du 19</a:t>
            </a:r>
            <a:r>
              <a:rPr lang="fr-CH" sz="4200" baseline="30000">
                <a:latin typeface="JacobaDB" pitchFamily="2" charset="0"/>
              </a:rPr>
              <a:t>ème</a:t>
            </a:r>
            <a:r>
              <a:rPr lang="fr-CH" sz="4200">
                <a:latin typeface="JacobaDB" pitchFamily="2" charset="0"/>
              </a:rPr>
              <a:t> siècle</a:t>
            </a:r>
            <a:endParaRPr lang="fr-FR" sz="4200">
              <a:latin typeface="JacobaDB" pitchFamily="2" charset="0"/>
            </a:endParaRPr>
          </a:p>
        </p:txBody>
      </p:sp>
      <p:sp>
        <p:nvSpPr>
          <p:cNvPr id="99348" name="Rectangle 20"/>
          <p:cNvSpPr>
            <a:spLocks noChangeArrowheads="1"/>
          </p:cNvSpPr>
          <p:nvPr/>
        </p:nvSpPr>
        <p:spPr bwMode="auto">
          <a:xfrm>
            <a:off x="260350" y="5745163"/>
            <a:ext cx="6335713" cy="313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b="1"/>
              <a:t>De 1803 à 1850 </a:t>
            </a:r>
            <a:endParaRPr lang="fr-FR"/>
          </a:p>
          <a:p>
            <a:r>
              <a:rPr lang="fr-FR" sz="1400">
                <a:latin typeface="Arial" charset="0"/>
              </a:rPr>
              <a:t>Il faut attendre l'Acte de médiation de 1803 pour que les Vaudois récupèrent le privilège de battre monnaie, et recommencent à produire des pièces dès 1804.</a:t>
            </a:r>
          </a:p>
          <a:p>
            <a:r>
              <a:rPr lang="fr-FR" sz="1400">
                <a:latin typeface="Arial" charset="0"/>
              </a:rPr>
              <a:t>Les unités utilisées étaient le franc ou livre, divisé en 10 batz, eux-mêmes divisés en 10 rappes.</a:t>
            </a:r>
          </a:p>
          <a:p>
            <a:r>
              <a:rPr lang="fr-FR" sz="1400">
                <a:latin typeface="Arial" charset="0"/>
              </a:rPr>
              <a:t>Le mot "Batz" se prononçait et s'écrivait "Bache" dans le canton de Vaud.</a:t>
            </a:r>
          </a:p>
          <a:p>
            <a:r>
              <a:rPr lang="fr-FR" sz="1400">
                <a:latin typeface="Arial" charset="0"/>
              </a:rPr>
              <a:t>Le canton de Vaud rejoint le concordat des monnaies cantonales suisses en 1825.</a:t>
            </a:r>
          </a:p>
          <a:p>
            <a:r>
              <a:rPr lang="fr-FR" sz="1400">
                <a:latin typeface="Arial" charset="0"/>
              </a:rPr>
              <a:t>Le canton de Vaud a émis des pièces de monnaie de 1804 à 1846, avant qu'elles ne soient remplacées par le franc suisse en 1850.</a:t>
            </a:r>
          </a:p>
          <a:p>
            <a:r>
              <a:rPr lang="fr-FR" sz="1400">
                <a:latin typeface="Arial" charset="0"/>
              </a:rPr>
              <a:t>Une importante partie des coins monétaires, contremarques et essais se trouvent actuellement au musée monétaire cantonal à Lausanne</a:t>
            </a:r>
          </a:p>
          <a:p>
            <a:r>
              <a:rPr lang="fr-FR" sz="800">
                <a:latin typeface="Arial" charset="0"/>
              </a:rPr>
              <a:t>http://fr.wikipedia.org/wiki/Monnaie_du_canton_de_Vaud</a:t>
            </a:r>
          </a:p>
        </p:txBody>
      </p:sp>
      <p:sp>
        <p:nvSpPr>
          <p:cNvPr id="99349" name="Text Box 21"/>
          <p:cNvSpPr txBox="1">
            <a:spLocks noChangeArrowheads="1"/>
          </p:cNvSpPr>
          <p:nvPr/>
        </p:nvSpPr>
        <p:spPr bwMode="auto">
          <a:xfrm>
            <a:off x="3213100" y="2865438"/>
            <a:ext cx="2736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a:latin typeface="JacobaDB" pitchFamily="2" charset="0"/>
              </a:rPr>
              <a:t>½ Batz, 5 rappes 1807</a:t>
            </a:r>
            <a:endParaRPr lang="fr-FR">
              <a:latin typeface="JacobaDB" pitchFamily="2" charset="0"/>
            </a:endParaRPr>
          </a:p>
        </p:txBody>
      </p:sp>
      <p:sp>
        <p:nvSpPr>
          <p:cNvPr id="99350" name="Rectangle 22"/>
          <p:cNvSpPr>
            <a:spLocks noChangeArrowheads="1"/>
          </p:cNvSpPr>
          <p:nvPr/>
        </p:nvSpPr>
        <p:spPr bwMode="auto">
          <a:xfrm>
            <a:off x="1341438" y="3729038"/>
            <a:ext cx="1512887" cy="151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9352" name="Rectangle 24"/>
          <p:cNvSpPr>
            <a:spLocks noChangeArrowheads="1"/>
          </p:cNvSpPr>
          <p:nvPr/>
        </p:nvSpPr>
        <p:spPr bwMode="auto">
          <a:xfrm>
            <a:off x="3860800" y="3729038"/>
            <a:ext cx="1512888" cy="151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11619" name="Text Box 3"/>
          <p:cNvSpPr txBox="1">
            <a:spLocks noChangeArrowheads="1"/>
          </p:cNvSpPr>
          <p:nvPr/>
        </p:nvSpPr>
        <p:spPr bwMode="auto">
          <a:xfrm>
            <a:off x="549275" y="992188"/>
            <a:ext cx="345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l'art héraldique</a:t>
            </a:r>
            <a:r>
              <a:rPr lang="fr-FR" sz="1600" b="1">
                <a:latin typeface="Arial Black" pitchFamily="34" charset="0"/>
              </a:rPr>
              <a:t> </a:t>
            </a:r>
          </a:p>
        </p:txBody>
      </p:sp>
      <p:sp>
        <p:nvSpPr>
          <p:cNvPr id="111620" name="Text Box 4"/>
          <p:cNvSpPr txBox="1">
            <a:spLocks noChangeArrowheads="1"/>
          </p:cNvSpPr>
          <p:nvPr/>
        </p:nvSpPr>
        <p:spPr bwMode="auto">
          <a:xfrm>
            <a:off x="0" y="0"/>
            <a:ext cx="446088"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13b</a:t>
            </a:r>
            <a:endParaRPr lang="fr-FR" sz="1200">
              <a:latin typeface="Arial" charset="0"/>
            </a:endParaRPr>
          </a:p>
        </p:txBody>
      </p:sp>
      <p:grpSp>
        <p:nvGrpSpPr>
          <p:cNvPr id="111621" name="Group 5"/>
          <p:cNvGrpSpPr>
            <a:grpSpLocks/>
          </p:cNvGrpSpPr>
          <p:nvPr/>
        </p:nvGrpSpPr>
        <p:grpSpPr bwMode="auto">
          <a:xfrm>
            <a:off x="5372100" y="128588"/>
            <a:ext cx="1263650" cy="1257300"/>
            <a:chOff x="3384" y="81"/>
            <a:chExt cx="796" cy="792"/>
          </a:xfrm>
        </p:grpSpPr>
        <p:pic>
          <p:nvPicPr>
            <p:cNvPr id="111622" name="Picture 6"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623" name="Rectangle 7"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1624" name="Text Box 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111628" name="Picture 12" descr="numérisation0003"/>
          <p:cNvPicPr>
            <a:picLocks noChangeAspect="1" noChangeArrowheads="1"/>
          </p:cNvPicPr>
          <p:nvPr/>
        </p:nvPicPr>
        <p:blipFill>
          <a:blip r:embed="rId3">
            <a:lum bright="-12000" contrast="42000"/>
            <a:extLst>
              <a:ext uri="{28A0092B-C50C-407E-A947-70E740481C1C}">
                <a14:useLocalDpi xmlns:a14="http://schemas.microsoft.com/office/drawing/2010/main" val="0"/>
              </a:ext>
            </a:extLst>
          </a:blip>
          <a:srcRect/>
          <a:stretch>
            <a:fillRect/>
          </a:stretch>
        </p:blipFill>
        <p:spPr bwMode="auto">
          <a:xfrm>
            <a:off x="404813" y="1568450"/>
            <a:ext cx="6065837" cy="8064500"/>
          </a:xfrm>
          <a:prstGeom prst="rect">
            <a:avLst/>
          </a:prstGeom>
          <a:noFill/>
          <a:extLst>
            <a:ext uri="{909E8E84-426E-40DD-AFC4-6F175D3DCCD1}">
              <a14:hiddenFill xmlns:a14="http://schemas.microsoft.com/office/drawing/2010/main">
                <a:solidFill>
                  <a:srgbClr val="FFFFFF"/>
                </a:solidFill>
              </a14:hiddenFill>
            </a:ext>
          </a:extLst>
        </p:spPr>
      </p:pic>
      <p:pic>
        <p:nvPicPr>
          <p:cNvPr id="111629" name="Picture 13" descr="75%"/>
          <p:cNvPicPr>
            <a:picLocks noChangeAspect="1" noChangeArrowheads="1"/>
          </p:cNvPicPr>
          <p:nvPr/>
        </p:nvPicPr>
        <p:blipFill>
          <a:blip r:embed="rId4" cstate="print">
            <a:clrChange>
              <a:clrFrom>
                <a:srgbClr val="F2E2CB"/>
              </a:clrFrom>
              <a:clrTo>
                <a:srgbClr val="F2E2CB">
                  <a:alpha val="0"/>
                </a:srgbClr>
              </a:clrTo>
            </a:clrChange>
            <a:lum contrast="6000"/>
            <a:grayscl/>
            <a:extLst>
              <a:ext uri="{28A0092B-C50C-407E-A947-70E740481C1C}">
                <a14:useLocalDpi xmlns:a14="http://schemas.microsoft.com/office/drawing/2010/main" val="0"/>
              </a:ext>
            </a:extLst>
          </a:blip>
          <a:srcRect l="9151" t="11287" r="8521" b="23392"/>
          <a:stretch>
            <a:fillRect/>
          </a:stretch>
        </p:blipFill>
        <p:spPr bwMode="auto">
          <a:xfrm>
            <a:off x="3716338" y="6753225"/>
            <a:ext cx="2624137" cy="2952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1268" name="Text Box 4"/>
          <p:cNvSpPr txBox="1">
            <a:spLocks noChangeArrowheads="1"/>
          </p:cNvSpPr>
          <p:nvPr/>
        </p:nvSpPr>
        <p:spPr bwMode="auto">
          <a:xfrm>
            <a:off x="487363" y="992188"/>
            <a:ext cx="2598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l’Hymne</a:t>
            </a:r>
          </a:p>
        </p:txBody>
      </p:sp>
      <p:sp>
        <p:nvSpPr>
          <p:cNvPr id="11271" name="Rectangle 7"/>
          <p:cNvSpPr>
            <a:spLocks noChangeArrowheads="1"/>
          </p:cNvSpPr>
          <p:nvPr/>
        </p:nvSpPr>
        <p:spPr bwMode="auto">
          <a:xfrm>
            <a:off x="188913" y="2008188"/>
            <a:ext cx="3497262" cy="763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500">
                <a:latin typeface="Arial" charset="0"/>
              </a:rPr>
              <a:t>1°Vaudois ! un nouveau jour se lève,</a:t>
            </a:r>
            <a:br>
              <a:rPr lang="fr-FR" sz="1500">
                <a:latin typeface="Arial" charset="0"/>
              </a:rPr>
            </a:br>
            <a:r>
              <a:rPr lang="fr-FR" sz="1500">
                <a:latin typeface="Arial" charset="0"/>
              </a:rPr>
              <a:t>Il porte la joie en nos cœurs</a:t>
            </a:r>
            <a:br>
              <a:rPr lang="fr-FR" sz="1500">
                <a:latin typeface="Arial" charset="0"/>
              </a:rPr>
            </a:br>
            <a:r>
              <a:rPr lang="fr-FR" sz="1500">
                <a:latin typeface="Arial" charset="0"/>
              </a:rPr>
              <a:t>La liberté n'est plus un rêve,</a:t>
            </a:r>
            <a:br>
              <a:rPr lang="fr-FR" sz="1500">
                <a:latin typeface="Arial" charset="0"/>
              </a:rPr>
            </a:br>
            <a:r>
              <a:rPr lang="fr-FR" sz="1500">
                <a:latin typeface="Arial" charset="0"/>
              </a:rPr>
              <a:t>Les droits de l'homme sont vainqueurs.</a:t>
            </a:r>
            <a:br>
              <a:rPr lang="fr-FR" sz="1500">
                <a:latin typeface="Arial" charset="0"/>
              </a:rPr>
            </a:br>
            <a:r>
              <a:rPr lang="fr-FR" sz="1500">
                <a:latin typeface="Arial" charset="0"/>
              </a:rPr>
              <a:t>De notre antique dépendance</a:t>
            </a:r>
            <a:br>
              <a:rPr lang="fr-FR" sz="1500">
                <a:latin typeface="Arial" charset="0"/>
              </a:rPr>
            </a:br>
            <a:r>
              <a:rPr lang="fr-FR" sz="1500">
                <a:latin typeface="Arial" charset="0"/>
              </a:rPr>
              <a:t>Chassons l'importun souvenir,</a:t>
            </a:r>
            <a:br>
              <a:rPr lang="fr-FR" sz="1500">
                <a:latin typeface="Arial" charset="0"/>
              </a:rPr>
            </a:br>
            <a:r>
              <a:rPr lang="fr-FR" sz="1500">
                <a:latin typeface="Arial" charset="0"/>
              </a:rPr>
              <a:t>Et du plus riant avenir</a:t>
            </a:r>
            <a:br>
              <a:rPr lang="fr-FR" sz="1500">
                <a:latin typeface="Arial" charset="0"/>
              </a:rPr>
            </a:br>
            <a:r>
              <a:rPr lang="fr-FR" sz="1500">
                <a:latin typeface="Arial" charset="0"/>
              </a:rPr>
              <a:t>Osons concevoir l'espérance !</a:t>
            </a:r>
          </a:p>
          <a:p>
            <a:endParaRPr lang="fr-FR" sz="1500">
              <a:latin typeface="Arial" charset="0"/>
            </a:endParaRPr>
          </a:p>
          <a:p>
            <a:r>
              <a:rPr lang="fr-FR" sz="1500" i="1">
                <a:latin typeface="Arial" charset="0"/>
              </a:rPr>
              <a:t>Que dans ces lieux règne à jamais</a:t>
            </a:r>
            <a:br>
              <a:rPr lang="fr-FR" sz="1500">
                <a:latin typeface="Arial" charset="0"/>
              </a:rPr>
            </a:br>
            <a:r>
              <a:rPr lang="fr-FR" sz="1500" i="1">
                <a:latin typeface="Arial" charset="0"/>
              </a:rPr>
              <a:t>L'amour des lois, la liberté, la paix !</a:t>
            </a:r>
          </a:p>
          <a:p>
            <a:endParaRPr lang="fr-FR" sz="1500">
              <a:latin typeface="Arial" charset="0"/>
            </a:endParaRPr>
          </a:p>
          <a:p>
            <a:r>
              <a:rPr lang="fr-FR" sz="1500">
                <a:latin typeface="Arial" charset="0"/>
              </a:rPr>
              <a:t>2°Que dans nos riantes campagnes</a:t>
            </a:r>
            <a:br>
              <a:rPr lang="fr-FR" sz="1500">
                <a:latin typeface="Arial" charset="0"/>
              </a:rPr>
            </a:br>
            <a:r>
              <a:rPr lang="fr-FR" sz="1500">
                <a:latin typeface="Arial" charset="0"/>
              </a:rPr>
              <a:t>Cet heureux refrain soit chanté,</a:t>
            </a:r>
            <a:br>
              <a:rPr lang="fr-FR" sz="1500">
                <a:latin typeface="Arial" charset="0"/>
              </a:rPr>
            </a:br>
            <a:r>
              <a:rPr lang="fr-FR" sz="1500">
                <a:latin typeface="Arial" charset="0"/>
              </a:rPr>
              <a:t>Que par l'écho de nos montagnes</a:t>
            </a:r>
            <a:br>
              <a:rPr lang="fr-FR" sz="1500">
                <a:latin typeface="Arial" charset="0"/>
              </a:rPr>
            </a:br>
            <a:r>
              <a:rPr lang="fr-FR" sz="1500">
                <a:latin typeface="Arial" charset="0"/>
              </a:rPr>
              <a:t>Il soit mille fois répété.</a:t>
            </a:r>
            <a:br>
              <a:rPr lang="fr-FR" sz="1500">
                <a:latin typeface="Arial" charset="0"/>
              </a:rPr>
            </a:br>
            <a:r>
              <a:rPr lang="fr-FR" sz="1500">
                <a:latin typeface="Arial" charset="0"/>
              </a:rPr>
              <a:t>Dans les bras d'une mère tendre,</a:t>
            </a:r>
            <a:br>
              <a:rPr lang="fr-FR" sz="1500">
                <a:latin typeface="Arial" charset="0"/>
              </a:rPr>
            </a:br>
            <a:r>
              <a:rPr lang="fr-FR" sz="1500">
                <a:latin typeface="Arial" charset="0"/>
              </a:rPr>
              <a:t>Qu'il soit bégayé par l'enfant</a:t>
            </a:r>
            <a:br>
              <a:rPr lang="fr-FR" sz="1500">
                <a:latin typeface="Arial" charset="0"/>
              </a:rPr>
            </a:br>
            <a:r>
              <a:rPr lang="fr-FR" sz="1500">
                <a:latin typeface="Arial" charset="0"/>
              </a:rPr>
              <a:t>Que la voix d'un sexe charmant</a:t>
            </a:r>
            <a:br>
              <a:rPr lang="fr-FR" sz="1500">
                <a:latin typeface="Arial" charset="0"/>
              </a:rPr>
            </a:br>
            <a:r>
              <a:rPr lang="fr-FR" sz="1500">
                <a:latin typeface="Arial" charset="0"/>
              </a:rPr>
              <a:t>A nos guerriers le fasse entendre.</a:t>
            </a:r>
          </a:p>
          <a:p>
            <a:endParaRPr lang="fr-FR" sz="1500">
              <a:latin typeface="Arial" charset="0"/>
            </a:endParaRPr>
          </a:p>
          <a:p>
            <a:r>
              <a:rPr lang="fr-FR" sz="1500" i="1">
                <a:latin typeface="Arial" charset="0"/>
              </a:rPr>
              <a:t>Que dans ces lieux règne à jamais</a:t>
            </a:r>
            <a:br>
              <a:rPr lang="fr-FR" sz="1500">
                <a:latin typeface="Arial" charset="0"/>
              </a:rPr>
            </a:br>
            <a:r>
              <a:rPr lang="fr-FR" sz="1500" i="1">
                <a:latin typeface="Arial" charset="0"/>
              </a:rPr>
              <a:t>L'amour des lois, la liberté, la paix !</a:t>
            </a:r>
          </a:p>
          <a:p>
            <a:endParaRPr lang="fr-FR" sz="1500">
              <a:latin typeface="Arial" charset="0"/>
            </a:endParaRPr>
          </a:p>
          <a:p>
            <a:r>
              <a:rPr lang="fr-FR" sz="1500">
                <a:latin typeface="Arial" charset="0"/>
              </a:rPr>
              <a:t>3°Voyez cette eau brillante et pure,</a:t>
            </a:r>
            <a:br>
              <a:rPr lang="fr-FR" sz="1500">
                <a:latin typeface="Arial" charset="0"/>
              </a:rPr>
            </a:br>
            <a:r>
              <a:rPr lang="fr-FR" sz="1500">
                <a:latin typeface="Arial" charset="0"/>
              </a:rPr>
              <a:t>Ces coteaux, ce site enchanteur.</a:t>
            </a:r>
            <a:br>
              <a:rPr lang="fr-FR" sz="1500">
                <a:latin typeface="Arial" charset="0"/>
              </a:rPr>
            </a:br>
            <a:r>
              <a:rPr lang="fr-FR" sz="1500">
                <a:latin typeface="Arial" charset="0"/>
              </a:rPr>
              <a:t>Enfants chéris de la nature,</a:t>
            </a:r>
            <a:br>
              <a:rPr lang="fr-FR" sz="1500">
                <a:latin typeface="Arial" charset="0"/>
              </a:rPr>
            </a:br>
            <a:r>
              <a:rPr lang="fr-FR" sz="1500">
                <a:latin typeface="Arial" charset="0"/>
              </a:rPr>
              <a:t>Jouissons de notre bonheur !</a:t>
            </a:r>
            <a:br>
              <a:rPr lang="fr-FR" sz="1500">
                <a:latin typeface="Arial" charset="0"/>
              </a:rPr>
            </a:br>
            <a:r>
              <a:rPr lang="fr-FR" sz="1500">
                <a:latin typeface="Arial" charset="0"/>
              </a:rPr>
              <a:t>De l'acte qui nous régénère</a:t>
            </a:r>
            <a:br>
              <a:rPr lang="fr-FR" sz="1500">
                <a:latin typeface="Arial" charset="0"/>
              </a:rPr>
            </a:br>
            <a:r>
              <a:rPr lang="fr-FR" sz="1500">
                <a:latin typeface="Arial" charset="0"/>
              </a:rPr>
              <a:t>Révérons les feuillets sacrés</a:t>
            </a:r>
            <a:br>
              <a:rPr lang="fr-FR" sz="1500">
                <a:latin typeface="Arial" charset="0"/>
              </a:rPr>
            </a:br>
            <a:r>
              <a:rPr lang="fr-FR" sz="1500">
                <a:latin typeface="Arial" charset="0"/>
              </a:rPr>
              <a:t>Qu'aux noms par la haine inspirés</a:t>
            </a:r>
            <a:br>
              <a:rPr lang="fr-FR" sz="1500">
                <a:latin typeface="Arial" charset="0"/>
              </a:rPr>
            </a:br>
            <a:r>
              <a:rPr lang="fr-FR" sz="1500">
                <a:latin typeface="Arial" charset="0"/>
              </a:rPr>
              <a:t>Succède le doux nom de frère !</a:t>
            </a:r>
          </a:p>
          <a:p>
            <a:endParaRPr lang="fr-FR" sz="1500">
              <a:latin typeface="Arial" charset="0"/>
            </a:endParaRPr>
          </a:p>
        </p:txBody>
      </p:sp>
      <p:sp>
        <p:nvSpPr>
          <p:cNvPr id="11272" name="Text Box 8"/>
          <p:cNvSpPr txBox="1">
            <a:spLocks noChangeArrowheads="1"/>
          </p:cNvSpPr>
          <p:nvPr/>
        </p:nvSpPr>
        <p:spPr bwMode="auto">
          <a:xfrm>
            <a:off x="3700463" y="2000250"/>
            <a:ext cx="3176587" cy="626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500" i="1">
                <a:latin typeface="Arial" charset="0"/>
              </a:rPr>
              <a:t>Que dans ces lieux règne à jamais</a:t>
            </a:r>
            <a:br>
              <a:rPr lang="fr-FR" sz="1500">
                <a:latin typeface="Arial" charset="0"/>
              </a:rPr>
            </a:br>
            <a:r>
              <a:rPr lang="fr-FR" sz="1500" i="1">
                <a:latin typeface="Arial" charset="0"/>
              </a:rPr>
              <a:t>L'amour des lois, la liberté, la paix !</a:t>
            </a:r>
          </a:p>
          <a:p>
            <a:endParaRPr lang="fr-FR" sz="1500">
              <a:latin typeface="Arial" charset="0"/>
            </a:endParaRPr>
          </a:p>
          <a:p>
            <a:r>
              <a:rPr lang="fr-FR" sz="1500">
                <a:latin typeface="Arial" charset="0"/>
              </a:rPr>
              <a:t>4°Que la fermeté, la prudence,</a:t>
            </a:r>
            <a:br>
              <a:rPr lang="fr-FR" sz="1500">
                <a:latin typeface="Arial" charset="0"/>
              </a:rPr>
            </a:br>
            <a:r>
              <a:rPr lang="fr-FR" sz="1500">
                <a:latin typeface="Arial" charset="0"/>
              </a:rPr>
              <a:t>Guident toujours le magistrat</a:t>
            </a:r>
            <a:br>
              <a:rPr lang="fr-FR" sz="1500">
                <a:latin typeface="Arial" charset="0"/>
              </a:rPr>
            </a:br>
            <a:r>
              <a:rPr lang="fr-FR" sz="1500">
                <a:latin typeface="Arial" charset="0"/>
              </a:rPr>
              <a:t>Dans ses mains avec confiance</a:t>
            </a:r>
            <a:br>
              <a:rPr lang="fr-FR" sz="1500">
                <a:latin typeface="Arial" charset="0"/>
              </a:rPr>
            </a:br>
            <a:r>
              <a:rPr lang="fr-FR" sz="1500">
                <a:latin typeface="Arial" charset="0"/>
              </a:rPr>
              <a:t>Laissons les rênes de l'État,</a:t>
            </a:r>
            <a:br>
              <a:rPr lang="fr-FR" sz="1500">
                <a:latin typeface="Arial" charset="0"/>
              </a:rPr>
            </a:br>
            <a:r>
              <a:rPr lang="fr-FR" sz="1500">
                <a:latin typeface="Arial" charset="0"/>
              </a:rPr>
              <a:t>Libres, égaux, mais sans licence,</a:t>
            </a:r>
            <a:br>
              <a:rPr lang="fr-FR" sz="1500">
                <a:latin typeface="Arial" charset="0"/>
              </a:rPr>
            </a:br>
            <a:r>
              <a:rPr lang="fr-FR" sz="1500">
                <a:latin typeface="Arial" charset="0"/>
              </a:rPr>
              <a:t>N'ayons pas les tristes regrets</a:t>
            </a:r>
            <a:br>
              <a:rPr lang="fr-FR" sz="1500">
                <a:latin typeface="Arial" charset="0"/>
              </a:rPr>
            </a:br>
            <a:r>
              <a:rPr lang="fr-FR" sz="1500">
                <a:latin typeface="Arial" charset="0"/>
              </a:rPr>
              <a:t>D'avoir creusé par nos excès</a:t>
            </a:r>
            <a:br>
              <a:rPr lang="fr-FR" sz="1500">
                <a:latin typeface="Arial" charset="0"/>
              </a:rPr>
            </a:br>
            <a:r>
              <a:rPr lang="fr-FR" sz="1500">
                <a:latin typeface="Arial" charset="0"/>
              </a:rPr>
              <a:t>Le tombeau de l'indépendance !</a:t>
            </a:r>
          </a:p>
          <a:p>
            <a:endParaRPr lang="fr-FR" sz="1500">
              <a:latin typeface="Arial" charset="0"/>
            </a:endParaRPr>
          </a:p>
          <a:p>
            <a:r>
              <a:rPr lang="fr-FR" sz="1500" i="1">
                <a:latin typeface="Arial" charset="0"/>
              </a:rPr>
              <a:t>Que dans ces lieux règne à jamais</a:t>
            </a:r>
            <a:br>
              <a:rPr lang="fr-FR" sz="1500">
                <a:latin typeface="Arial" charset="0"/>
              </a:rPr>
            </a:br>
            <a:r>
              <a:rPr lang="fr-FR" sz="1500" i="1">
                <a:latin typeface="Arial" charset="0"/>
              </a:rPr>
              <a:t>L'amour des lois, la liberté, la paix !</a:t>
            </a:r>
          </a:p>
          <a:p>
            <a:endParaRPr lang="fr-FR" sz="1500">
              <a:latin typeface="Arial" charset="0"/>
            </a:endParaRPr>
          </a:p>
          <a:p>
            <a:r>
              <a:rPr lang="fr-FR" sz="1500">
                <a:latin typeface="Arial" charset="0"/>
              </a:rPr>
              <a:t>5°Dieu puissant ! sur nos destinées</a:t>
            </a:r>
            <a:br>
              <a:rPr lang="fr-FR" sz="1500">
                <a:latin typeface="Arial" charset="0"/>
              </a:rPr>
            </a:br>
            <a:r>
              <a:rPr lang="fr-FR" sz="1500">
                <a:latin typeface="Arial" charset="0"/>
              </a:rPr>
              <a:t>Répands de nouveau les bienfaits</a:t>
            </a:r>
            <a:br>
              <a:rPr lang="fr-FR" sz="1500">
                <a:latin typeface="Arial" charset="0"/>
              </a:rPr>
            </a:br>
            <a:r>
              <a:rPr lang="fr-FR" sz="1500">
                <a:latin typeface="Arial" charset="0"/>
              </a:rPr>
              <a:t>Que nos passions enchaînées</a:t>
            </a:r>
            <a:br>
              <a:rPr lang="fr-FR" sz="1500">
                <a:latin typeface="Arial" charset="0"/>
              </a:rPr>
            </a:br>
            <a:r>
              <a:rPr lang="fr-FR" sz="1500">
                <a:latin typeface="Arial" charset="0"/>
              </a:rPr>
              <a:t>Se taisent devant tes décrets.</a:t>
            </a:r>
            <a:br>
              <a:rPr lang="fr-FR" sz="1500">
                <a:latin typeface="Arial" charset="0"/>
              </a:rPr>
            </a:br>
            <a:r>
              <a:rPr lang="fr-FR" sz="1500">
                <a:latin typeface="Arial" charset="0"/>
              </a:rPr>
              <a:t>Que, soumis à ta Providence,</a:t>
            </a:r>
            <a:br>
              <a:rPr lang="fr-FR" sz="1500">
                <a:latin typeface="Arial" charset="0"/>
              </a:rPr>
            </a:br>
            <a:r>
              <a:rPr lang="fr-FR" sz="1500">
                <a:latin typeface="Arial" charset="0"/>
              </a:rPr>
              <a:t>Le Vaudois, plein de ton amour,</a:t>
            </a:r>
            <a:br>
              <a:rPr lang="fr-FR" sz="1500">
                <a:latin typeface="Arial" charset="0"/>
              </a:rPr>
            </a:br>
            <a:r>
              <a:rPr lang="fr-FR" sz="1500">
                <a:latin typeface="Arial" charset="0"/>
              </a:rPr>
              <a:t>Puisse t'adresser chaque jour</a:t>
            </a:r>
            <a:br>
              <a:rPr lang="fr-FR" sz="1500">
                <a:latin typeface="Arial" charset="0"/>
              </a:rPr>
            </a:br>
            <a:r>
              <a:rPr lang="fr-FR" sz="1500">
                <a:latin typeface="Arial" charset="0"/>
              </a:rPr>
              <a:t>L'hymne de sa reconnaissance :</a:t>
            </a:r>
            <a:br>
              <a:rPr lang="fr-FR" sz="1500">
                <a:latin typeface="Arial" charset="0"/>
              </a:rPr>
            </a:br>
            <a:endParaRPr lang="fr-FR" sz="1500">
              <a:latin typeface="Arial" charset="0"/>
            </a:endParaRPr>
          </a:p>
          <a:p>
            <a:r>
              <a:rPr lang="fr-FR" sz="1500" i="1">
                <a:latin typeface="Arial" charset="0"/>
              </a:rPr>
              <a:t>Que dans ces lieux règne à jamais</a:t>
            </a:r>
            <a:br>
              <a:rPr lang="fr-FR" sz="1500">
                <a:latin typeface="Arial" charset="0"/>
              </a:rPr>
            </a:br>
            <a:r>
              <a:rPr lang="fr-FR" sz="1500" i="1">
                <a:latin typeface="Arial" charset="0"/>
              </a:rPr>
              <a:t>L'amour des lois, la liberté, la paix !</a:t>
            </a:r>
          </a:p>
          <a:p>
            <a:endParaRPr lang="fr-FR" sz="1500">
              <a:latin typeface="Arial" charset="0"/>
            </a:endParaRPr>
          </a:p>
        </p:txBody>
      </p:sp>
      <p:sp>
        <p:nvSpPr>
          <p:cNvPr id="11273" name="Line 9"/>
          <p:cNvSpPr>
            <a:spLocks noChangeShapeType="1"/>
          </p:cNvSpPr>
          <p:nvPr/>
        </p:nvSpPr>
        <p:spPr bwMode="auto">
          <a:xfrm>
            <a:off x="3644900" y="2073275"/>
            <a:ext cx="0" cy="7488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4" name="Rectangle 10"/>
          <p:cNvSpPr>
            <a:spLocks noChangeArrowheads="1"/>
          </p:cNvSpPr>
          <p:nvPr/>
        </p:nvSpPr>
        <p:spPr bwMode="auto">
          <a:xfrm>
            <a:off x="606425" y="9601200"/>
            <a:ext cx="5643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000">
                <a:latin typeface="Arial" charset="0"/>
              </a:rPr>
              <a:t>Il a été écrit en 1803 par le Colonel Samule-Henri Rochat (1783-1861) sur une mélodie populaire</a:t>
            </a:r>
            <a:r>
              <a:rPr lang="fr-FR" sz="1400">
                <a:latin typeface="Arial" charset="0"/>
              </a:rPr>
              <a:t> </a:t>
            </a:r>
          </a:p>
        </p:txBody>
      </p:sp>
      <p:sp>
        <p:nvSpPr>
          <p:cNvPr id="11275" name="Text Box 11"/>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14</a:t>
            </a:r>
            <a:endParaRPr lang="fr-FR" sz="1200">
              <a:latin typeface="Arial" charset="0"/>
            </a:endParaRPr>
          </a:p>
        </p:txBody>
      </p:sp>
      <p:grpSp>
        <p:nvGrpSpPr>
          <p:cNvPr id="11276" name="Group 12"/>
          <p:cNvGrpSpPr>
            <a:grpSpLocks/>
          </p:cNvGrpSpPr>
          <p:nvPr/>
        </p:nvGrpSpPr>
        <p:grpSpPr bwMode="auto">
          <a:xfrm>
            <a:off x="5372100" y="128588"/>
            <a:ext cx="1263650" cy="1257300"/>
            <a:chOff x="3384" y="81"/>
            <a:chExt cx="796" cy="792"/>
          </a:xfrm>
        </p:grpSpPr>
        <p:pic>
          <p:nvPicPr>
            <p:cNvPr id="11277" name="Picture 13"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8" name="Rectangle 14"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pic>
        <p:nvPicPr>
          <p:cNvPr id="11279" name="Picture 15"/>
          <p:cNvPicPr>
            <a:picLocks noChangeAspect="1" noChangeArrowheads="1"/>
          </p:cNvPicPr>
          <p:nvPr/>
        </p:nvPicPr>
        <p:blipFill>
          <a:blip r:embed="rId3">
            <a:clrChange>
              <a:clrFrom>
                <a:srgbClr val="FFFF00"/>
              </a:clrFrom>
              <a:clrTo>
                <a:srgbClr val="FFFF00">
                  <a:alpha val="0"/>
                </a:srgbClr>
              </a:clrTo>
            </a:clrChange>
            <a:extLst>
              <a:ext uri="{28A0092B-C50C-407E-A947-70E740481C1C}">
                <a14:useLocalDpi xmlns:a14="http://schemas.microsoft.com/office/drawing/2010/main" val="0"/>
              </a:ext>
            </a:extLst>
          </a:blip>
          <a:srcRect/>
          <a:stretch>
            <a:fillRect/>
          </a:stretch>
        </p:blipFill>
        <p:spPr bwMode="auto">
          <a:xfrm>
            <a:off x="4365625" y="8193088"/>
            <a:ext cx="1655763"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80" name="Text Box 16"/>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0244" name="Text Box 4"/>
          <p:cNvSpPr txBox="1">
            <a:spLocks noChangeArrowheads="1"/>
          </p:cNvSpPr>
          <p:nvPr/>
        </p:nvSpPr>
        <p:spPr bwMode="auto">
          <a:xfrm>
            <a:off x="549275" y="992188"/>
            <a:ext cx="492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atin typeface="Arial Black" pitchFamily="34" charset="0"/>
              </a:rPr>
              <a:t>Histoire, </a:t>
            </a:r>
            <a:r>
              <a:rPr lang="fr-FR" sz="1600">
                <a:latin typeface="Arial Black" pitchFamily="34" charset="0"/>
              </a:rPr>
              <a:t>La création du canton</a:t>
            </a:r>
          </a:p>
        </p:txBody>
      </p:sp>
      <p:sp>
        <p:nvSpPr>
          <p:cNvPr id="10247" name="Rectangle 7"/>
          <p:cNvSpPr>
            <a:spLocks noChangeArrowheads="1"/>
          </p:cNvSpPr>
          <p:nvPr/>
        </p:nvSpPr>
        <p:spPr bwMode="auto">
          <a:xfrm>
            <a:off x="295275" y="1930400"/>
            <a:ext cx="6157913" cy="522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600" b="1">
                <a:latin typeface="Arial" charset="0"/>
              </a:rPr>
              <a:t>Révolution</a:t>
            </a:r>
          </a:p>
          <a:p>
            <a:r>
              <a:rPr lang="fr-FR" sz="1600">
                <a:latin typeface="Arial" charset="0"/>
              </a:rPr>
              <a:t>Le 24 janvier 1798 est proclamée à Lausanne l’indépendance vaudoise. Les Bernois s’en vont par crainte de l’armée de Bonaparte, qui a placé le Pays de Vaud sous sa protection. Le </a:t>
            </a:r>
          </a:p>
          <a:p>
            <a:r>
              <a:rPr lang="fr-FR" sz="1600">
                <a:latin typeface="Arial" charset="0"/>
              </a:rPr>
              <a:t>« Canton du Léman » est alors intégré à l’éphémère République helvétique.</a:t>
            </a:r>
          </a:p>
          <a:p>
            <a:endParaRPr lang="fr-FR" sz="1600">
              <a:latin typeface="Arial" charset="0"/>
            </a:endParaRPr>
          </a:p>
          <a:p>
            <a:r>
              <a:rPr lang="fr-FR" sz="1600" b="1">
                <a:latin typeface="Arial" charset="0"/>
              </a:rPr>
              <a:t>Souveraineté</a:t>
            </a:r>
          </a:p>
          <a:p>
            <a:r>
              <a:rPr lang="fr-FR" sz="1600">
                <a:latin typeface="Arial" charset="0"/>
              </a:rPr>
              <a:t>L’Acte de médiation de Bonaparte, le 19 février 1803, crée dans la Confédération helvétique un Canton de Vaud égal aux autres, et lui donne une Constitution républicaine. La première session du Grand Conseil se tient à Lausanne le 14 avril, qui est la seconde date patriotique des Vaudois.</a:t>
            </a:r>
          </a:p>
          <a:p>
            <a:endParaRPr lang="fr-FR" sz="1600">
              <a:latin typeface="Arial" charset="0"/>
            </a:endParaRPr>
          </a:p>
          <a:p>
            <a:r>
              <a:rPr lang="fr-FR" sz="1600" b="1">
                <a:latin typeface="Arial" charset="0"/>
              </a:rPr>
              <a:t>1</a:t>
            </a:r>
            <a:r>
              <a:rPr lang="fr-FR" sz="1600" b="1" baseline="30000">
                <a:latin typeface="Arial" charset="0"/>
              </a:rPr>
              <a:t>ère</a:t>
            </a:r>
            <a:r>
              <a:rPr lang="fr-FR" sz="1600" b="1">
                <a:latin typeface="Arial" charset="0"/>
              </a:rPr>
              <a:t> Constitution</a:t>
            </a:r>
            <a:endParaRPr lang="fr-FR" sz="1600">
              <a:latin typeface="Arial" charset="0"/>
            </a:endParaRPr>
          </a:p>
          <a:p>
            <a:r>
              <a:rPr lang="fr-FR" sz="1600">
                <a:latin typeface="Arial" charset="0"/>
              </a:rPr>
              <a:t>La Constitution de 1803 subira, dans le Canton de Vaud, une série de révisions parallèles à celle des 	autres cantons. Le suffrage universel y fait son apparition en 1831. Les Vaudois, premiers en Suisse, accordent le droit de vote aux femmes sur le plan cantonal en 1959.</a:t>
            </a:r>
          </a:p>
          <a:p>
            <a:pPr lvl="3"/>
            <a:endParaRPr lang="fr-FR" sz="1600">
              <a:latin typeface="Arial" charset="0"/>
            </a:endParaRPr>
          </a:p>
        </p:txBody>
      </p:sp>
      <p:pic>
        <p:nvPicPr>
          <p:cNvPr id="10248" name="Picture 8" descr="vaud"/>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8288" y="7305675"/>
            <a:ext cx="3781425" cy="2543175"/>
          </a:xfrm>
          <a:prstGeom prst="rect">
            <a:avLst/>
          </a:prstGeom>
          <a:noFill/>
          <a:extLst>
            <a:ext uri="{909E8E84-426E-40DD-AFC4-6F175D3DCCD1}">
              <a14:hiddenFill xmlns:a14="http://schemas.microsoft.com/office/drawing/2010/main">
                <a:solidFill>
                  <a:srgbClr val="FFFFFF"/>
                </a:solidFill>
              </a14:hiddenFill>
            </a:ext>
          </a:extLst>
        </p:spPr>
      </p:pic>
      <p:sp>
        <p:nvSpPr>
          <p:cNvPr id="10249" name="Text Box 9"/>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15</a:t>
            </a:r>
            <a:endParaRPr lang="fr-FR" sz="1200">
              <a:latin typeface="Arial" charset="0"/>
            </a:endParaRPr>
          </a:p>
        </p:txBody>
      </p:sp>
      <p:grpSp>
        <p:nvGrpSpPr>
          <p:cNvPr id="10250" name="Group 10"/>
          <p:cNvGrpSpPr>
            <a:grpSpLocks/>
          </p:cNvGrpSpPr>
          <p:nvPr/>
        </p:nvGrpSpPr>
        <p:grpSpPr bwMode="auto">
          <a:xfrm>
            <a:off x="5372100" y="128588"/>
            <a:ext cx="1263650" cy="1257300"/>
            <a:chOff x="3384" y="81"/>
            <a:chExt cx="796" cy="792"/>
          </a:xfrm>
        </p:grpSpPr>
        <p:pic>
          <p:nvPicPr>
            <p:cNvPr id="10251" name="Picture 11"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52" name="Rectangle 12"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0253" name="Text Box 13"/>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33796" name="Text Box 4"/>
          <p:cNvSpPr txBox="1">
            <a:spLocks noChangeArrowheads="1"/>
          </p:cNvSpPr>
          <p:nvPr/>
        </p:nvSpPr>
        <p:spPr bwMode="auto">
          <a:xfrm>
            <a:off x="549275" y="992188"/>
            <a:ext cx="492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atin typeface="Arial Black" pitchFamily="34" charset="0"/>
              </a:rPr>
              <a:t>Histoire, </a:t>
            </a:r>
            <a:r>
              <a:rPr lang="fr-FR" sz="1600">
                <a:latin typeface="Arial Black" pitchFamily="34" charset="0"/>
              </a:rPr>
              <a:t>le major Abraham Davel</a:t>
            </a:r>
          </a:p>
        </p:txBody>
      </p:sp>
      <p:sp>
        <p:nvSpPr>
          <p:cNvPr id="33797" name="Rectangle 5"/>
          <p:cNvSpPr>
            <a:spLocks noChangeArrowheads="1"/>
          </p:cNvSpPr>
          <p:nvPr/>
        </p:nvSpPr>
        <p:spPr bwMode="auto">
          <a:xfrm>
            <a:off x="260350" y="1712913"/>
            <a:ext cx="6373813"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600">
                <a:latin typeface="Arial" charset="0"/>
              </a:rPr>
              <a:t>Jean Daniel Abraham Davel, (le major Davel), (20 octobre 1670, à Morrens - 24 avril 1723, Vidy) est un soldat et patriote vaudois.</a:t>
            </a:r>
          </a:p>
          <a:p>
            <a:r>
              <a:rPr lang="fr-FR" sz="1600">
                <a:latin typeface="Arial" charset="0"/>
              </a:rPr>
              <a:t>Abraham Davel, après des études à Lausanne, devient notaire. En 1692, il commence sa carrière militaire au service du prince Eugène de Savoie. Il participe aux côtés des bernois à la deuxième guerre de Villmergen de 1712, et après la victoire de l'alliance protestante il reçoit une rente et s'établit dans le pays de Vaud où il reprend une charge judiciaire. En 1717, il est nommé par les bernois à la tête du commandement des milices vaudoise de l'arrondissement de Lavaux.</a:t>
            </a:r>
          </a:p>
          <a:p>
            <a:r>
              <a:rPr lang="fr-FR" sz="1600">
                <a:latin typeface="Arial" charset="0"/>
              </a:rPr>
              <a:t>Face à la résistance vaudoise à l'introduction du Consensus Helveticus, Davel se sent appelé par Dieu pour libérer sa patrie du pouvoir de Berne. Le 31 mars 1723, il entre dans Lausanne accompagné de 500 à 600 hommes non armés, au moment où les baillis bernois sont absents. Là, il rassemble le conseil municipal, et lui présente un manifeste, où une quantité de défauts et abus sont reprochés au gouvernement de Berne. Il rend alors public son plan visant à l'autonomie du pays de Vaud. Le conseil municipal fait toutefois un rapport immédiat à Berne sur l'incident, et Davel est arrêté le 1er avril. Celui-ci maintiendra même sous la torture que son entreprise lui a été suggérée directement par Dieu et qu'il n'a pas de complice. Il est condamné par le tribunal lausannois des bourgeois et citoyens à mort et décapité le 24 avril à Vidy.</a:t>
            </a:r>
          </a:p>
          <a:p>
            <a:r>
              <a:rPr lang="fr-FR" sz="1600">
                <a:latin typeface="Arial" charset="0"/>
              </a:rPr>
              <a:t>Une stèle a été érigée dans le Parc Louis Bourget à l'endroit même où se dressait jadis l'échafaud. Elle porte l'inscription suivante: « Ici Davel donna sa vie pour son pays.»</a:t>
            </a:r>
          </a:p>
        </p:txBody>
      </p:sp>
      <p:pic>
        <p:nvPicPr>
          <p:cNvPr id="33798" name="Picture 6" descr="vaud"/>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266950" y="8266113"/>
            <a:ext cx="2322513" cy="1562100"/>
          </a:xfrm>
          <a:prstGeom prst="rect">
            <a:avLst/>
          </a:prstGeom>
          <a:noFill/>
          <a:extLst>
            <a:ext uri="{909E8E84-426E-40DD-AFC4-6F175D3DCCD1}">
              <a14:hiddenFill xmlns:a14="http://schemas.microsoft.com/office/drawing/2010/main">
                <a:solidFill>
                  <a:srgbClr val="FFFFFF"/>
                </a:solidFill>
              </a14:hiddenFill>
            </a:ext>
          </a:extLst>
        </p:spPr>
      </p:pic>
      <p:sp>
        <p:nvSpPr>
          <p:cNvPr id="33799" name="Text Box 7"/>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16</a:t>
            </a:r>
            <a:endParaRPr lang="fr-FR" sz="1200">
              <a:latin typeface="Arial" charset="0"/>
            </a:endParaRPr>
          </a:p>
        </p:txBody>
      </p:sp>
      <p:sp>
        <p:nvSpPr>
          <p:cNvPr id="33800" name="Rectangle 8"/>
          <p:cNvSpPr>
            <a:spLocks noChangeArrowheads="1"/>
          </p:cNvSpPr>
          <p:nvPr/>
        </p:nvSpPr>
        <p:spPr bwMode="auto">
          <a:xfrm rot="16200000">
            <a:off x="-454819" y="9235282"/>
            <a:ext cx="11271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800">
                <a:latin typeface="Arial" charset="0"/>
              </a:rPr>
              <a:t>http://fr.wikipedia.org</a:t>
            </a:r>
          </a:p>
        </p:txBody>
      </p:sp>
      <p:grpSp>
        <p:nvGrpSpPr>
          <p:cNvPr id="33801" name="Group 9"/>
          <p:cNvGrpSpPr>
            <a:grpSpLocks/>
          </p:cNvGrpSpPr>
          <p:nvPr/>
        </p:nvGrpSpPr>
        <p:grpSpPr bwMode="auto">
          <a:xfrm>
            <a:off x="5372100" y="128588"/>
            <a:ext cx="1263650" cy="1257300"/>
            <a:chOff x="3384" y="81"/>
            <a:chExt cx="796" cy="792"/>
          </a:xfrm>
        </p:grpSpPr>
        <p:pic>
          <p:nvPicPr>
            <p:cNvPr id="33802" name="Picture 10"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03" name="Rectangle 11"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33804" name="Text Box 12"/>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35844" name="Text Box 4"/>
          <p:cNvSpPr txBox="1">
            <a:spLocks noChangeArrowheads="1"/>
          </p:cNvSpPr>
          <p:nvPr/>
        </p:nvSpPr>
        <p:spPr bwMode="auto">
          <a:xfrm>
            <a:off x="549275" y="992188"/>
            <a:ext cx="492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atin typeface="Arial Black" pitchFamily="34" charset="0"/>
              </a:rPr>
              <a:t>Histoire, </a:t>
            </a:r>
            <a:r>
              <a:rPr lang="fr-FR" sz="1600">
                <a:latin typeface="Arial Black" pitchFamily="34" charset="0"/>
              </a:rPr>
              <a:t>le major Abraham Davel</a:t>
            </a:r>
          </a:p>
        </p:txBody>
      </p:sp>
      <p:pic>
        <p:nvPicPr>
          <p:cNvPr id="35846" name="Picture 6" descr="vaud"/>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330450" y="1662113"/>
            <a:ext cx="2322513" cy="1562100"/>
          </a:xfrm>
          <a:prstGeom prst="rect">
            <a:avLst/>
          </a:prstGeom>
          <a:noFill/>
          <a:extLst>
            <a:ext uri="{909E8E84-426E-40DD-AFC4-6F175D3DCCD1}">
              <a14:hiddenFill xmlns:a14="http://schemas.microsoft.com/office/drawing/2010/main">
                <a:solidFill>
                  <a:srgbClr val="FFFFFF"/>
                </a:solidFill>
              </a14:hiddenFill>
            </a:ext>
          </a:extLst>
        </p:spPr>
      </p:pic>
      <p:grpSp>
        <p:nvGrpSpPr>
          <p:cNvPr id="35857" name="Group 17"/>
          <p:cNvGrpSpPr>
            <a:grpSpLocks/>
          </p:cNvGrpSpPr>
          <p:nvPr/>
        </p:nvGrpSpPr>
        <p:grpSpPr bwMode="auto">
          <a:xfrm>
            <a:off x="304800" y="3500438"/>
            <a:ext cx="6392863" cy="4535487"/>
            <a:chOff x="192" y="2077"/>
            <a:chExt cx="4027" cy="2857"/>
          </a:xfrm>
        </p:grpSpPr>
        <p:grpSp>
          <p:nvGrpSpPr>
            <p:cNvPr id="35851" name="Group 11"/>
            <p:cNvGrpSpPr>
              <a:grpSpLocks/>
            </p:cNvGrpSpPr>
            <p:nvPr/>
          </p:nvGrpSpPr>
          <p:grpSpPr bwMode="auto">
            <a:xfrm>
              <a:off x="192" y="2077"/>
              <a:ext cx="1968" cy="2857"/>
              <a:chOff x="754" y="1986"/>
              <a:chExt cx="2812" cy="4082"/>
            </a:xfrm>
          </p:grpSpPr>
          <p:sp>
            <p:nvSpPr>
              <p:cNvPr id="35848" name="Rectangle 8"/>
              <p:cNvSpPr>
                <a:spLocks noChangeArrowheads="1"/>
              </p:cNvSpPr>
              <p:nvPr/>
            </p:nvSpPr>
            <p:spPr bwMode="auto">
              <a:xfrm>
                <a:off x="754" y="1986"/>
                <a:ext cx="2812" cy="4082"/>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35849" name="Rectangle 9"/>
              <p:cNvSpPr>
                <a:spLocks noChangeArrowheads="1"/>
              </p:cNvSpPr>
              <p:nvPr/>
            </p:nvSpPr>
            <p:spPr bwMode="auto">
              <a:xfrm>
                <a:off x="845" y="2077"/>
                <a:ext cx="2630" cy="39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3584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 y="2112"/>
                <a:ext cx="2558" cy="38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854" name="Rectangle 14"/>
            <p:cNvSpPr>
              <a:spLocks noChangeArrowheads="1"/>
            </p:cNvSpPr>
            <p:nvPr/>
          </p:nvSpPr>
          <p:spPr bwMode="auto">
            <a:xfrm>
              <a:off x="2251" y="2077"/>
              <a:ext cx="1968" cy="2857"/>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35855" name="Rectangle 15"/>
            <p:cNvSpPr>
              <a:spLocks noChangeArrowheads="1"/>
            </p:cNvSpPr>
            <p:nvPr/>
          </p:nvSpPr>
          <p:spPr bwMode="auto">
            <a:xfrm>
              <a:off x="2315" y="2141"/>
              <a:ext cx="1840" cy="272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35852" name="Picture 12"/>
            <p:cNvPicPr>
              <a:picLocks noChangeAspect="1" noChangeArrowheads="1"/>
            </p:cNvPicPr>
            <p:nvPr/>
          </p:nvPicPr>
          <p:blipFill>
            <a:blip r:embed="rId4">
              <a:extLst>
                <a:ext uri="{28A0092B-C50C-407E-A947-70E740481C1C}">
                  <a14:useLocalDpi xmlns:a14="http://schemas.microsoft.com/office/drawing/2010/main" val="0"/>
                </a:ext>
              </a:extLst>
            </a:blip>
            <a:srcRect l="2840" t="1779" b="1741"/>
            <a:stretch>
              <a:fillRect/>
            </a:stretch>
          </p:blipFill>
          <p:spPr bwMode="auto">
            <a:xfrm>
              <a:off x="2357" y="2213"/>
              <a:ext cx="1738" cy="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858" name="Rectangle 18"/>
          <p:cNvSpPr>
            <a:spLocks noChangeArrowheads="1"/>
          </p:cNvSpPr>
          <p:nvPr/>
        </p:nvSpPr>
        <p:spPr bwMode="auto">
          <a:xfrm>
            <a:off x="4221163" y="8108950"/>
            <a:ext cx="1858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400">
                <a:latin typeface="Arial" charset="0"/>
              </a:rPr>
              <a:t>Château Saint-Maire </a:t>
            </a:r>
          </a:p>
        </p:txBody>
      </p:sp>
      <p:sp>
        <p:nvSpPr>
          <p:cNvPr id="35859" name="Rectangle 19"/>
          <p:cNvSpPr>
            <a:spLocks noChangeArrowheads="1"/>
          </p:cNvSpPr>
          <p:nvPr/>
        </p:nvSpPr>
        <p:spPr bwMode="auto">
          <a:xfrm>
            <a:off x="549275" y="8035925"/>
            <a:ext cx="25923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sz="1400">
                <a:latin typeface="Arial" charset="0"/>
              </a:rPr>
              <a:t>Statue du Major Davel devant le château Saint-Maire</a:t>
            </a:r>
          </a:p>
        </p:txBody>
      </p:sp>
      <p:sp>
        <p:nvSpPr>
          <p:cNvPr id="35860" name="Text Box 20"/>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17</a:t>
            </a:r>
            <a:endParaRPr lang="fr-FR" sz="1200">
              <a:latin typeface="Arial" charset="0"/>
            </a:endParaRPr>
          </a:p>
        </p:txBody>
      </p:sp>
      <p:grpSp>
        <p:nvGrpSpPr>
          <p:cNvPr id="35861" name="Group 21"/>
          <p:cNvGrpSpPr>
            <a:grpSpLocks/>
          </p:cNvGrpSpPr>
          <p:nvPr/>
        </p:nvGrpSpPr>
        <p:grpSpPr bwMode="auto">
          <a:xfrm>
            <a:off x="5372100" y="128588"/>
            <a:ext cx="1263650" cy="1257300"/>
            <a:chOff x="3384" y="81"/>
            <a:chExt cx="796" cy="792"/>
          </a:xfrm>
        </p:grpSpPr>
        <p:pic>
          <p:nvPicPr>
            <p:cNvPr id="35862" name="Picture 22" descr="v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63" name="Rectangle 23"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35864" name="Text Box 24"/>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014" name="Group 22"/>
          <p:cNvGrpSpPr>
            <a:grpSpLocks/>
          </p:cNvGrpSpPr>
          <p:nvPr/>
        </p:nvGrpSpPr>
        <p:grpSpPr bwMode="auto">
          <a:xfrm>
            <a:off x="549275" y="3340100"/>
            <a:ext cx="5759450" cy="6221413"/>
            <a:chOff x="346" y="2104"/>
            <a:chExt cx="3628" cy="3919"/>
          </a:xfrm>
        </p:grpSpPr>
        <p:sp>
          <p:nvSpPr>
            <p:cNvPr id="85002" name="Rectangle 10"/>
            <p:cNvSpPr>
              <a:spLocks noChangeArrowheads="1"/>
            </p:cNvSpPr>
            <p:nvPr/>
          </p:nvSpPr>
          <p:spPr bwMode="auto">
            <a:xfrm>
              <a:off x="346" y="2104"/>
              <a:ext cx="3628" cy="3919"/>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85003" name="Rectangle 11"/>
            <p:cNvSpPr>
              <a:spLocks noChangeArrowheads="1"/>
            </p:cNvSpPr>
            <p:nvPr/>
          </p:nvSpPr>
          <p:spPr bwMode="auto">
            <a:xfrm>
              <a:off x="436" y="2213"/>
              <a:ext cx="3448" cy="36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85012"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 y="2258"/>
              <a:ext cx="3342" cy="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4994"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84995" name="Text Box 3"/>
          <p:cNvSpPr txBox="1">
            <a:spLocks noChangeArrowheads="1"/>
          </p:cNvSpPr>
          <p:nvPr/>
        </p:nvSpPr>
        <p:spPr bwMode="auto">
          <a:xfrm>
            <a:off x="549275" y="992188"/>
            <a:ext cx="492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atin typeface="Arial Black" pitchFamily="34" charset="0"/>
              </a:rPr>
              <a:t>Histoire, </a:t>
            </a:r>
            <a:r>
              <a:rPr lang="fr-FR" sz="1600">
                <a:latin typeface="Arial Black" pitchFamily="34" charset="0"/>
              </a:rPr>
              <a:t>le major Abraham Davel</a:t>
            </a:r>
          </a:p>
        </p:txBody>
      </p:sp>
      <p:pic>
        <p:nvPicPr>
          <p:cNvPr id="84996" name="Picture 4" descr="vaud"/>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330450" y="1662113"/>
            <a:ext cx="2322513" cy="1562100"/>
          </a:xfrm>
          <a:prstGeom prst="rect">
            <a:avLst/>
          </a:prstGeom>
          <a:noFill/>
          <a:extLst>
            <a:ext uri="{909E8E84-426E-40DD-AFC4-6F175D3DCCD1}">
              <a14:hiddenFill xmlns:a14="http://schemas.microsoft.com/office/drawing/2010/main">
                <a:solidFill>
                  <a:srgbClr val="FFFFFF"/>
                </a:solidFill>
              </a14:hiddenFill>
            </a:ext>
          </a:extLst>
        </p:spPr>
      </p:pic>
      <p:sp>
        <p:nvSpPr>
          <p:cNvPr id="85005" name="Rectangle 13"/>
          <p:cNvSpPr>
            <a:spLocks noChangeArrowheads="1"/>
          </p:cNvSpPr>
          <p:nvPr/>
        </p:nvSpPr>
        <p:spPr bwMode="auto">
          <a:xfrm>
            <a:off x="1684338" y="9561513"/>
            <a:ext cx="348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1400">
                <a:latin typeface="Arial" charset="0"/>
              </a:rPr>
              <a:t>« Le Major Davel », Charles Gleyre, 1850</a:t>
            </a:r>
            <a:r>
              <a:rPr lang="fr-FR" sz="1400"/>
              <a:t> </a:t>
            </a:r>
          </a:p>
        </p:txBody>
      </p:sp>
      <p:sp>
        <p:nvSpPr>
          <p:cNvPr id="85007" name="Text Box 1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18</a:t>
            </a:r>
            <a:endParaRPr lang="fr-FR" sz="1200">
              <a:latin typeface="Arial" charset="0"/>
            </a:endParaRPr>
          </a:p>
        </p:txBody>
      </p:sp>
      <p:grpSp>
        <p:nvGrpSpPr>
          <p:cNvPr id="85008" name="Group 16"/>
          <p:cNvGrpSpPr>
            <a:grpSpLocks/>
          </p:cNvGrpSpPr>
          <p:nvPr/>
        </p:nvGrpSpPr>
        <p:grpSpPr bwMode="auto">
          <a:xfrm>
            <a:off x="5372100" y="128588"/>
            <a:ext cx="1263650" cy="1257300"/>
            <a:chOff x="3384" y="81"/>
            <a:chExt cx="796" cy="792"/>
          </a:xfrm>
        </p:grpSpPr>
        <p:pic>
          <p:nvPicPr>
            <p:cNvPr id="85009" name="Picture 17" descr="v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010" name="Rectangle 1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85011" name="Text Box 1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87043" name="Text Box 3"/>
          <p:cNvSpPr txBox="1">
            <a:spLocks noChangeArrowheads="1"/>
          </p:cNvSpPr>
          <p:nvPr/>
        </p:nvSpPr>
        <p:spPr bwMode="auto">
          <a:xfrm>
            <a:off x="549275" y="992188"/>
            <a:ext cx="492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atin typeface="Arial Black" pitchFamily="34" charset="0"/>
              </a:rPr>
              <a:t>Histoire, </a:t>
            </a:r>
            <a:r>
              <a:rPr lang="fr-FR" sz="1600">
                <a:latin typeface="Arial Black" pitchFamily="34" charset="0"/>
              </a:rPr>
              <a:t>le major Abraham Davel</a:t>
            </a:r>
          </a:p>
        </p:txBody>
      </p:sp>
      <p:pic>
        <p:nvPicPr>
          <p:cNvPr id="87044" name="Picture 4" descr="vaud"/>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330450" y="1662113"/>
            <a:ext cx="2322513" cy="1562100"/>
          </a:xfrm>
          <a:prstGeom prst="rect">
            <a:avLst/>
          </a:prstGeom>
          <a:noFill/>
          <a:extLst>
            <a:ext uri="{909E8E84-426E-40DD-AFC4-6F175D3DCCD1}">
              <a14:hiddenFill xmlns:a14="http://schemas.microsoft.com/office/drawing/2010/main">
                <a:solidFill>
                  <a:srgbClr val="FFFFFF"/>
                </a:solidFill>
              </a14:hiddenFill>
            </a:ext>
          </a:extLst>
        </p:spPr>
      </p:pic>
      <p:sp>
        <p:nvSpPr>
          <p:cNvPr id="87055" name="Text Box 1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19</a:t>
            </a:r>
            <a:endParaRPr lang="fr-FR" sz="1200">
              <a:latin typeface="Arial" charset="0"/>
            </a:endParaRPr>
          </a:p>
        </p:txBody>
      </p:sp>
      <p:grpSp>
        <p:nvGrpSpPr>
          <p:cNvPr id="87056" name="Group 16"/>
          <p:cNvGrpSpPr>
            <a:grpSpLocks/>
          </p:cNvGrpSpPr>
          <p:nvPr/>
        </p:nvGrpSpPr>
        <p:grpSpPr bwMode="auto">
          <a:xfrm>
            <a:off x="5372100" y="128588"/>
            <a:ext cx="1263650" cy="1257300"/>
            <a:chOff x="3384" y="81"/>
            <a:chExt cx="796" cy="792"/>
          </a:xfrm>
        </p:grpSpPr>
        <p:pic>
          <p:nvPicPr>
            <p:cNvPr id="87057" name="Picture 17"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058" name="Rectangle 1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87059" name="Text Box 1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grpSp>
        <p:nvGrpSpPr>
          <p:cNvPr id="87063" name="Group 23"/>
          <p:cNvGrpSpPr>
            <a:grpSpLocks/>
          </p:cNvGrpSpPr>
          <p:nvPr/>
        </p:nvGrpSpPr>
        <p:grpSpPr bwMode="auto">
          <a:xfrm>
            <a:off x="1311275" y="3440113"/>
            <a:ext cx="4233863" cy="6065837"/>
            <a:chOff x="826" y="2167"/>
            <a:chExt cx="2667" cy="3821"/>
          </a:xfrm>
        </p:grpSpPr>
        <p:sp>
          <p:nvSpPr>
            <p:cNvPr id="87054" name="Rectangle 14"/>
            <p:cNvSpPr>
              <a:spLocks noChangeArrowheads="1"/>
            </p:cNvSpPr>
            <p:nvPr/>
          </p:nvSpPr>
          <p:spPr bwMode="auto">
            <a:xfrm>
              <a:off x="826" y="5796"/>
              <a:ext cx="26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sz="1400">
                  <a:latin typeface="Arial" charset="0"/>
                </a:rPr>
                <a:t>Stèle commémorative du Major Davel à Vidy</a:t>
              </a:r>
            </a:p>
          </p:txBody>
        </p:sp>
        <p:grpSp>
          <p:nvGrpSpPr>
            <p:cNvPr id="87061" name="Group 21"/>
            <p:cNvGrpSpPr>
              <a:grpSpLocks/>
            </p:cNvGrpSpPr>
            <p:nvPr/>
          </p:nvGrpSpPr>
          <p:grpSpPr bwMode="auto">
            <a:xfrm>
              <a:off x="935" y="2167"/>
              <a:ext cx="2447" cy="3551"/>
              <a:chOff x="192" y="2213"/>
              <a:chExt cx="1968" cy="2857"/>
            </a:xfrm>
          </p:grpSpPr>
          <p:sp>
            <p:nvSpPr>
              <p:cNvPr id="87047" name="Rectangle 7"/>
              <p:cNvSpPr>
                <a:spLocks noChangeArrowheads="1"/>
              </p:cNvSpPr>
              <p:nvPr/>
            </p:nvSpPr>
            <p:spPr bwMode="auto">
              <a:xfrm>
                <a:off x="192" y="2213"/>
                <a:ext cx="1968" cy="2857"/>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87048" name="Rectangle 8"/>
              <p:cNvSpPr>
                <a:spLocks noChangeArrowheads="1"/>
              </p:cNvSpPr>
              <p:nvPr/>
            </p:nvSpPr>
            <p:spPr bwMode="auto">
              <a:xfrm>
                <a:off x="256" y="2277"/>
                <a:ext cx="1840" cy="272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87060" name="Picture 20"/>
              <p:cNvPicPr>
                <a:picLocks noChangeAspect="1" noChangeArrowheads="1"/>
              </p:cNvPicPr>
              <p:nvPr/>
            </p:nvPicPr>
            <p:blipFill>
              <a:blip r:embed="rId4">
                <a:extLst>
                  <a:ext uri="{28A0092B-C50C-407E-A947-70E740481C1C}">
                    <a14:useLocalDpi xmlns:a14="http://schemas.microsoft.com/office/drawing/2010/main" val="0"/>
                  </a:ext>
                </a:extLst>
              </a:blip>
              <a:srcRect t="1711"/>
              <a:stretch>
                <a:fillRect/>
              </a:stretch>
            </p:blipFill>
            <p:spPr bwMode="auto">
              <a:xfrm>
                <a:off x="300" y="2349"/>
                <a:ext cx="1749" cy="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Photo 018"/>
          <p:cNvPicPr>
            <a:picLocks noChangeAspect="1" noChangeArrowheads="1"/>
          </p:cNvPicPr>
          <p:nvPr/>
        </p:nvPicPr>
        <p:blipFill>
          <a:blip r:embed="rId2" cstate="print">
            <a:lum bright="40000" contrast="-34000"/>
            <a:extLst>
              <a:ext uri="{28A0092B-C50C-407E-A947-70E740481C1C}">
                <a14:useLocalDpi xmlns:a14="http://schemas.microsoft.com/office/drawing/2010/main" val="0"/>
              </a:ext>
            </a:extLst>
          </a:blip>
          <a:srcRect/>
          <a:stretch>
            <a:fillRect/>
          </a:stretch>
        </p:blipFill>
        <p:spPr bwMode="auto">
          <a:xfrm>
            <a:off x="193675" y="236538"/>
            <a:ext cx="6469063" cy="9288462"/>
          </a:xfrm>
          <a:prstGeom prst="rect">
            <a:avLst/>
          </a:prstGeom>
          <a:noFill/>
          <a:extLst>
            <a:ext uri="{909E8E84-426E-40DD-AFC4-6F175D3DCCD1}">
              <a14:hiddenFill xmlns:a14="http://schemas.microsoft.com/office/drawing/2010/main">
                <a:solidFill>
                  <a:srgbClr val="FFFFFF"/>
                </a:solidFill>
              </a14:hiddenFill>
            </a:ext>
          </a:extLst>
        </p:spPr>
      </p:pic>
      <p:grpSp>
        <p:nvGrpSpPr>
          <p:cNvPr id="100355" name="Group 3"/>
          <p:cNvGrpSpPr>
            <a:grpSpLocks/>
          </p:cNvGrpSpPr>
          <p:nvPr/>
        </p:nvGrpSpPr>
        <p:grpSpPr bwMode="auto">
          <a:xfrm rot="719814">
            <a:off x="3429000" y="1352550"/>
            <a:ext cx="773113" cy="855663"/>
            <a:chOff x="4882" y="2891"/>
            <a:chExt cx="2134" cy="2361"/>
          </a:xfrm>
        </p:grpSpPr>
        <p:pic>
          <p:nvPicPr>
            <p:cNvPr id="100356" name="Picture 4" descr="541px-coat_of_arms_of_switzerland 2"/>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82" y="2891"/>
              <a:ext cx="2134" cy="2361"/>
            </a:xfrm>
            <a:prstGeom prst="rect">
              <a:avLst/>
            </a:prstGeom>
            <a:noFill/>
            <a:extLst>
              <a:ext uri="{909E8E84-426E-40DD-AFC4-6F175D3DCCD1}">
                <a14:hiddenFill xmlns:a14="http://schemas.microsoft.com/office/drawing/2010/main">
                  <a:solidFill>
                    <a:srgbClr val="FFFFFF"/>
                  </a:solidFill>
                </a14:hiddenFill>
              </a:ext>
            </a:extLst>
          </p:spPr>
        </p:pic>
        <p:pic>
          <p:nvPicPr>
            <p:cNvPr id="1003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b="51350"/>
            <a:stretch>
              <a:fillRect/>
            </a:stretch>
          </p:blipFill>
          <p:spPr bwMode="auto">
            <a:xfrm>
              <a:off x="5199" y="3120"/>
              <a:ext cx="1588" cy="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0358" name="Picture 6" descr="541px-Coat_of_Arms_of_Switzer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44544">
            <a:off x="2641600" y="1352550"/>
            <a:ext cx="787400" cy="871538"/>
          </a:xfrm>
          <a:prstGeom prst="rect">
            <a:avLst/>
          </a:prstGeom>
          <a:noFill/>
          <a:extLst>
            <a:ext uri="{909E8E84-426E-40DD-AFC4-6F175D3DCCD1}">
              <a14:hiddenFill xmlns:a14="http://schemas.microsoft.com/office/drawing/2010/main">
                <a:solidFill>
                  <a:srgbClr val="FFFFFF"/>
                </a:solidFill>
              </a14:hiddenFill>
            </a:ext>
          </a:extLst>
        </p:spPr>
      </p:pic>
      <p:sp>
        <p:nvSpPr>
          <p:cNvPr id="100359" name="Text Box 7"/>
          <p:cNvSpPr txBox="1">
            <a:spLocks noChangeArrowheads="1"/>
          </p:cNvSpPr>
          <p:nvPr/>
        </p:nvSpPr>
        <p:spPr bwMode="auto">
          <a:xfrm>
            <a:off x="115888" y="9129713"/>
            <a:ext cx="149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a:latin typeface="Arial" charset="0"/>
              </a:rPr>
              <a:t> </a:t>
            </a:r>
            <a:r>
              <a:rPr lang="en-US" sz="1200">
                <a:solidFill>
                  <a:schemeClr val="bg1"/>
                </a:solidFill>
                <a:latin typeface="Arial" charset="0"/>
                <a:cs typeface="Times New Roman" pitchFamily="18" charset="0"/>
              </a:rPr>
              <a:t>© </a:t>
            </a:r>
            <a:r>
              <a:rPr lang="fr-CH" sz="1200">
                <a:solidFill>
                  <a:schemeClr val="bg1"/>
                </a:solidFill>
                <a:latin typeface="Arial" charset="0"/>
              </a:rPr>
              <a:t>Marc SCHMIDT</a:t>
            </a:r>
            <a:endParaRPr lang="fr-FR" sz="1200">
              <a:solidFill>
                <a:schemeClr val="bg1"/>
              </a:solidFill>
              <a:latin typeface="Arial" charset="0"/>
            </a:endParaRPr>
          </a:p>
        </p:txBody>
      </p:sp>
      <p:sp>
        <p:nvSpPr>
          <p:cNvPr id="100361" name="Oval 9"/>
          <p:cNvSpPr>
            <a:spLocks noChangeArrowheads="1"/>
          </p:cNvSpPr>
          <p:nvPr/>
        </p:nvSpPr>
        <p:spPr bwMode="auto">
          <a:xfrm>
            <a:off x="3716338" y="3440113"/>
            <a:ext cx="1873250" cy="194468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00362" name="Text Box 10"/>
          <p:cNvSpPr txBox="1">
            <a:spLocks noChangeArrowheads="1"/>
          </p:cNvSpPr>
          <p:nvPr/>
        </p:nvSpPr>
        <p:spPr bwMode="auto">
          <a:xfrm>
            <a:off x="1196975" y="2649538"/>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a:latin typeface="JacobaDB" pitchFamily="2" charset="0"/>
              </a:rPr>
              <a:t>1 Batz 1829</a:t>
            </a:r>
            <a:endParaRPr lang="fr-FR">
              <a:latin typeface="JacobaDB" pitchFamily="2" charset="0"/>
            </a:endParaRPr>
          </a:p>
        </p:txBody>
      </p:sp>
      <p:sp>
        <p:nvSpPr>
          <p:cNvPr id="100363" name="Text Box 11"/>
          <p:cNvSpPr txBox="1">
            <a:spLocks noChangeArrowheads="1"/>
          </p:cNvSpPr>
          <p:nvPr/>
        </p:nvSpPr>
        <p:spPr bwMode="auto">
          <a:xfrm>
            <a:off x="188913" y="415925"/>
            <a:ext cx="640873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4200">
                <a:latin typeface="JacobaDB" pitchFamily="2" charset="0"/>
              </a:rPr>
              <a:t>Monnaies vaudoise du 19</a:t>
            </a:r>
            <a:r>
              <a:rPr lang="fr-CH" sz="4200" baseline="30000">
                <a:latin typeface="JacobaDB" pitchFamily="2" charset="0"/>
              </a:rPr>
              <a:t>ème</a:t>
            </a:r>
            <a:r>
              <a:rPr lang="fr-CH" sz="4200">
                <a:latin typeface="JacobaDB" pitchFamily="2" charset="0"/>
              </a:rPr>
              <a:t> siècle</a:t>
            </a:r>
            <a:endParaRPr lang="fr-FR" sz="4200">
              <a:latin typeface="JacobaDB" pitchFamily="2" charset="0"/>
            </a:endParaRPr>
          </a:p>
        </p:txBody>
      </p:sp>
      <p:sp>
        <p:nvSpPr>
          <p:cNvPr id="100364" name="Rectangle 12"/>
          <p:cNvSpPr>
            <a:spLocks noChangeArrowheads="1"/>
          </p:cNvSpPr>
          <p:nvPr/>
        </p:nvSpPr>
        <p:spPr bwMode="auto">
          <a:xfrm>
            <a:off x="260350" y="5754688"/>
            <a:ext cx="6335713" cy="313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b="1"/>
              <a:t>De 1803 à 1850 </a:t>
            </a:r>
            <a:endParaRPr lang="fr-FR"/>
          </a:p>
          <a:p>
            <a:r>
              <a:rPr lang="fr-FR" sz="1400">
                <a:latin typeface="Arial" charset="0"/>
              </a:rPr>
              <a:t>Il faut attendre l'Acte de médiation de 1803 pour que les Vaudois récupèrent le privilège de battre monnaie, et recommencent à produire des pièces dès 1804.</a:t>
            </a:r>
          </a:p>
          <a:p>
            <a:r>
              <a:rPr lang="fr-FR" sz="1400">
                <a:latin typeface="Arial" charset="0"/>
              </a:rPr>
              <a:t>Les unités utilisées étaient le franc ou livre, divisé en 10 batz, eux-mêmes divisés en 10 rappes.</a:t>
            </a:r>
          </a:p>
          <a:p>
            <a:r>
              <a:rPr lang="fr-FR" sz="1400">
                <a:latin typeface="Arial" charset="0"/>
              </a:rPr>
              <a:t>Le mot "Batz" se prononçait et s'écrivait "Bache" dans le canton de Vaud.</a:t>
            </a:r>
          </a:p>
          <a:p>
            <a:r>
              <a:rPr lang="fr-FR" sz="1400">
                <a:latin typeface="Arial" charset="0"/>
              </a:rPr>
              <a:t>Le canton de Vaud rejoint le concordat des monnaies cantonales suisses en 1825.</a:t>
            </a:r>
          </a:p>
          <a:p>
            <a:r>
              <a:rPr lang="fr-FR" sz="1400">
                <a:latin typeface="Arial" charset="0"/>
              </a:rPr>
              <a:t>Le canton de Vaud a émis des pièces de monnaie de 1804 à 1846, avant qu'elles ne soient remplacées par le franc suisse en 1850.</a:t>
            </a:r>
          </a:p>
          <a:p>
            <a:r>
              <a:rPr lang="fr-FR" sz="1400">
                <a:latin typeface="Arial" charset="0"/>
              </a:rPr>
              <a:t>Une importante partie des coins monétaires, contremarques et essais se trouvent actuellement au musée monétaire cantonal à Lausanne</a:t>
            </a:r>
          </a:p>
          <a:p>
            <a:r>
              <a:rPr lang="fr-FR" sz="800">
                <a:latin typeface="Arial" charset="0"/>
              </a:rPr>
              <a:t>http://fr.wikipedia.org/wiki/Monnaie_du_canton_de_Vaud</a:t>
            </a:r>
          </a:p>
        </p:txBody>
      </p:sp>
      <p:sp>
        <p:nvSpPr>
          <p:cNvPr id="100365" name="Text Box 13"/>
          <p:cNvSpPr txBox="1">
            <a:spLocks noChangeArrowheads="1"/>
          </p:cNvSpPr>
          <p:nvPr/>
        </p:nvSpPr>
        <p:spPr bwMode="auto">
          <a:xfrm>
            <a:off x="3213100" y="2649538"/>
            <a:ext cx="2736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a:latin typeface="JacobaDB" pitchFamily="2" charset="0"/>
              </a:rPr>
              <a:t>½ Batz, 5 rappes 1807</a:t>
            </a:r>
            <a:endParaRPr lang="fr-FR">
              <a:latin typeface="JacobaDB" pitchFamily="2" charset="0"/>
            </a:endParaRPr>
          </a:p>
        </p:txBody>
      </p:sp>
      <p:pic>
        <p:nvPicPr>
          <p:cNvPr id="100366" name="Picture 1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50024"/>
          <a:stretch>
            <a:fillRect/>
          </a:stretch>
        </p:blipFill>
        <p:spPr bwMode="auto">
          <a:xfrm>
            <a:off x="3860800" y="3584575"/>
            <a:ext cx="1654175"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7" name="Oval 15"/>
          <p:cNvSpPr>
            <a:spLocks noChangeArrowheads="1"/>
          </p:cNvSpPr>
          <p:nvPr/>
        </p:nvSpPr>
        <p:spPr bwMode="auto">
          <a:xfrm>
            <a:off x="1125538" y="3513138"/>
            <a:ext cx="1873250" cy="194468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100368" name="Picture 1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50024"/>
          <a:stretch>
            <a:fillRect/>
          </a:stretch>
        </p:blipFill>
        <p:spPr bwMode="auto">
          <a:xfrm>
            <a:off x="1268413" y="3657600"/>
            <a:ext cx="1655762"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9" name="Text Box 17"/>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20</a:t>
            </a:r>
            <a:endParaRPr lang="fr-FR" sz="1200">
              <a:latin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2644775" y="1809750"/>
            <a:ext cx="1571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1600" b="1">
                <a:effectLst>
                  <a:outerShdw blurRad="38100" dist="38100" dir="2700000" algn="tl">
                    <a:srgbClr val="C0C0C0"/>
                  </a:outerShdw>
                </a:effectLst>
                <a:latin typeface="Arial" charset="0"/>
              </a:rPr>
              <a:t>La géographie</a:t>
            </a:r>
          </a:p>
        </p:txBody>
      </p:sp>
      <p:sp>
        <p:nvSpPr>
          <p:cNvPr id="4113" name="Text Box 17"/>
          <p:cNvSpPr txBox="1">
            <a:spLocks noChangeArrowheads="1"/>
          </p:cNvSpPr>
          <p:nvPr/>
        </p:nvSpPr>
        <p:spPr bwMode="auto">
          <a:xfrm>
            <a:off x="133350" y="2176463"/>
            <a:ext cx="6575425"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25000"/>
              </a:lnSpc>
            </a:pPr>
            <a:r>
              <a:rPr lang="fr-FR" sz="1600">
                <a:latin typeface="Arial" charset="0"/>
              </a:rPr>
              <a:t>La géographie est la science qui a pour objet la description de la Terre.</a:t>
            </a:r>
          </a:p>
          <a:p>
            <a:pPr algn="ctr">
              <a:lnSpc>
                <a:spcPct val="125000"/>
              </a:lnSpc>
            </a:pPr>
            <a:r>
              <a:rPr lang="fr-FR" sz="1600">
                <a:latin typeface="Arial" charset="0"/>
              </a:rPr>
              <a:t>La géographie s ’intéresse entre autre aux villes, aux montagnes, </a:t>
            </a:r>
          </a:p>
          <a:p>
            <a:pPr algn="ctr">
              <a:lnSpc>
                <a:spcPct val="125000"/>
              </a:lnSpc>
            </a:pPr>
            <a:r>
              <a:rPr lang="fr-FR" sz="1600">
                <a:latin typeface="Arial" charset="0"/>
              </a:rPr>
              <a:t>aux forêts, aux humains, aux océans, aux lacs et rivières, </a:t>
            </a:r>
          </a:p>
          <a:p>
            <a:pPr algn="ctr">
              <a:lnSpc>
                <a:spcPct val="125000"/>
              </a:lnSpc>
            </a:pPr>
            <a:r>
              <a:rPr lang="fr-FR" sz="1600">
                <a:latin typeface="Arial" charset="0"/>
              </a:rPr>
              <a:t>aux différents moyens de communication.</a:t>
            </a:r>
          </a:p>
        </p:txBody>
      </p:sp>
      <p:sp>
        <p:nvSpPr>
          <p:cNvPr id="4118" name="Text Box 22"/>
          <p:cNvSpPr txBox="1">
            <a:spLocks noChangeArrowheads="1"/>
          </p:cNvSpPr>
          <p:nvPr/>
        </p:nvSpPr>
        <p:spPr bwMode="auto">
          <a:xfrm>
            <a:off x="215900" y="3767138"/>
            <a:ext cx="6340475" cy="27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25000"/>
              </a:lnSpc>
            </a:pPr>
            <a:r>
              <a:rPr lang="fr-FR" sz="1600" b="1">
                <a:effectLst>
                  <a:outerShdw blurRad="38100" dist="38100" dir="2700000" algn="tl">
                    <a:srgbClr val="C0C0C0"/>
                  </a:outerShdw>
                </a:effectLst>
                <a:latin typeface="Arial" charset="0"/>
              </a:rPr>
              <a:t>la Rose des Vents - Les Points Cardinaux </a:t>
            </a:r>
          </a:p>
          <a:p>
            <a:pPr algn="ctr">
              <a:lnSpc>
                <a:spcPct val="125000"/>
              </a:lnSpc>
            </a:pPr>
            <a:endParaRPr lang="fr-FR" sz="1600">
              <a:latin typeface="Arial" charset="0"/>
            </a:endParaRPr>
          </a:p>
          <a:p>
            <a:pPr algn="ctr">
              <a:lnSpc>
                <a:spcPct val="125000"/>
              </a:lnSpc>
            </a:pPr>
            <a:r>
              <a:rPr lang="fr-FR" sz="1600">
                <a:latin typeface="Arial" charset="0"/>
              </a:rPr>
              <a:t>Les points cardinaux sont représentés sur les cartes géographiques </a:t>
            </a:r>
          </a:p>
          <a:p>
            <a:pPr algn="ctr">
              <a:lnSpc>
                <a:spcPct val="125000"/>
              </a:lnSpc>
            </a:pPr>
            <a:r>
              <a:rPr lang="fr-FR" sz="1600">
                <a:latin typeface="Arial" charset="0"/>
              </a:rPr>
              <a:t>par une rose des vents ;</a:t>
            </a:r>
          </a:p>
          <a:p>
            <a:pPr algn="ctr">
              <a:lnSpc>
                <a:spcPct val="125000"/>
              </a:lnSpc>
            </a:pPr>
            <a:r>
              <a:rPr lang="fr-FR" sz="1600">
                <a:latin typeface="Arial" charset="0"/>
              </a:rPr>
              <a:t>Le </a:t>
            </a:r>
            <a:r>
              <a:rPr lang="fr-FR" sz="1600" b="1">
                <a:latin typeface="Arial" charset="0"/>
              </a:rPr>
              <a:t>haut</a:t>
            </a:r>
            <a:r>
              <a:rPr lang="fr-FR" sz="1600">
                <a:latin typeface="Arial" charset="0"/>
              </a:rPr>
              <a:t> d'une carte indique le </a:t>
            </a:r>
            <a:r>
              <a:rPr lang="fr-FR" sz="1600" u="sng">
                <a:latin typeface="Arial" charset="0"/>
              </a:rPr>
              <a:t>Nord</a:t>
            </a:r>
            <a:r>
              <a:rPr lang="fr-FR" sz="1600">
                <a:latin typeface="Arial" charset="0"/>
              </a:rPr>
              <a:t>, le </a:t>
            </a:r>
            <a:r>
              <a:rPr lang="fr-FR" sz="1600" b="1">
                <a:latin typeface="Arial" charset="0"/>
              </a:rPr>
              <a:t>bas</a:t>
            </a:r>
            <a:r>
              <a:rPr lang="fr-FR" sz="1600">
                <a:latin typeface="Arial" charset="0"/>
              </a:rPr>
              <a:t> le </a:t>
            </a:r>
            <a:r>
              <a:rPr lang="fr-FR" sz="1600" u="sng">
                <a:latin typeface="Arial" charset="0"/>
              </a:rPr>
              <a:t>Sud</a:t>
            </a:r>
            <a:r>
              <a:rPr lang="fr-FR" sz="1600">
                <a:latin typeface="Arial" charset="0"/>
              </a:rPr>
              <a:t>, </a:t>
            </a:r>
          </a:p>
          <a:p>
            <a:pPr algn="ctr">
              <a:lnSpc>
                <a:spcPct val="125000"/>
              </a:lnSpc>
            </a:pPr>
            <a:r>
              <a:rPr lang="fr-FR" sz="1600">
                <a:latin typeface="Arial" charset="0"/>
              </a:rPr>
              <a:t>la </a:t>
            </a:r>
            <a:r>
              <a:rPr lang="fr-FR" sz="1600" b="1">
                <a:latin typeface="Arial" charset="0"/>
              </a:rPr>
              <a:t>droite</a:t>
            </a:r>
            <a:r>
              <a:rPr lang="fr-FR" sz="1600">
                <a:latin typeface="Arial" charset="0"/>
              </a:rPr>
              <a:t> </a:t>
            </a:r>
            <a:r>
              <a:rPr lang="fr-FR" sz="1600" u="sng">
                <a:latin typeface="Arial" charset="0"/>
              </a:rPr>
              <a:t>l'Est</a:t>
            </a:r>
            <a:r>
              <a:rPr lang="fr-FR" sz="1600">
                <a:latin typeface="Arial" charset="0"/>
              </a:rPr>
              <a:t> et la </a:t>
            </a:r>
            <a:r>
              <a:rPr lang="fr-FR" sz="1600" b="1">
                <a:latin typeface="Arial" charset="0"/>
              </a:rPr>
              <a:t>gauche</a:t>
            </a:r>
            <a:r>
              <a:rPr lang="fr-FR" sz="1600">
                <a:latin typeface="Arial" charset="0"/>
              </a:rPr>
              <a:t> </a:t>
            </a:r>
            <a:r>
              <a:rPr lang="fr-FR" sz="1600" u="sng">
                <a:latin typeface="Arial" charset="0"/>
              </a:rPr>
              <a:t>l'Ouest</a:t>
            </a:r>
            <a:r>
              <a:rPr lang="fr-FR" sz="1600">
                <a:latin typeface="Arial" charset="0"/>
              </a:rPr>
              <a:t>.</a:t>
            </a:r>
          </a:p>
          <a:p>
            <a:pPr algn="ctr">
              <a:lnSpc>
                <a:spcPct val="125000"/>
              </a:lnSpc>
            </a:pPr>
            <a:endParaRPr lang="fr-FR" sz="1600">
              <a:latin typeface="Arial" charset="0"/>
            </a:endParaRPr>
          </a:p>
          <a:p>
            <a:pPr algn="ctr">
              <a:lnSpc>
                <a:spcPct val="125000"/>
              </a:lnSpc>
            </a:pPr>
            <a:endParaRPr lang="fr-FR" sz="1400">
              <a:latin typeface="Arial" charset="0"/>
            </a:endParaRPr>
          </a:p>
          <a:p>
            <a:pPr algn="ctr">
              <a:lnSpc>
                <a:spcPct val="125000"/>
              </a:lnSpc>
            </a:pPr>
            <a:endParaRPr lang="fr-FR" sz="1400">
              <a:latin typeface="Arial" charset="0"/>
            </a:endParaRPr>
          </a:p>
        </p:txBody>
      </p:sp>
      <p:pic>
        <p:nvPicPr>
          <p:cNvPr id="4119" name="Picture 23" descr="600px-Kompass_f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3340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159" name="Text Box 206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6160" name="Text Box 2064"/>
          <p:cNvSpPr txBox="1">
            <a:spLocks noChangeArrowheads="1"/>
          </p:cNvSpPr>
          <p:nvPr/>
        </p:nvSpPr>
        <p:spPr bwMode="auto">
          <a:xfrm>
            <a:off x="1758950" y="108743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fr-FR" sz="1600">
              <a:latin typeface="Arial Black" pitchFamily="34" charset="0"/>
            </a:endParaRPr>
          </a:p>
        </p:txBody>
      </p:sp>
      <p:sp>
        <p:nvSpPr>
          <p:cNvPr id="6161" name="Text Box 2065"/>
          <p:cNvSpPr txBox="1">
            <a:spLocks noChangeArrowheads="1"/>
          </p:cNvSpPr>
          <p:nvPr/>
        </p:nvSpPr>
        <p:spPr bwMode="auto">
          <a:xfrm>
            <a:off x="549275" y="992188"/>
            <a:ext cx="348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Généralités, </a:t>
            </a:r>
            <a:r>
              <a:rPr lang="fr-FR" sz="1600">
                <a:latin typeface="Arial Black" pitchFamily="34" charset="0"/>
              </a:rPr>
              <a:t>définitions</a:t>
            </a:r>
          </a:p>
        </p:txBody>
      </p:sp>
      <p:sp>
        <p:nvSpPr>
          <p:cNvPr id="6162" name="Text Box 2066"/>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21</a:t>
            </a:r>
            <a:endParaRPr lang="fr-FR" sz="1200">
              <a:latin typeface="Arial" charset="0"/>
            </a:endParaRPr>
          </a:p>
        </p:txBody>
      </p:sp>
      <p:grpSp>
        <p:nvGrpSpPr>
          <p:cNvPr id="6163" name="Group 2067"/>
          <p:cNvGrpSpPr>
            <a:grpSpLocks/>
          </p:cNvGrpSpPr>
          <p:nvPr/>
        </p:nvGrpSpPr>
        <p:grpSpPr bwMode="auto">
          <a:xfrm>
            <a:off x="5372100" y="128588"/>
            <a:ext cx="1263650" cy="1257300"/>
            <a:chOff x="3384" y="81"/>
            <a:chExt cx="796" cy="792"/>
          </a:xfrm>
        </p:grpSpPr>
        <p:pic>
          <p:nvPicPr>
            <p:cNvPr id="6164" name="Picture 2068"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65" name="Rectangle 206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6166" name="Text Box 2070"/>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476250" y="992188"/>
            <a:ext cx="487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Généralités, </a:t>
            </a:r>
            <a:r>
              <a:rPr lang="fr-FR" sz="1600">
                <a:latin typeface="Arial Black" pitchFamily="34" charset="0"/>
              </a:rPr>
              <a:t>situation géographique</a:t>
            </a:r>
          </a:p>
        </p:txBody>
      </p:sp>
      <p:sp>
        <p:nvSpPr>
          <p:cNvPr id="6150" name="Text Box 6"/>
          <p:cNvSpPr txBox="1">
            <a:spLocks noChangeArrowheads="1"/>
          </p:cNvSpPr>
          <p:nvPr/>
        </p:nvSpPr>
        <p:spPr bwMode="auto">
          <a:xfrm>
            <a:off x="246063" y="1857375"/>
            <a:ext cx="6364287" cy="355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5000"/>
              </a:lnSpc>
            </a:pPr>
            <a:r>
              <a:rPr lang="fr-FR" sz="1400">
                <a:latin typeface="Arial" charset="0"/>
              </a:rPr>
              <a:t>Le canton de Vaud occupe la majeure partie de l'ouest de la Suisse.</a:t>
            </a:r>
          </a:p>
          <a:p>
            <a:pPr>
              <a:lnSpc>
                <a:spcPct val="125000"/>
              </a:lnSpc>
            </a:pPr>
            <a:endParaRPr lang="fr-FR" sz="1400">
              <a:latin typeface="Arial" charset="0"/>
            </a:endParaRPr>
          </a:p>
          <a:p>
            <a:pPr>
              <a:lnSpc>
                <a:spcPct val="125000"/>
              </a:lnSpc>
            </a:pPr>
            <a:r>
              <a:rPr lang="fr-FR" sz="1400">
                <a:latin typeface="Arial" charset="0"/>
              </a:rPr>
              <a:t>Ses frontières s'étendent des bords du </a:t>
            </a:r>
            <a:r>
              <a:rPr lang="fr-FR" sz="1400" u="sng">
                <a:latin typeface="Arial" charset="0"/>
              </a:rPr>
              <a:t>lac Léman</a:t>
            </a:r>
            <a:r>
              <a:rPr lang="fr-FR" sz="1400">
                <a:latin typeface="Arial" charset="0"/>
              </a:rPr>
              <a:t> à ceux du </a:t>
            </a:r>
            <a:r>
              <a:rPr lang="fr-FR" sz="1400" u="sng">
                <a:latin typeface="Arial" charset="0"/>
              </a:rPr>
              <a:t>lac de Neuchâtel</a:t>
            </a:r>
            <a:r>
              <a:rPr lang="fr-FR" sz="1400">
                <a:latin typeface="Arial" charset="0"/>
              </a:rPr>
              <a:t>. </a:t>
            </a:r>
          </a:p>
          <a:p>
            <a:pPr>
              <a:lnSpc>
                <a:spcPct val="125000"/>
              </a:lnSpc>
            </a:pPr>
            <a:r>
              <a:rPr lang="fr-FR" sz="1400">
                <a:latin typeface="Arial" charset="0"/>
              </a:rPr>
              <a:t>Il possède </a:t>
            </a:r>
            <a:r>
              <a:rPr lang="fr-FR" sz="1400" b="1">
                <a:latin typeface="Arial" charset="0"/>
              </a:rPr>
              <a:t>à l'ouest</a:t>
            </a:r>
            <a:r>
              <a:rPr lang="fr-FR" sz="1400">
                <a:latin typeface="Arial" charset="0"/>
              </a:rPr>
              <a:t> une frontière avec la </a:t>
            </a:r>
            <a:r>
              <a:rPr lang="fr-FR" sz="1400" u="sng">
                <a:latin typeface="Arial" charset="0"/>
              </a:rPr>
              <a:t>France</a:t>
            </a:r>
            <a:r>
              <a:rPr lang="fr-FR" sz="1400">
                <a:latin typeface="Arial" charset="0"/>
              </a:rPr>
              <a:t>, </a:t>
            </a:r>
          </a:p>
          <a:p>
            <a:pPr>
              <a:lnSpc>
                <a:spcPct val="125000"/>
              </a:lnSpc>
            </a:pPr>
            <a:r>
              <a:rPr lang="fr-FR" sz="1400">
                <a:latin typeface="Arial" charset="0"/>
              </a:rPr>
              <a:t>avec le canton de </a:t>
            </a:r>
            <a:r>
              <a:rPr lang="fr-FR" sz="1400" u="sng">
                <a:latin typeface="Arial" charset="0"/>
              </a:rPr>
              <a:t>Genève</a:t>
            </a:r>
            <a:r>
              <a:rPr lang="fr-FR" sz="1400">
                <a:latin typeface="Arial" charset="0"/>
              </a:rPr>
              <a:t> </a:t>
            </a:r>
            <a:r>
              <a:rPr lang="fr-FR" sz="1400" b="1">
                <a:latin typeface="Arial" charset="0"/>
              </a:rPr>
              <a:t>au sud-ouest</a:t>
            </a:r>
            <a:r>
              <a:rPr lang="fr-FR" sz="1400">
                <a:latin typeface="Arial" charset="0"/>
              </a:rPr>
              <a:t>, </a:t>
            </a:r>
          </a:p>
          <a:p>
            <a:pPr>
              <a:lnSpc>
                <a:spcPct val="125000"/>
              </a:lnSpc>
            </a:pPr>
            <a:r>
              <a:rPr lang="fr-FR" sz="1400" b="1">
                <a:latin typeface="Arial" charset="0"/>
              </a:rPr>
              <a:t>au nord</a:t>
            </a:r>
            <a:r>
              <a:rPr lang="fr-FR" sz="1400">
                <a:latin typeface="Arial" charset="0"/>
              </a:rPr>
              <a:t> avec le canton de </a:t>
            </a:r>
            <a:r>
              <a:rPr lang="fr-FR" sz="1400" u="sng">
                <a:latin typeface="Arial" charset="0"/>
              </a:rPr>
              <a:t>Neuchâtel</a:t>
            </a:r>
            <a:r>
              <a:rPr lang="fr-FR" sz="1400">
                <a:latin typeface="Arial" charset="0"/>
              </a:rPr>
              <a:t>, </a:t>
            </a:r>
          </a:p>
          <a:p>
            <a:pPr>
              <a:lnSpc>
                <a:spcPct val="125000"/>
              </a:lnSpc>
            </a:pPr>
            <a:r>
              <a:rPr lang="fr-FR" sz="1400" b="1">
                <a:latin typeface="Arial" charset="0"/>
              </a:rPr>
              <a:t>à l'est</a:t>
            </a:r>
            <a:r>
              <a:rPr lang="fr-FR" sz="1400">
                <a:latin typeface="Arial" charset="0"/>
              </a:rPr>
              <a:t> avec les cantons de </a:t>
            </a:r>
            <a:r>
              <a:rPr lang="fr-FR" sz="1400" u="sng">
                <a:latin typeface="Arial" charset="0"/>
              </a:rPr>
              <a:t>Fribourg</a:t>
            </a:r>
            <a:r>
              <a:rPr lang="fr-FR" sz="1400">
                <a:latin typeface="Arial" charset="0"/>
              </a:rPr>
              <a:t> et </a:t>
            </a:r>
            <a:r>
              <a:rPr lang="fr-FR" sz="1400" u="sng">
                <a:latin typeface="Arial" charset="0"/>
              </a:rPr>
              <a:t>Berne</a:t>
            </a:r>
            <a:r>
              <a:rPr lang="fr-FR" sz="1400">
                <a:latin typeface="Arial" charset="0"/>
              </a:rPr>
              <a:t>, </a:t>
            </a:r>
          </a:p>
          <a:p>
            <a:pPr>
              <a:lnSpc>
                <a:spcPct val="125000"/>
              </a:lnSpc>
            </a:pPr>
            <a:r>
              <a:rPr lang="fr-FR" sz="1400">
                <a:latin typeface="Arial" charset="0"/>
              </a:rPr>
              <a:t>et </a:t>
            </a:r>
            <a:r>
              <a:rPr lang="fr-FR" sz="1400" b="1">
                <a:latin typeface="Arial" charset="0"/>
              </a:rPr>
              <a:t>au sud-est</a:t>
            </a:r>
            <a:r>
              <a:rPr lang="fr-FR" sz="1400">
                <a:latin typeface="Arial" charset="0"/>
              </a:rPr>
              <a:t> avec le </a:t>
            </a:r>
            <a:r>
              <a:rPr lang="fr-FR" sz="1400" u="sng">
                <a:latin typeface="Arial" charset="0"/>
              </a:rPr>
              <a:t>Valais</a:t>
            </a:r>
            <a:r>
              <a:rPr lang="fr-FR" sz="1400">
                <a:latin typeface="Arial" charset="0"/>
              </a:rPr>
              <a:t>.</a:t>
            </a:r>
          </a:p>
          <a:p>
            <a:pPr>
              <a:lnSpc>
                <a:spcPct val="125000"/>
              </a:lnSpc>
            </a:pPr>
            <a:endParaRPr lang="fr-FR" sz="1400">
              <a:latin typeface="Arial" charset="0"/>
            </a:endParaRPr>
          </a:p>
          <a:p>
            <a:pPr>
              <a:lnSpc>
                <a:spcPct val="125000"/>
              </a:lnSpc>
            </a:pPr>
            <a:r>
              <a:rPr lang="fr-FR" sz="1400">
                <a:latin typeface="Arial" charset="0"/>
              </a:rPr>
              <a:t>On trouve deux chaînes de montagnes:</a:t>
            </a:r>
          </a:p>
          <a:p>
            <a:pPr>
              <a:lnSpc>
                <a:spcPct val="125000"/>
              </a:lnSpc>
            </a:pPr>
            <a:r>
              <a:rPr lang="fr-FR" sz="1400">
                <a:latin typeface="Arial" charset="0"/>
              </a:rPr>
              <a:t>le </a:t>
            </a:r>
            <a:r>
              <a:rPr lang="fr-FR" sz="1400" u="sng">
                <a:latin typeface="Arial" charset="0"/>
              </a:rPr>
              <a:t>Jura</a:t>
            </a:r>
            <a:r>
              <a:rPr lang="fr-FR" sz="1400">
                <a:latin typeface="Arial" charset="0"/>
              </a:rPr>
              <a:t> </a:t>
            </a:r>
            <a:r>
              <a:rPr lang="fr-FR" sz="1400" b="1">
                <a:latin typeface="Arial" charset="0"/>
              </a:rPr>
              <a:t>à l'ouest</a:t>
            </a:r>
            <a:r>
              <a:rPr lang="fr-FR" sz="1400">
                <a:latin typeface="Arial" charset="0"/>
              </a:rPr>
              <a:t> et les </a:t>
            </a:r>
            <a:r>
              <a:rPr lang="fr-FR" sz="1400" u="sng">
                <a:latin typeface="Arial" charset="0"/>
              </a:rPr>
              <a:t>Alpes</a:t>
            </a:r>
            <a:r>
              <a:rPr lang="fr-FR" sz="1400">
                <a:latin typeface="Arial" charset="0"/>
              </a:rPr>
              <a:t> dans </a:t>
            </a:r>
            <a:r>
              <a:rPr lang="fr-FR" sz="1400" b="1">
                <a:latin typeface="Arial" charset="0"/>
              </a:rPr>
              <a:t>le sud-est</a:t>
            </a:r>
            <a:r>
              <a:rPr lang="fr-FR" sz="1400">
                <a:latin typeface="Arial" charset="0"/>
              </a:rPr>
              <a:t>.</a:t>
            </a:r>
          </a:p>
          <a:p>
            <a:pPr>
              <a:lnSpc>
                <a:spcPct val="125000"/>
              </a:lnSpc>
            </a:pPr>
            <a:endParaRPr lang="fr-FR" sz="1400">
              <a:latin typeface="Arial" charset="0"/>
            </a:endParaRPr>
          </a:p>
          <a:p>
            <a:pPr>
              <a:lnSpc>
                <a:spcPct val="125000"/>
              </a:lnSpc>
            </a:pPr>
            <a:r>
              <a:rPr lang="fr-FR" sz="1400">
                <a:latin typeface="Arial" charset="0"/>
              </a:rPr>
              <a:t>Le chef-lieu du canton de Vaud est Lausanne.</a:t>
            </a:r>
          </a:p>
        </p:txBody>
      </p:sp>
      <p:pic>
        <p:nvPicPr>
          <p:cNvPr id="6151" name="Picture 7" descr="carte1"/>
          <p:cNvPicPr>
            <a:picLocks noChangeAspect="1" noChangeArrowheads="1"/>
          </p:cNvPicPr>
          <p:nvPr/>
        </p:nvPicPr>
        <p:blipFill>
          <a:blip r:embed="rId2">
            <a:clrChange>
              <a:clrFrom>
                <a:srgbClr val="F7F0DD"/>
              </a:clrFrom>
              <a:clrTo>
                <a:srgbClr val="F7F0DD">
                  <a:alpha val="0"/>
                </a:srgbClr>
              </a:clrTo>
            </a:clrChange>
            <a:lum bright="-18000" contrast="60000"/>
            <a:grayscl/>
            <a:extLst>
              <a:ext uri="{28A0092B-C50C-407E-A947-70E740481C1C}">
                <a14:useLocalDpi xmlns:a14="http://schemas.microsoft.com/office/drawing/2010/main" val="0"/>
              </a:ext>
            </a:extLst>
          </a:blip>
          <a:srcRect/>
          <a:stretch>
            <a:fillRect/>
          </a:stretch>
        </p:blipFill>
        <p:spPr bwMode="auto">
          <a:xfrm>
            <a:off x="290513" y="5457825"/>
            <a:ext cx="6275387" cy="4097338"/>
          </a:xfrm>
          <a:prstGeom prst="rect">
            <a:avLst/>
          </a:prstGeom>
          <a:noFill/>
          <a:extLst>
            <a:ext uri="{909E8E84-426E-40DD-AFC4-6F175D3DCCD1}">
              <a14:hiddenFill xmlns:a14="http://schemas.microsoft.com/office/drawing/2010/main">
                <a:solidFill>
                  <a:srgbClr val="FFFFFF"/>
                </a:solidFill>
              </a14:hiddenFill>
            </a:ext>
          </a:extLst>
        </p:spPr>
      </p:pic>
      <p:sp>
        <p:nvSpPr>
          <p:cNvPr id="6154" name="Text Box 10"/>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pic>
        <p:nvPicPr>
          <p:cNvPr id="6156" name="Picture 12" descr="v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13" y="6608763"/>
            <a:ext cx="64770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7" name="Line 13"/>
          <p:cNvSpPr>
            <a:spLocks noChangeShapeType="1"/>
          </p:cNvSpPr>
          <p:nvPr/>
        </p:nvSpPr>
        <p:spPr bwMode="auto">
          <a:xfrm>
            <a:off x="476250" y="7258050"/>
            <a:ext cx="288925" cy="719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pic>
        <p:nvPicPr>
          <p:cNvPr id="15362" name="Picture 2" descr="r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45916">
            <a:off x="5589588" y="6032500"/>
            <a:ext cx="971550" cy="1066800"/>
          </a:xfrm>
          <a:prstGeom prst="rect">
            <a:avLst/>
          </a:prstGeom>
          <a:noFill/>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22</a:t>
            </a:r>
            <a:endParaRPr lang="fr-FR" sz="1200">
              <a:latin typeface="Arial" charset="0"/>
            </a:endParaRPr>
          </a:p>
        </p:txBody>
      </p:sp>
      <p:grpSp>
        <p:nvGrpSpPr>
          <p:cNvPr id="15364" name="Group 4"/>
          <p:cNvGrpSpPr>
            <a:grpSpLocks/>
          </p:cNvGrpSpPr>
          <p:nvPr/>
        </p:nvGrpSpPr>
        <p:grpSpPr bwMode="auto">
          <a:xfrm>
            <a:off x="5372100" y="128588"/>
            <a:ext cx="1263650" cy="1257300"/>
            <a:chOff x="3384" y="81"/>
            <a:chExt cx="796" cy="792"/>
          </a:xfrm>
        </p:grpSpPr>
        <p:pic>
          <p:nvPicPr>
            <p:cNvPr id="15365" name="Picture 5"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6" name="Rectangle 6"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5367" name="Text Box 7"/>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Blason VD b"/>
          <p:cNvPicPr>
            <a:picLocks noChangeAspect="1" noChangeArrowheads="1"/>
          </p:cNvPicPr>
          <p:nvPr/>
        </p:nvPicPr>
        <p:blipFill>
          <a:blip r:embed="rId2">
            <a:lum bright="72000"/>
            <a:grayscl/>
            <a:extLst>
              <a:ext uri="{28A0092B-C50C-407E-A947-70E740481C1C}">
                <a14:useLocalDpi xmlns:a14="http://schemas.microsoft.com/office/drawing/2010/main" val="0"/>
              </a:ext>
            </a:extLst>
          </a:blip>
          <a:srcRect/>
          <a:stretch>
            <a:fillRect/>
          </a:stretch>
        </p:blipFill>
        <p:spPr bwMode="auto">
          <a:xfrm>
            <a:off x="265113" y="1784350"/>
            <a:ext cx="6327775" cy="7489825"/>
          </a:xfrm>
          <a:prstGeom prst="rect">
            <a:avLst/>
          </a:prstGeom>
          <a:noFill/>
          <a:extLst>
            <a:ext uri="{909E8E84-426E-40DD-AFC4-6F175D3DCCD1}">
              <a14:hiddenFill xmlns:a14="http://schemas.microsoft.com/office/drawing/2010/main">
                <a:solidFill>
                  <a:srgbClr val="FFFFFF"/>
                </a:solidFill>
              </a14:hiddenFill>
            </a:ext>
          </a:extLst>
        </p:spPr>
      </p:pic>
      <p:sp>
        <p:nvSpPr>
          <p:cNvPr id="103427" name="Text Box 3"/>
          <p:cNvSpPr txBox="1">
            <a:spLocks noChangeArrowheads="1"/>
          </p:cNvSpPr>
          <p:nvPr/>
        </p:nvSpPr>
        <p:spPr bwMode="auto">
          <a:xfrm>
            <a:off x="476250" y="128588"/>
            <a:ext cx="4498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03428" name="Text Box 4"/>
          <p:cNvSpPr txBox="1">
            <a:spLocks noChangeArrowheads="1"/>
          </p:cNvSpPr>
          <p:nvPr/>
        </p:nvSpPr>
        <p:spPr bwMode="auto">
          <a:xfrm>
            <a:off x="620713" y="704850"/>
            <a:ext cx="186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Sommaire</a:t>
            </a:r>
            <a:endParaRPr lang="fr-FR" sz="1600">
              <a:latin typeface="Arial Black" pitchFamily="34" charset="0"/>
            </a:endParaRPr>
          </a:p>
        </p:txBody>
      </p:sp>
      <p:sp>
        <p:nvSpPr>
          <p:cNvPr id="103429" name="Rectangle 5"/>
          <p:cNvSpPr>
            <a:spLocks noChangeArrowheads="1"/>
          </p:cNvSpPr>
          <p:nvPr/>
        </p:nvSpPr>
        <p:spPr bwMode="auto">
          <a:xfrm>
            <a:off x="584200" y="1487488"/>
            <a:ext cx="5688013" cy="771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2000" i="1">
                <a:effectLst>
                  <a:outerShdw blurRad="38100" dist="38100" dir="2700000" algn="tl">
                    <a:srgbClr val="C0C0C0"/>
                  </a:outerShdw>
                </a:effectLst>
                <a:latin typeface="Arial" charset="0"/>
              </a:rPr>
              <a:t>INTRODUCTION		</a:t>
            </a:r>
            <a:r>
              <a:rPr lang="fr-CH" sz="2000">
                <a:latin typeface="Arial" charset="0"/>
              </a:rPr>
              <a:t>p.1</a:t>
            </a:r>
          </a:p>
          <a:p>
            <a:r>
              <a:rPr lang="fr-CH" sz="2000">
                <a:latin typeface="Arial" charset="0"/>
              </a:rPr>
              <a:t>La Venoge			p.3</a:t>
            </a:r>
          </a:p>
          <a:p>
            <a:endParaRPr lang="fr-CH" sz="2000">
              <a:latin typeface="Arial" charset="0"/>
            </a:endParaRPr>
          </a:p>
          <a:p>
            <a:r>
              <a:rPr lang="fr-CH" sz="2000">
                <a:latin typeface="Arial" charset="0"/>
              </a:rPr>
              <a:t>Transparent			p.5</a:t>
            </a:r>
          </a:p>
          <a:p>
            <a:endParaRPr lang="fr-CH" sz="2000">
              <a:latin typeface="Arial" charset="0"/>
            </a:endParaRPr>
          </a:p>
          <a:p>
            <a:r>
              <a:rPr lang="fr-CH" sz="2000" i="1">
                <a:effectLst>
                  <a:outerShdw blurRad="38100" dist="38100" dir="2700000" algn="tl">
                    <a:srgbClr val="C0C0C0"/>
                  </a:outerShdw>
                </a:effectLst>
                <a:latin typeface="Arial" charset="0"/>
              </a:rPr>
              <a:t>HISTOIRE</a:t>
            </a:r>
          </a:p>
          <a:p>
            <a:r>
              <a:rPr lang="fr-CH" sz="2000">
                <a:latin typeface="Arial" charset="0"/>
              </a:rPr>
              <a:t>le drapeau			p.6</a:t>
            </a:r>
          </a:p>
          <a:p>
            <a:r>
              <a:rPr lang="fr-CH" sz="2000">
                <a:latin typeface="Arial" charset="0"/>
              </a:rPr>
              <a:t>L’art héraldique			p.8</a:t>
            </a:r>
          </a:p>
          <a:p>
            <a:r>
              <a:rPr lang="fr-CH" sz="2000">
                <a:latin typeface="Arial" charset="0"/>
              </a:rPr>
              <a:t>L’hymne			p.14</a:t>
            </a:r>
          </a:p>
          <a:p>
            <a:r>
              <a:rPr lang="fr-CH" sz="2000">
                <a:latin typeface="Arial" charset="0"/>
              </a:rPr>
              <a:t>La création du canton		p.15</a:t>
            </a:r>
          </a:p>
          <a:p>
            <a:r>
              <a:rPr lang="fr-CH" sz="2000">
                <a:latin typeface="Arial" charset="0"/>
              </a:rPr>
              <a:t>Le major Abraham Davel	p.16</a:t>
            </a:r>
          </a:p>
          <a:p>
            <a:r>
              <a:rPr lang="fr-CH" sz="2000">
                <a:latin typeface="Arial" charset="0"/>
              </a:rPr>
              <a:t>Monnaies du 19</a:t>
            </a:r>
            <a:r>
              <a:rPr lang="fr-CH" sz="2000" baseline="30000">
                <a:latin typeface="Arial" charset="0"/>
              </a:rPr>
              <a:t>ème</a:t>
            </a:r>
            <a:r>
              <a:rPr lang="fr-CH" sz="2000">
                <a:latin typeface="Arial" charset="0"/>
              </a:rPr>
              <a:t> siècle	p.20</a:t>
            </a:r>
          </a:p>
          <a:p>
            <a:endParaRPr lang="fr-CH" sz="2000" i="1">
              <a:effectLst>
                <a:outerShdw blurRad="38100" dist="38100" dir="2700000" algn="tl">
                  <a:srgbClr val="C0C0C0"/>
                </a:outerShdw>
              </a:effectLst>
              <a:latin typeface="Arial" charset="0"/>
            </a:endParaRPr>
          </a:p>
          <a:p>
            <a:r>
              <a:rPr lang="fr-CH" sz="2000" i="1">
                <a:effectLst>
                  <a:outerShdw blurRad="38100" dist="38100" dir="2700000" algn="tl">
                    <a:srgbClr val="C0C0C0"/>
                  </a:outerShdw>
                </a:effectLst>
                <a:latin typeface="Arial" charset="0"/>
              </a:rPr>
              <a:t>GENERALITES</a:t>
            </a:r>
          </a:p>
          <a:p>
            <a:r>
              <a:rPr lang="fr-CH" sz="2000">
                <a:latin typeface="Arial" charset="0"/>
              </a:rPr>
              <a:t>Définitions			p.21</a:t>
            </a:r>
          </a:p>
          <a:p>
            <a:r>
              <a:rPr lang="fr-CH" sz="2000">
                <a:latin typeface="Arial" charset="0"/>
              </a:rPr>
              <a:t>Situation géographique		p.22</a:t>
            </a:r>
          </a:p>
          <a:p>
            <a:endParaRPr lang="fr-CH" sz="2000">
              <a:latin typeface="Arial" charset="0"/>
            </a:endParaRPr>
          </a:p>
          <a:p>
            <a:r>
              <a:rPr lang="fr-CH" sz="2000" i="1">
                <a:effectLst>
                  <a:outerShdw blurRad="38100" dist="38100" dir="2700000" algn="tl">
                    <a:srgbClr val="C0C0C0"/>
                  </a:outerShdw>
                </a:effectLst>
                <a:latin typeface="Arial" charset="0"/>
              </a:rPr>
              <a:t>GEOLOGIE</a:t>
            </a:r>
          </a:p>
          <a:p>
            <a:r>
              <a:rPr lang="fr-CH" sz="2000">
                <a:latin typeface="Arial" charset="0"/>
              </a:rPr>
              <a:t>La molasse			p.25</a:t>
            </a:r>
          </a:p>
          <a:p>
            <a:endParaRPr lang="fr-CH" sz="2000">
              <a:latin typeface="Arial" charset="0"/>
            </a:endParaRPr>
          </a:p>
          <a:p>
            <a:r>
              <a:rPr lang="fr-CH" sz="2000" i="1">
                <a:effectLst>
                  <a:outerShdw blurRad="38100" dist="38100" dir="2700000" algn="tl">
                    <a:srgbClr val="C0C0C0"/>
                  </a:outerShdw>
                </a:effectLst>
                <a:latin typeface="Arial" charset="0"/>
              </a:rPr>
              <a:t>MONUMENTS</a:t>
            </a:r>
          </a:p>
          <a:p>
            <a:r>
              <a:rPr lang="fr-CH" sz="2000">
                <a:latin typeface="Arial" charset="0"/>
              </a:rPr>
              <a:t>Quiz				p.28</a:t>
            </a:r>
          </a:p>
          <a:p>
            <a:r>
              <a:rPr lang="fr-CH" sz="2000">
                <a:latin typeface="Arial" charset="0"/>
              </a:rPr>
              <a:t>Réponses			p.32</a:t>
            </a:r>
          </a:p>
          <a:p>
            <a:r>
              <a:rPr lang="fr-CH" sz="2000">
                <a:latin typeface="Arial" charset="0"/>
              </a:rPr>
              <a:t>Compléments d’info		p.33</a:t>
            </a:r>
          </a:p>
          <a:p>
            <a:endParaRPr lang="fr-CH" sz="2000">
              <a:latin typeface="Arial" charset="0"/>
            </a:endParaRPr>
          </a:p>
        </p:txBody>
      </p:sp>
      <p:sp>
        <p:nvSpPr>
          <p:cNvPr id="103430" name="Text Box 6"/>
          <p:cNvSpPr txBox="1">
            <a:spLocks noChangeArrowheads="1"/>
          </p:cNvSpPr>
          <p:nvPr/>
        </p:nvSpPr>
        <p:spPr bwMode="auto">
          <a:xfrm>
            <a:off x="0" y="0"/>
            <a:ext cx="2778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a:t>
            </a:r>
            <a:endParaRPr lang="fr-FR" sz="1200">
              <a:latin typeface="Arial" charset="0"/>
            </a:endParaRPr>
          </a:p>
        </p:txBody>
      </p:sp>
      <p:grpSp>
        <p:nvGrpSpPr>
          <p:cNvPr id="103431" name="Group 7"/>
          <p:cNvGrpSpPr>
            <a:grpSpLocks/>
          </p:cNvGrpSpPr>
          <p:nvPr/>
        </p:nvGrpSpPr>
        <p:grpSpPr bwMode="auto">
          <a:xfrm>
            <a:off x="5372100" y="166688"/>
            <a:ext cx="1263650" cy="1257300"/>
            <a:chOff x="3384" y="81"/>
            <a:chExt cx="796" cy="792"/>
          </a:xfrm>
        </p:grpSpPr>
        <p:pic>
          <p:nvPicPr>
            <p:cNvPr id="103432" name="Picture 8"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33" name="Rectangle 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03434" name="Text Box 10"/>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7196" name="Text Box 28"/>
          <p:cNvSpPr txBox="1">
            <a:spLocks noChangeArrowheads="1"/>
          </p:cNvSpPr>
          <p:nvPr/>
        </p:nvSpPr>
        <p:spPr bwMode="auto">
          <a:xfrm>
            <a:off x="120650" y="1784350"/>
            <a:ext cx="64770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400">
                <a:latin typeface="Arial" charset="0"/>
              </a:rPr>
              <a:t>Le canton de Vaud fait partie de la Suisse qui compte 26 cantons.</a:t>
            </a:r>
          </a:p>
          <a:p>
            <a:pPr algn="ctr"/>
            <a:endParaRPr lang="fr-FR" sz="1400">
              <a:latin typeface="Arial" charset="0"/>
            </a:endParaRPr>
          </a:p>
          <a:p>
            <a:pPr algn="ctr"/>
            <a:r>
              <a:rPr lang="fr-CH" sz="1400">
                <a:latin typeface="Arial" charset="0"/>
              </a:rPr>
              <a:t>La Suisse possède des frontière avec plusieurs pays.</a:t>
            </a:r>
          </a:p>
          <a:p>
            <a:pPr algn="ctr"/>
            <a:r>
              <a:rPr lang="fr-CH" sz="1400">
                <a:latin typeface="Arial" charset="0"/>
              </a:rPr>
              <a:t>Quels sont ces pays et où se trouvent-ils sur la carte?</a:t>
            </a:r>
            <a:endParaRPr lang="fr-FR" sz="1400">
              <a:latin typeface="Arial" charset="0"/>
            </a:endParaRPr>
          </a:p>
        </p:txBody>
      </p:sp>
      <p:sp>
        <p:nvSpPr>
          <p:cNvPr id="7220" name="Text Box 52"/>
          <p:cNvSpPr txBox="1">
            <a:spLocks noChangeArrowheads="1"/>
          </p:cNvSpPr>
          <p:nvPr/>
        </p:nvSpPr>
        <p:spPr bwMode="auto">
          <a:xfrm>
            <a:off x="476250" y="992188"/>
            <a:ext cx="487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Généralités, </a:t>
            </a:r>
            <a:r>
              <a:rPr lang="fr-FR" sz="1600">
                <a:latin typeface="Arial Black" pitchFamily="34" charset="0"/>
              </a:rPr>
              <a:t>situation géographique</a:t>
            </a:r>
          </a:p>
        </p:txBody>
      </p:sp>
      <p:grpSp>
        <p:nvGrpSpPr>
          <p:cNvPr id="7226" name="Group 58"/>
          <p:cNvGrpSpPr>
            <a:grpSpLocks/>
          </p:cNvGrpSpPr>
          <p:nvPr/>
        </p:nvGrpSpPr>
        <p:grpSpPr bwMode="auto">
          <a:xfrm>
            <a:off x="93663" y="3081338"/>
            <a:ext cx="6669087" cy="6624637"/>
            <a:chOff x="59" y="1941"/>
            <a:chExt cx="4201" cy="4173"/>
          </a:xfrm>
        </p:grpSpPr>
        <p:pic>
          <p:nvPicPr>
            <p:cNvPr id="7175" name="Picture 7" descr="SUISS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2576"/>
              <a:ext cx="4201" cy="2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6" name="Line 8"/>
            <p:cNvSpPr>
              <a:spLocks noChangeShapeType="1"/>
            </p:cNvSpPr>
            <p:nvPr/>
          </p:nvSpPr>
          <p:spPr bwMode="auto">
            <a:xfrm flipH="1" flipV="1">
              <a:off x="1377" y="2576"/>
              <a:ext cx="113" cy="338"/>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177" name="Line 9"/>
            <p:cNvSpPr>
              <a:spLocks noChangeShapeType="1"/>
            </p:cNvSpPr>
            <p:nvPr/>
          </p:nvSpPr>
          <p:spPr bwMode="auto">
            <a:xfrm flipH="1">
              <a:off x="1083" y="5131"/>
              <a:ext cx="47" cy="84"/>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7178" name="Picture 10" descr="drapeau fr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 y="2988"/>
              <a:ext cx="330" cy="22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9" name="Picture 11" descr="drapeau fr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 y="4828"/>
              <a:ext cx="330" cy="22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98"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 y="2684"/>
              <a:ext cx="323"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9"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1" y="3276"/>
              <a:ext cx="355"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0"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3" y="4839"/>
              <a:ext cx="330"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01" name="Line 33"/>
            <p:cNvSpPr>
              <a:spLocks noChangeShapeType="1"/>
            </p:cNvSpPr>
            <p:nvPr/>
          </p:nvSpPr>
          <p:spPr bwMode="auto">
            <a:xfrm flipV="1">
              <a:off x="3345" y="3061"/>
              <a:ext cx="915" cy="215"/>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202" name="Line 34"/>
            <p:cNvSpPr>
              <a:spLocks noChangeShapeType="1"/>
            </p:cNvSpPr>
            <p:nvPr/>
          </p:nvSpPr>
          <p:spPr bwMode="auto">
            <a:xfrm>
              <a:off x="4099" y="4192"/>
              <a:ext cx="161" cy="269"/>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211" name="Line 43"/>
            <p:cNvSpPr>
              <a:spLocks noChangeShapeType="1"/>
            </p:cNvSpPr>
            <p:nvPr/>
          </p:nvSpPr>
          <p:spPr bwMode="auto">
            <a:xfrm flipV="1">
              <a:off x="3838" y="2122"/>
              <a:ext cx="0" cy="5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212" name="Line 44"/>
            <p:cNvSpPr>
              <a:spLocks noChangeShapeType="1"/>
            </p:cNvSpPr>
            <p:nvPr/>
          </p:nvSpPr>
          <p:spPr bwMode="auto">
            <a:xfrm flipH="1">
              <a:off x="2704" y="2122"/>
              <a:ext cx="11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213" name="Line 45"/>
            <p:cNvSpPr>
              <a:spLocks noChangeShapeType="1"/>
            </p:cNvSpPr>
            <p:nvPr/>
          </p:nvSpPr>
          <p:spPr bwMode="auto">
            <a:xfrm rot="-10800000" flipH="1" flipV="1">
              <a:off x="3430" y="5116"/>
              <a:ext cx="0" cy="5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214" name="Line 46"/>
            <p:cNvSpPr>
              <a:spLocks noChangeShapeType="1"/>
            </p:cNvSpPr>
            <p:nvPr/>
          </p:nvSpPr>
          <p:spPr bwMode="auto">
            <a:xfrm rot="-10800000">
              <a:off x="2296" y="5706"/>
              <a:ext cx="11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216" name="Line 48"/>
            <p:cNvSpPr>
              <a:spLocks noChangeShapeType="1"/>
            </p:cNvSpPr>
            <p:nvPr/>
          </p:nvSpPr>
          <p:spPr bwMode="auto">
            <a:xfrm flipV="1">
              <a:off x="346" y="1941"/>
              <a:ext cx="0" cy="10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217" name="Line 49"/>
            <p:cNvSpPr>
              <a:spLocks noChangeShapeType="1"/>
            </p:cNvSpPr>
            <p:nvPr/>
          </p:nvSpPr>
          <p:spPr bwMode="auto">
            <a:xfrm>
              <a:off x="346" y="1941"/>
              <a:ext cx="13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218" name="Line 50"/>
            <p:cNvSpPr>
              <a:spLocks noChangeShapeType="1"/>
            </p:cNvSpPr>
            <p:nvPr/>
          </p:nvSpPr>
          <p:spPr bwMode="auto">
            <a:xfrm>
              <a:off x="3884" y="3528"/>
              <a:ext cx="0" cy="258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219" name="Line 51"/>
            <p:cNvSpPr>
              <a:spLocks noChangeShapeType="1"/>
            </p:cNvSpPr>
            <p:nvPr/>
          </p:nvSpPr>
          <p:spPr bwMode="auto">
            <a:xfrm flipH="1">
              <a:off x="2341" y="6114"/>
              <a:ext cx="15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221" name="Line 53"/>
            <p:cNvSpPr>
              <a:spLocks noChangeShapeType="1"/>
            </p:cNvSpPr>
            <p:nvPr/>
          </p:nvSpPr>
          <p:spPr bwMode="auto">
            <a:xfrm>
              <a:off x="663" y="4299"/>
              <a:ext cx="227" cy="1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223" name="Text Box 55"/>
            <p:cNvSpPr txBox="1">
              <a:spLocks noChangeArrowheads="1"/>
            </p:cNvSpPr>
            <p:nvPr/>
          </p:nvSpPr>
          <p:spPr bwMode="auto">
            <a:xfrm>
              <a:off x="527" y="5524"/>
              <a:ext cx="69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b="1">
                  <a:latin typeface="Arial" charset="0"/>
                </a:rPr>
                <a:t>Lac Léman</a:t>
              </a:r>
              <a:endParaRPr lang="fr-FR" sz="1400" b="1">
                <a:latin typeface="Arial" charset="0"/>
              </a:endParaRPr>
            </a:p>
          </p:txBody>
        </p:sp>
        <p:sp>
          <p:nvSpPr>
            <p:cNvPr id="7224" name="Text Box 56"/>
            <p:cNvSpPr txBox="1">
              <a:spLocks noChangeArrowheads="1"/>
            </p:cNvSpPr>
            <p:nvPr/>
          </p:nvSpPr>
          <p:spPr bwMode="auto">
            <a:xfrm>
              <a:off x="754" y="2213"/>
              <a:ext cx="10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b="1">
                  <a:latin typeface="Arial" charset="0"/>
                </a:rPr>
                <a:t>Lac de Neuchâtel</a:t>
              </a:r>
              <a:endParaRPr lang="fr-FR" sz="1400" b="1">
                <a:latin typeface="Arial" charset="0"/>
              </a:endParaRPr>
            </a:p>
          </p:txBody>
        </p:sp>
        <p:sp>
          <p:nvSpPr>
            <p:cNvPr id="7225" name="Line 57"/>
            <p:cNvSpPr>
              <a:spLocks noChangeShapeType="1"/>
            </p:cNvSpPr>
            <p:nvPr/>
          </p:nvSpPr>
          <p:spPr bwMode="auto">
            <a:xfrm flipV="1">
              <a:off x="1026" y="2394"/>
              <a:ext cx="91" cy="13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pic>
        <p:nvPicPr>
          <p:cNvPr id="7227" name="Picture 59" descr="rose"/>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945916">
            <a:off x="50800" y="8985250"/>
            <a:ext cx="785813" cy="863600"/>
          </a:xfrm>
          <a:prstGeom prst="rect">
            <a:avLst/>
          </a:prstGeom>
          <a:noFill/>
          <a:extLst>
            <a:ext uri="{909E8E84-426E-40DD-AFC4-6F175D3DCCD1}">
              <a14:hiddenFill xmlns:a14="http://schemas.microsoft.com/office/drawing/2010/main">
                <a:solidFill>
                  <a:srgbClr val="FFFFFF"/>
                </a:solidFill>
              </a14:hiddenFill>
            </a:ext>
          </a:extLst>
        </p:spPr>
      </p:pic>
      <p:sp>
        <p:nvSpPr>
          <p:cNvPr id="7228" name="Text Box 60"/>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23</a:t>
            </a:r>
            <a:endParaRPr lang="fr-FR" sz="1200">
              <a:latin typeface="Arial" charset="0"/>
            </a:endParaRPr>
          </a:p>
        </p:txBody>
      </p:sp>
      <p:grpSp>
        <p:nvGrpSpPr>
          <p:cNvPr id="7229" name="Group 61"/>
          <p:cNvGrpSpPr>
            <a:grpSpLocks/>
          </p:cNvGrpSpPr>
          <p:nvPr/>
        </p:nvGrpSpPr>
        <p:grpSpPr bwMode="auto">
          <a:xfrm>
            <a:off x="5372100" y="128588"/>
            <a:ext cx="1263650" cy="1257300"/>
            <a:chOff x="3384" y="81"/>
            <a:chExt cx="796" cy="792"/>
          </a:xfrm>
        </p:grpSpPr>
        <p:pic>
          <p:nvPicPr>
            <p:cNvPr id="7230" name="Picture 62" descr="v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31" name="Rectangle 63"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232" name="Text Box 64"/>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Text Box 12"/>
          <p:cNvSpPr txBox="1">
            <a:spLocks noChangeArrowheads="1"/>
          </p:cNvSpPr>
          <p:nvPr/>
        </p:nvSpPr>
        <p:spPr bwMode="auto">
          <a:xfrm>
            <a:off x="190500" y="1636713"/>
            <a:ext cx="6477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400">
                <a:latin typeface="Arial" charset="0"/>
              </a:rPr>
              <a:t>Le canton de Vaud possède plusieurs frontières avec des cantons suisses:</a:t>
            </a:r>
          </a:p>
        </p:txBody>
      </p:sp>
      <p:sp>
        <p:nvSpPr>
          <p:cNvPr id="2058" name="Text Box 10"/>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2061" name="Text Box 13"/>
          <p:cNvSpPr txBox="1">
            <a:spLocks noChangeArrowheads="1"/>
          </p:cNvSpPr>
          <p:nvPr/>
        </p:nvSpPr>
        <p:spPr bwMode="auto">
          <a:xfrm>
            <a:off x="190500" y="7469188"/>
            <a:ext cx="6477000"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400">
                <a:latin typeface="Arial" charset="0"/>
              </a:rPr>
              <a:t>Le canton de Vaud possède des frontières avec un autre pays:</a:t>
            </a:r>
          </a:p>
          <a:p>
            <a:endParaRPr lang="fr-FR" sz="1400">
              <a:latin typeface="Arial" charset="0"/>
            </a:endParaRPr>
          </a:p>
          <a:p>
            <a:endParaRPr lang="fr-FR" sz="1400">
              <a:latin typeface="Arial" charset="0"/>
            </a:endParaRPr>
          </a:p>
          <a:p>
            <a:pPr algn="ctr"/>
            <a:r>
              <a:rPr lang="fr-FR" sz="1400">
                <a:latin typeface="Arial" charset="0"/>
              </a:rPr>
              <a:t>………………………………………………………………………………………</a:t>
            </a:r>
          </a:p>
          <a:p>
            <a:pPr algn="ctr"/>
            <a:endParaRPr lang="fr-CH" sz="1400">
              <a:latin typeface="Arial" charset="0"/>
            </a:endParaRPr>
          </a:p>
          <a:p>
            <a:pPr algn="ctr"/>
            <a:endParaRPr lang="fr-CH" sz="1400">
              <a:latin typeface="Arial" charset="0"/>
            </a:endParaRPr>
          </a:p>
          <a:p>
            <a:pPr algn="ctr"/>
            <a:endParaRPr lang="fr-CH" sz="1400">
              <a:latin typeface="Arial" charset="0"/>
            </a:endParaRPr>
          </a:p>
          <a:p>
            <a:r>
              <a:rPr lang="fr-CH" sz="1400">
                <a:latin typeface="Arial" charset="0"/>
              </a:rPr>
              <a:t>Colorie le drapeau de ce pays.</a:t>
            </a:r>
            <a:endParaRPr lang="fr-FR" sz="1400">
              <a:latin typeface="Arial" charset="0"/>
            </a:endParaRPr>
          </a:p>
        </p:txBody>
      </p:sp>
      <p:grpSp>
        <p:nvGrpSpPr>
          <p:cNvPr id="2075" name="Group 27"/>
          <p:cNvGrpSpPr>
            <a:grpSpLocks/>
          </p:cNvGrpSpPr>
          <p:nvPr/>
        </p:nvGrpSpPr>
        <p:grpSpPr bwMode="auto">
          <a:xfrm>
            <a:off x="549275" y="2212975"/>
            <a:ext cx="5688013" cy="5184775"/>
            <a:chOff x="346" y="1986"/>
            <a:chExt cx="3583" cy="3266"/>
          </a:xfrm>
        </p:grpSpPr>
        <p:sp>
          <p:nvSpPr>
            <p:cNvPr id="2070" name="Line 22"/>
            <p:cNvSpPr>
              <a:spLocks noChangeShapeType="1"/>
            </p:cNvSpPr>
            <p:nvPr/>
          </p:nvSpPr>
          <p:spPr bwMode="auto">
            <a:xfrm>
              <a:off x="890" y="2258"/>
              <a:ext cx="30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071" name="Line 23"/>
            <p:cNvSpPr>
              <a:spLocks noChangeShapeType="1"/>
            </p:cNvSpPr>
            <p:nvPr/>
          </p:nvSpPr>
          <p:spPr bwMode="auto">
            <a:xfrm>
              <a:off x="890" y="2939"/>
              <a:ext cx="30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072" name="Line 24"/>
            <p:cNvSpPr>
              <a:spLocks noChangeShapeType="1"/>
            </p:cNvSpPr>
            <p:nvPr/>
          </p:nvSpPr>
          <p:spPr bwMode="auto">
            <a:xfrm>
              <a:off x="890" y="3619"/>
              <a:ext cx="30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073" name="Line 25"/>
            <p:cNvSpPr>
              <a:spLocks noChangeShapeType="1"/>
            </p:cNvSpPr>
            <p:nvPr/>
          </p:nvSpPr>
          <p:spPr bwMode="auto">
            <a:xfrm>
              <a:off x="890" y="4299"/>
              <a:ext cx="30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074" name="Line 26"/>
            <p:cNvSpPr>
              <a:spLocks noChangeShapeType="1"/>
            </p:cNvSpPr>
            <p:nvPr/>
          </p:nvSpPr>
          <p:spPr bwMode="auto">
            <a:xfrm>
              <a:off x="890" y="4980"/>
              <a:ext cx="30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pic>
          <p:nvPicPr>
            <p:cNvPr id="2051" name="Picture 3" descr="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 y="3340"/>
              <a:ext cx="551" cy="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 y="4020"/>
              <a:ext cx="551" cy="55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 y="2653"/>
              <a:ext cx="551" cy="5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 y="1986"/>
              <a:ext cx="551" cy="55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 y="4701"/>
              <a:ext cx="551" cy="5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9" name="Group 31"/>
          <p:cNvGrpSpPr>
            <a:grpSpLocks/>
          </p:cNvGrpSpPr>
          <p:nvPr/>
        </p:nvGrpSpPr>
        <p:grpSpPr bwMode="auto">
          <a:xfrm>
            <a:off x="3716338" y="8624888"/>
            <a:ext cx="1727200" cy="1008062"/>
            <a:chOff x="1253" y="5388"/>
            <a:chExt cx="1360" cy="635"/>
          </a:xfrm>
        </p:grpSpPr>
        <p:sp>
          <p:nvSpPr>
            <p:cNvPr id="2076" name="Rectangle 28"/>
            <p:cNvSpPr>
              <a:spLocks noChangeArrowheads="1"/>
            </p:cNvSpPr>
            <p:nvPr/>
          </p:nvSpPr>
          <p:spPr bwMode="auto">
            <a:xfrm>
              <a:off x="1253" y="5388"/>
              <a:ext cx="453" cy="63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077" name="Rectangle 29"/>
            <p:cNvSpPr>
              <a:spLocks noChangeArrowheads="1"/>
            </p:cNvSpPr>
            <p:nvPr/>
          </p:nvSpPr>
          <p:spPr bwMode="auto">
            <a:xfrm>
              <a:off x="1707" y="5388"/>
              <a:ext cx="453" cy="63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078" name="Rectangle 30"/>
            <p:cNvSpPr>
              <a:spLocks noChangeArrowheads="1"/>
            </p:cNvSpPr>
            <p:nvPr/>
          </p:nvSpPr>
          <p:spPr bwMode="auto">
            <a:xfrm>
              <a:off x="2160" y="5388"/>
              <a:ext cx="453" cy="63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2080" name="Line 32"/>
          <p:cNvSpPr>
            <a:spLocks noChangeShapeType="1"/>
          </p:cNvSpPr>
          <p:nvPr/>
        </p:nvSpPr>
        <p:spPr bwMode="auto">
          <a:xfrm>
            <a:off x="188913" y="9274175"/>
            <a:ext cx="32400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082" name="Text Box 34"/>
          <p:cNvSpPr txBox="1">
            <a:spLocks noChangeArrowheads="1"/>
          </p:cNvSpPr>
          <p:nvPr/>
        </p:nvSpPr>
        <p:spPr bwMode="auto">
          <a:xfrm>
            <a:off x="476250" y="992188"/>
            <a:ext cx="487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Généralités, </a:t>
            </a:r>
            <a:r>
              <a:rPr lang="fr-FR" sz="1600">
                <a:latin typeface="Arial Black" pitchFamily="34" charset="0"/>
              </a:rPr>
              <a:t>situation géographique</a:t>
            </a:r>
          </a:p>
        </p:txBody>
      </p:sp>
      <p:sp>
        <p:nvSpPr>
          <p:cNvPr id="2083" name="Text Box 3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24</a:t>
            </a:r>
            <a:endParaRPr lang="fr-FR" sz="1200">
              <a:latin typeface="Arial" charset="0"/>
            </a:endParaRPr>
          </a:p>
        </p:txBody>
      </p:sp>
      <p:grpSp>
        <p:nvGrpSpPr>
          <p:cNvPr id="2084" name="Group 36"/>
          <p:cNvGrpSpPr>
            <a:grpSpLocks/>
          </p:cNvGrpSpPr>
          <p:nvPr/>
        </p:nvGrpSpPr>
        <p:grpSpPr bwMode="auto">
          <a:xfrm>
            <a:off x="5372100" y="128588"/>
            <a:ext cx="1263650" cy="1257300"/>
            <a:chOff x="3384" y="81"/>
            <a:chExt cx="796" cy="792"/>
          </a:xfrm>
        </p:grpSpPr>
        <p:pic>
          <p:nvPicPr>
            <p:cNvPr id="2085" name="Picture 37" descr="v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86" name="Rectangle 3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2087" name="Text Box 3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27650" name="Text Box 2"/>
          <p:cNvSpPr txBox="1">
            <a:spLocks noChangeArrowheads="1"/>
          </p:cNvSpPr>
          <p:nvPr/>
        </p:nvSpPr>
        <p:spPr bwMode="auto">
          <a:xfrm>
            <a:off x="188913" y="1928813"/>
            <a:ext cx="6480175"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b="1" dirty="0">
                <a:latin typeface="Arial" charset="0"/>
              </a:rPr>
              <a:t>La molasse grise, une pierre magique</a:t>
            </a:r>
          </a:p>
          <a:p>
            <a:endParaRPr lang="fr-CH" sz="1400" b="1" dirty="0">
              <a:latin typeface="Arial" charset="0"/>
            </a:endParaRPr>
          </a:p>
          <a:p>
            <a:r>
              <a:rPr lang="fr-CH" sz="1400" dirty="0">
                <a:latin typeface="Arial" charset="0"/>
              </a:rPr>
              <a:t>La molasse grise est une pierre que l’on trouve un peu partout à Lausanne. Aujourd’hui on ne l’a remarque plus trop en surface. Pourtant, à certains endroits on peut encore la voir.</a:t>
            </a:r>
          </a:p>
          <a:p>
            <a:r>
              <a:rPr lang="fr-CH" sz="1400" dirty="0">
                <a:latin typeface="Arial" charset="0"/>
              </a:rPr>
              <a:t>C’est une pierre un peu magique… Je te propose de la toucher, la gratter avec les ongles et de la frotter entre tes doigts pour voir ce qui se passe.</a:t>
            </a:r>
            <a:endParaRPr lang="fr-CH" sz="1400" b="1" dirty="0">
              <a:latin typeface="Arial" charset="0"/>
            </a:endParaRPr>
          </a:p>
        </p:txBody>
      </p:sp>
      <p:sp>
        <p:nvSpPr>
          <p:cNvPr id="27704" name="Text Box 56"/>
          <p:cNvSpPr txBox="1">
            <a:spLocks noChangeArrowheads="1"/>
          </p:cNvSpPr>
          <p:nvPr/>
        </p:nvSpPr>
        <p:spPr bwMode="auto">
          <a:xfrm>
            <a:off x="498475" y="992188"/>
            <a:ext cx="3362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GEOLOGIE, </a:t>
            </a:r>
            <a:r>
              <a:rPr lang="fr-FR" sz="1600">
                <a:latin typeface="Arial Black" pitchFamily="34" charset="0"/>
              </a:rPr>
              <a:t>la molasse</a:t>
            </a:r>
          </a:p>
        </p:txBody>
      </p:sp>
      <p:sp>
        <p:nvSpPr>
          <p:cNvPr id="27744" name="Text Box 96"/>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25</a:t>
            </a:r>
            <a:endParaRPr lang="fr-FR" sz="1200">
              <a:latin typeface="Arial" charset="0"/>
            </a:endParaRPr>
          </a:p>
        </p:txBody>
      </p:sp>
      <p:grpSp>
        <p:nvGrpSpPr>
          <p:cNvPr id="27745" name="Group 97"/>
          <p:cNvGrpSpPr>
            <a:grpSpLocks/>
          </p:cNvGrpSpPr>
          <p:nvPr/>
        </p:nvGrpSpPr>
        <p:grpSpPr bwMode="auto">
          <a:xfrm>
            <a:off x="5372100" y="128588"/>
            <a:ext cx="1263650" cy="1257300"/>
            <a:chOff x="3384" y="81"/>
            <a:chExt cx="796" cy="792"/>
          </a:xfrm>
        </p:grpSpPr>
        <p:pic>
          <p:nvPicPr>
            <p:cNvPr id="27746" name="Picture 98"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747" name="Rectangle 9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27748" name="Text Box 100"/>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27757" name="Picture 109" descr="numérisation0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3" y="3513138"/>
            <a:ext cx="5805487" cy="5903912"/>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05475" name="Text Box 3"/>
          <p:cNvSpPr txBox="1">
            <a:spLocks noChangeArrowheads="1"/>
          </p:cNvSpPr>
          <p:nvPr/>
        </p:nvSpPr>
        <p:spPr bwMode="auto">
          <a:xfrm>
            <a:off x="188913" y="1784350"/>
            <a:ext cx="648017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a:latin typeface="Arial" charset="0"/>
              </a:rPr>
              <a:t>La molasse n’a pas dû résister à ta grande force! Que t’est-il resté dans le creux de ta main? Du sable, sans doute.</a:t>
            </a:r>
          </a:p>
          <a:p>
            <a:r>
              <a:rPr lang="fr-CH" sz="1400">
                <a:latin typeface="Arial" charset="0"/>
              </a:rPr>
              <a:t>En effet, la molasse est composée d’une multitude de grains de sable qui se  sont collés ensemble au fil du temps.</a:t>
            </a:r>
          </a:p>
          <a:p>
            <a:endParaRPr lang="fr-CH" sz="1400">
              <a:latin typeface="Arial" charset="0"/>
            </a:endParaRPr>
          </a:p>
          <a:p>
            <a:r>
              <a:rPr lang="fr-CH" sz="1400">
                <a:latin typeface="Arial" charset="0"/>
              </a:rPr>
              <a:t>Comment donc ce sable est-il arrivé jusqu’ici? Il y a très longtemps, des millions d’années, quand la ville de Lausanne n’existait pas encore, la région était recouverte de mers, puis de lacs et de marais. Le climat était tropical, il faisait chaud et humide et il n’était pas rare de croiser un crocodile ou un rhinocéros en train de faire la sieste sous un palmier!</a:t>
            </a:r>
          </a:p>
          <a:p>
            <a:endParaRPr lang="fr-CH" sz="1400">
              <a:latin typeface="Arial" charset="0"/>
            </a:endParaRPr>
          </a:p>
          <a:p>
            <a:r>
              <a:rPr lang="fr-CH" sz="1400">
                <a:latin typeface="Arial" charset="0"/>
              </a:rPr>
              <a:t>Il y avait aussi de grandes rivières dont la force du courant détachait de gros cailloux des Alpes, puis les emportait sur plusieurs dizaines de kilomètres jusqu’à Lausanne. Avec le travail de l’eau et le temps, ces cailloux se sont divisés en deux, puis en quatre jusqu’à devenir des grains de sable fin.</a:t>
            </a:r>
          </a:p>
        </p:txBody>
      </p:sp>
      <p:sp>
        <p:nvSpPr>
          <p:cNvPr id="105476" name="Text Box 4"/>
          <p:cNvSpPr txBox="1">
            <a:spLocks noChangeArrowheads="1"/>
          </p:cNvSpPr>
          <p:nvPr/>
        </p:nvSpPr>
        <p:spPr bwMode="auto">
          <a:xfrm>
            <a:off x="498475" y="992188"/>
            <a:ext cx="3362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GEOLOGIE, </a:t>
            </a:r>
            <a:r>
              <a:rPr lang="fr-FR" sz="1600">
                <a:latin typeface="Arial Black" pitchFamily="34" charset="0"/>
              </a:rPr>
              <a:t>la molasse</a:t>
            </a:r>
          </a:p>
        </p:txBody>
      </p:sp>
      <p:sp>
        <p:nvSpPr>
          <p:cNvPr id="105477" name="Text Box 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26</a:t>
            </a:r>
            <a:endParaRPr lang="fr-FR" sz="1200">
              <a:latin typeface="Arial" charset="0"/>
            </a:endParaRPr>
          </a:p>
        </p:txBody>
      </p:sp>
      <p:grpSp>
        <p:nvGrpSpPr>
          <p:cNvPr id="105478" name="Group 6"/>
          <p:cNvGrpSpPr>
            <a:grpSpLocks/>
          </p:cNvGrpSpPr>
          <p:nvPr/>
        </p:nvGrpSpPr>
        <p:grpSpPr bwMode="auto">
          <a:xfrm>
            <a:off x="5372100" y="128588"/>
            <a:ext cx="1263650" cy="1257300"/>
            <a:chOff x="3384" y="81"/>
            <a:chExt cx="796" cy="792"/>
          </a:xfrm>
        </p:grpSpPr>
        <p:pic>
          <p:nvPicPr>
            <p:cNvPr id="105479" name="Picture 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5480"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05481" name="Text Box 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105482" name="Picture 10" descr="numérisation0002"/>
          <p:cNvPicPr>
            <a:picLocks noChangeAspect="1" noChangeArrowheads="1"/>
          </p:cNvPicPr>
          <p:nvPr/>
        </p:nvPicPr>
        <p:blipFill>
          <a:blip r:embed="rId3">
            <a:extLst>
              <a:ext uri="{28A0092B-C50C-407E-A947-70E740481C1C}">
                <a14:useLocalDpi xmlns:a14="http://schemas.microsoft.com/office/drawing/2010/main" val="0"/>
              </a:ext>
            </a:extLst>
          </a:blip>
          <a:srcRect b="2673"/>
          <a:stretch>
            <a:fillRect/>
          </a:stretch>
        </p:blipFill>
        <p:spPr bwMode="auto">
          <a:xfrm>
            <a:off x="1054100" y="5103813"/>
            <a:ext cx="4751388" cy="4529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Photo 0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13" y="4684713"/>
            <a:ext cx="6480175" cy="4860925"/>
          </a:xfrm>
          <a:prstGeom prst="rect">
            <a:avLst/>
          </a:prstGeom>
          <a:noFill/>
          <a:extLst>
            <a:ext uri="{909E8E84-426E-40DD-AFC4-6F175D3DCCD1}">
              <a14:hiddenFill xmlns:a14="http://schemas.microsoft.com/office/drawing/2010/main">
                <a:solidFill>
                  <a:srgbClr val="FFFFFF"/>
                </a:solidFill>
              </a14:hiddenFill>
            </a:ext>
          </a:extLst>
        </p:spPr>
      </p:pic>
      <p:sp>
        <p:nvSpPr>
          <p:cNvPr id="104451"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04452" name="Text Box 4"/>
          <p:cNvSpPr txBox="1">
            <a:spLocks noChangeArrowheads="1"/>
          </p:cNvSpPr>
          <p:nvPr/>
        </p:nvSpPr>
        <p:spPr bwMode="auto">
          <a:xfrm>
            <a:off x="188913" y="1895475"/>
            <a:ext cx="6480175"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b="1">
                <a:latin typeface="Arial" charset="0"/>
              </a:rPr>
              <a:t>La molasse, un écrin à fossiles qui sert à bâtir un bourg.</a:t>
            </a:r>
          </a:p>
          <a:p>
            <a:endParaRPr lang="fr-CH" sz="1400" b="1">
              <a:latin typeface="Arial" charset="0"/>
            </a:endParaRPr>
          </a:p>
          <a:p>
            <a:r>
              <a:rPr lang="fr-CH" sz="1400">
                <a:latin typeface="Arial" charset="0"/>
              </a:rPr>
              <a:t>Pour bâtir une ville, il faut des matériaux de construction . A Lausanne, les carrières de molasse situées tout autour du vieux bourg, le long des vallons du Flon et de la Louve, en constitueront la matière première. Et c'est dans cette molasse que sont enfermés les restes fossilifères des espèces tropicales aujourd'hui disparues.</a:t>
            </a:r>
          </a:p>
          <a:p>
            <a:endParaRPr lang="fr-CH" sz="1400">
              <a:latin typeface="Arial" charset="0"/>
            </a:endParaRPr>
          </a:p>
          <a:p>
            <a:r>
              <a:rPr lang="fr-CH" sz="1400">
                <a:latin typeface="Arial" charset="0"/>
              </a:rPr>
              <a:t>La cathédrale de Lausanne est bâtie en molasse, comme la plupart des édifices de la Cité. Cette pierre tendre est sensible aux intempéries et à la pollution, c'est pourquoi elle nécessite des travaux de restauration réguliers.</a:t>
            </a:r>
          </a:p>
          <a:p>
            <a:r>
              <a:rPr lang="fr-CH" sz="1400">
                <a:latin typeface="Arial" charset="0"/>
              </a:rPr>
              <a:t>Voilà longtemps que l'on n'exploite plus, à Lausanne, de carrières de molasse; pourtant la restauration de la cathédrale pourrait en justifier la réouverture dans </a:t>
            </a:r>
            <a:r>
              <a:rPr lang="fr-CH" sz="1400">
                <a:solidFill>
                  <a:schemeClr val="bg1"/>
                </a:solidFill>
                <a:latin typeface="Arial" charset="0"/>
              </a:rPr>
              <a:t>les environs de la ville; c'est un projet à l'étude qui permettrait de retrouver de la pierre du même type et de la même couleur qu'à l'origine. Les tailleurs de pierre et les carriers n'ont pas disparu, ils trouveront là une occasion de transmettre leur savoir-faire aux nouvelles générations.</a:t>
            </a:r>
          </a:p>
          <a:p>
            <a:endParaRPr lang="fr-CH" sz="1400">
              <a:solidFill>
                <a:schemeClr val="bg1"/>
              </a:solidFill>
              <a:latin typeface="Arial" charset="0"/>
            </a:endParaRPr>
          </a:p>
        </p:txBody>
      </p:sp>
      <p:sp>
        <p:nvSpPr>
          <p:cNvPr id="104453" name="Text Box 5"/>
          <p:cNvSpPr txBox="1">
            <a:spLocks noChangeArrowheads="1"/>
          </p:cNvSpPr>
          <p:nvPr/>
        </p:nvSpPr>
        <p:spPr bwMode="auto">
          <a:xfrm>
            <a:off x="498475" y="992188"/>
            <a:ext cx="3362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GEOLOGIE, </a:t>
            </a:r>
            <a:r>
              <a:rPr lang="fr-FR" sz="1600">
                <a:latin typeface="Arial Black" pitchFamily="34" charset="0"/>
              </a:rPr>
              <a:t>la molasse</a:t>
            </a:r>
          </a:p>
        </p:txBody>
      </p:sp>
      <p:sp>
        <p:nvSpPr>
          <p:cNvPr id="104454" name="Text Box 6"/>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27</a:t>
            </a:r>
            <a:endParaRPr lang="fr-FR" sz="1200">
              <a:latin typeface="Arial" charset="0"/>
            </a:endParaRPr>
          </a:p>
        </p:txBody>
      </p:sp>
      <p:grpSp>
        <p:nvGrpSpPr>
          <p:cNvPr id="104455" name="Group 7"/>
          <p:cNvGrpSpPr>
            <a:grpSpLocks/>
          </p:cNvGrpSpPr>
          <p:nvPr/>
        </p:nvGrpSpPr>
        <p:grpSpPr bwMode="auto">
          <a:xfrm>
            <a:off x="5372100" y="128588"/>
            <a:ext cx="1263650" cy="1257300"/>
            <a:chOff x="3384" y="81"/>
            <a:chExt cx="796" cy="792"/>
          </a:xfrm>
        </p:grpSpPr>
        <p:pic>
          <p:nvPicPr>
            <p:cNvPr id="104456" name="Picture 8"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457" name="Rectangle 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04458" name="Text Box 10"/>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104459" name="Text Box 11"/>
          <p:cNvSpPr txBox="1">
            <a:spLocks noChangeArrowheads="1"/>
          </p:cNvSpPr>
          <p:nvPr/>
        </p:nvSpPr>
        <p:spPr bwMode="auto">
          <a:xfrm>
            <a:off x="1733550" y="9502775"/>
            <a:ext cx="33512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Détail du mur en molasse du Château St-Maire</a:t>
            </a:r>
            <a:endParaRPr lang="fr-FR" sz="1200">
              <a:latin typeface="Arial" charset="0"/>
            </a:endParaRPr>
          </a:p>
        </p:txBody>
      </p:sp>
      <p:grpSp>
        <p:nvGrpSpPr>
          <p:cNvPr id="104460" name="Group 12"/>
          <p:cNvGrpSpPr>
            <a:grpSpLocks/>
          </p:cNvGrpSpPr>
          <p:nvPr/>
        </p:nvGrpSpPr>
        <p:grpSpPr bwMode="auto">
          <a:xfrm>
            <a:off x="549275" y="1423988"/>
            <a:ext cx="2670175" cy="296862"/>
            <a:chOff x="210" y="1079"/>
            <a:chExt cx="1682" cy="187"/>
          </a:xfrm>
        </p:grpSpPr>
        <p:sp>
          <p:nvSpPr>
            <p:cNvPr id="104461" name="Text Box 13"/>
            <p:cNvSpPr txBox="1">
              <a:spLocks noChangeArrowheads="1"/>
            </p:cNvSpPr>
            <p:nvPr/>
          </p:nvSpPr>
          <p:spPr bwMode="auto">
            <a:xfrm>
              <a:off x="436" y="1093"/>
              <a:ext cx="145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Découvre ta ville pages 10 à 24</a:t>
              </a:r>
              <a:endParaRPr lang="fr-FR" sz="1200">
                <a:latin typeface="Arial" charset="0"/>
              </a:endParaRPr>
            </a:p>
          </p:txBody>
        </p:sp>
        <p:pic>
          <p:nvPicPr>
            <p:cNvPr id="104462" name="Picture 1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757" t="16698" r="7394" b="11162"/>
            <a:stretch>
              <a:fillRect/>
            </a:stretch>
          </p:blipFill>
          <p:spPr bwMode="auto">
            <a:xfrm>
              <a:off x="210" y="1079"/>
              <a:ext cx="21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01379" name="Text Box 3"/>
          <p:cNvSpPr txBox="1">
            <a:spLocks noChangeArrowheads="1"/>
          </p:cNvSpPr>
          <p:nvPr/>
        </p:nvSpPr>
        <p:spPr bwMode="auto">
          <a:xfrm>
            <a:off x="295275" y="1639888"/>
            <a:ext cx="6229350" cy="732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dirty="0">
                <a:latin typeface="Arial" charset="0"/>
              </a:rPr>
              <a:t>Par groupe, Essayez de retrouver le nom des différents monuments photographiés sur la page suivante. Indiquez le numéro à côté du nom correspondant ainsi que le lieu où il se trouve.</a:t>
            </a:r>
          </a:p>
          <a:p>
            <a:pPr algn="ctr"/>
            <a:endParaRPr lang="fr-FR" sz="1400" dirty="0">
              <a:latin typeface="Arial" charset="0"/>
            </a:endParaRPr>
          </a:p>
          <a:p>
            <a:endParaRPr lang="fr-FR" sz="1400" dirty="0">
              <a:latin typeface="Arial" charset="0"/>
            </a:endParaRPr>
          </a:p>
          <a:p>
            <a:r>
              <a:rPr lang="fr-FR" sz="1400" dirty="0">
                <a:latin typeface="Arial" charset="0"/>
              </a:rPr>
              <a:t>Grand Pont</a:t>
            </a:r>
          </a:p>
          <a:p>
            <a:endParaRPr lang="fr-FR" sz="1400" dirty="0">
              <a:latin typeface="Arial" charset="0"/>
            </a:endParaRPr>
          </a:p>
          <a:p>
            <a:r>
              <a:rPr lang="fr-FR" sz="1400" dirty="0">
                <a:latin typeface="Arial" charset="0"/>
              </a:rPr>
              <a:t>Château </a:t>
            </a:r>
            <a:r>
              <a:rPr lang="fr-FR" sz="1400" dirty="0" err="1">
                <a:latin typeface="Arial" charset="0"/>
              </a:rPr>
              <a:t>Saint-Maire</a:t>
            </a:r>
            <a:endParaRPr lang="fr-FR" sz="1400" dirty="0">
              <a:latin typeface="Arial" charset="0"/>
            </a:endParaRPr>
          </a:p>
          <a:p>
            <a:endParaRPr lang="fr-FR" sz="1400" dirty="0">
              <a:latin typeface="Arial" charset="0"/>
            </a:endParaRPr>
          </a:p>
          <a:p>
            <a:r>
              <a:rPr lang="fr-FR" sz="1400" dirty="0">
                <a:latin typeface="Arial" charset="0"/>
              </a:rPr>
              <a:t>Amphithéâtre d’</a:t>
            </a:r>
            <a:r>
              <a:rPr lang="fr-FR" sz="1400" dirty="0" err="1">
                <a:latin typeface="Arial" charset="0"/>
              </a:rPr>
              <a:t>Avenches</a:t>
            </a:r>
            <a:endParaRPr lang="fr-FR" sz="1400" dirty="0">
              <a:latin typeface="Arial" charset="0"/>
            </a:endParaRPr>
          </a:p>
          <a:p>
            <a:endParaRPr lang="fr-FR" sz="1400" dirty="0">
              <a:latin typeface="Arial" charset="0"/>
            </a:endParaRPr>
          </a:p>
          <a:p>
            <a:r>
              <a:rPr lang="fr-FR" sz="1400" dirty="0">
                <a:latin typeface="Arial" charset="0"/>
              </a:rPr>
              <a:t>Abbatiale de </a:t>
            </a:r>
            <a:r>
              <a:rPr lang="fr-FR" sz="1400" dirty="0" err="1">
                <a:latin typeface="Arial" charset="0"/>
              </a:rPr>
              <a:t>Romainmôtier</a:t>
            </a:r>
            <a:endParaRPr lang="fr-FR" sz="1400" dirty="0">
              <a:latin typeface="Arial" charset="0"/>
            </a:endParaRPr>
          </a:p>
          <a:p>
            <a:endParaRPr lang="fr-FR" sz="1400" dirty="0">
              <a:latin typeface="Arial" charset="0"/>
            </a:endParaRPr>
          </a:p>
          <a:p>
            <a:r>
              <a:rPr lang="fr-FR" sz="1400" dirty="0">
                <a:latin typeface="Arial" charset="0"/>
              </a:rPr>
              <a:t>Cathédrale de Lausanne</a:t>
            </a:r>
          </a:p>
          <a:p>
            <a:endParaRPr lang="fr-FR" sz="1400" dirty="0">
              <a:latin typeface="Arial" charset="0"/>
            </a:endParaRPr>
          </a:p>
          <a:p>
            <a:r>
              <a:rPr lang="fr-FR" sz="1400" dirty="0" err="1">
                <a:latin typeface="Arial" charset="0"/>
              </a:rPr>
              <a:t>Lousonna</a:t>
            </a:r>
            <a:endParaRPr lang="fr-FR" sz="1400" dirty="0">
              <a:latin typeface="Arial" charset="0"/>
            </a:endParaRPr>
          </a:p>
          <a:p>
            <a:endParaRPr lang="fr-FR" sz="1400" dirty="0">
              <a:latin typeface="Arial" charset="0"/>
            </a:endParaRPr>
          </a:p>
          <a:p>
            <a:r>
              <a:rPr lang="fr-CH" sz="1400" dirty="0">
                <a:latin typeface="Arial" charset="0"/>
              </a:rPr>
              <a:t>Palais de Beaulieu</a:t>
            </a:r>
            <a:endParaRPr lang="fr-FR" sz="1400" dirty="0">
              <a:latin typeface="Arial" charset="0"/>
            </a:endParaRPr>
          </a:p>
          <a:p>
            <a:endParaRPr lang="fr-FR" sz="1400" dirty="0">
              <a:latin typeface="Arial" charset="0"/>
            </a:endParaRPr>
          </a:p>
          <a:p>
            <a:r>
              <a:rPr lang="fr-FR" sz="1400" dirty="0">
                <a:latin typeface="Arial" charset="0"/>
              </a:rPr>
              <a:t>Palais de Rumine</a:t>
            </a:r>
          </a:p>
          <a:p>
            <a:endParaRPr lang="fr-FR" sz="1400" dirty="0">
              <a:latin typeface="Arial" charset="0"/>
            </a:endParaRPr>
          </a:p>
          <a:p>
            <a:r>
              <a:rPr lang="fr-FR" sz="1400" dirty="0">
                <a:latin typeface="Arial" charset="0"/>
              </a:rPr>
              <a:t>Château de Chillon</a:t>
            </a:r>
          </a:p>
          <a:p>
            <a:endParaRPr lang="fr-FR" sz="1400" dirty="0">
              <a:latin typeface="Arial" charset="0"/>
            </a:endParaRPr>
          </a:p>
          <a:p>
            <a:r>
              <a:rPr lang="fr-FR" sz="1400" dirty="0">
                <a:latin typeface="Arial" charset="0"/>
              </a:rPr>
              <a:t>Sentier des </a:t>
            </a:r>
            <a:r>
              <a:rPr lang="fr-FR" sz="1400" dirty="0" err="1">
                <a:latin typeface="Arial" charset="0"/>
              </a:rPr>
              <a:t>Toblerones</a:t>
            </a:r>
            <a:endParaRPr lang="fr-FR" sz="1400" dirty="0">
              <a:latin typeface="Arial" charset="0"/>
            </a:endParaRPr>
          </a:p>
          <a:p>
            <a:endParaRPr lang="fr-FR" sz="1400" dirty="0">
              <a:latin typeface="Arial" charset="0"/>
            </a:endParaRPr>
          </a:p>
          <a:p>
            <a:r>
              <a:rPr lang="fr-CH" sz="1400" dirty="0">
                <a:latin typeface="Arial" charset="0"/>
              </a:rPr>
              <a:t>Tour de </a:t>
            </a:r>
            <a:r>
              <a:rPr lang="fr-CH" sz="1400" dirty="0" err="1">
                <a:latin typeface="Arial" charset="0"/>
              </a:rPr>
              <a:t>Gourze</a:t>
            </a:r>
            <a:endParaRPr lang="fr-FR" sz="1400" dirty="0">
              <a:latin typeface="Arial" charset="0"/>
            </a:endParaRPr>
          </a:p>
          <a:p>
            <a:endParaRPr lang="fr-FR" sz="1400" dirty="0">
              <a:latin typeface="Arial" charset="0"/>
            </a:endParaRPr>
          </a:p>
          <a:p>
            <a:r>
              <a:rPr lang="fr-FR" sz="1400" dirty="0">
                <a:latin typeface="Arial" charset="0"/>
              </a:rPr>
              <a:t>Tour de </a:t>
            </a:r>
            <a:r>
              <a:rPr lang="fr-FR" sz="1400" dirty="0" err="1">
                <a:latin typeface="Arial" charset="0"/>
              </a:rPr>
              <a:t>Sauvabelin</a:t>
            </a:r>
            <a:endParaRPr lang="fr-FR" sz="1400" dirty="0">
              <a:latin typeface="Arial" charset="0"/>
            </a:endParaRPr>
          </a:p>
          <a:p>
            <a:endParaRPr lang="fr-CH" sz="1400" dirty="0">
              <a:latin typeface="Arial" charset="0"/>
            </a:endParaRPr>
          </a:p>
          <a:p>
            <a:endParaRPr lang="fr-CH" sz="1400" dirty="0">
              <a:latin typeface="Arial" charset="0"/>
            </a:endParaRPr>
          </a:p>
          <a:p>
            <a:endParaRPr lang="fr-CH" sz="1400" dirty="0">
              <a:latin typeface="Arial" charset="0"/>
            </a:endParaRPr>
          </a:p>
          <a:p>
            <a:endParaRPr lang="fr-CH" sz="1400" dirty="0">
              <a:latin typeface="Arial" charset="0"/>
            </a:endParaRPr>
          </a:p>
          <a:p>
            <a:pPr algn="ctr"/>
            <a:r>
              <a:rPr lang="fr-CH" sz="1400" dirty="0">
                <a:latin typeface="Arial" charset="0"/>
              </a:rPr>
              <a:t>Placez les numéros de ces monuments sur la carte de la page suivante.</a:t>
            </a:r>
            <a:endParaRPr lang="fr-FR" sz="1400" dirty="0">
              <a:latin typeface="Arial" charset="0"/>
            </a:endParaRPr>
          </a:p>
          <a:p>
            <a:endParaRPr lang="fr-CH" sz="1400" dirty="0">
              <a:latin typeface="Arial" charset="0"/>
            </a:endParaRPr>
          </a:p>
        </p:txBody>
      </p:sp>
      <p:sp>
        <p:nvSpPr>
          <p:cNvPr id="101395" name="Text Box 19"/>
          <p:cNvSpPr txBox="1">
            <a:spLocks noChangeArrowheads="1"/>
          </p:cNvSpPr>
          <p:nvPr/>
        </p:nvSpPr>
        <p:spPr bwMode="auto">
          <a:xfrm>
            <a:off x="604838" y="992188"/>
            <a:ext cx="2767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quiz</a:t>
            </a:r>
          </a:p>
        </p:txBody>
      </p:sp>
      <p:grpSp>
        <p:nvGrpSpPr>
          <p:cNvPr id="2" name="Groupe 1"/>
          <p:cNvGrpSpPr/>
          <p:nvPr/>
        </p:nvGrpSpPr>
        <p:grpSpPr>
          <a:xfrm>
            <a:off x="3283793" y="2685366"/>
            <a:ext cx="3457575" cy="5040312"/>
            <a:chOff x="3284538" y="2649538"/>
            <a:chExt cx="3457575" cy="5040312"/>
          </a:xfrm>
        </p:grpSpPr>
        <p:sp>
          <p:nvSpPr>
            <p:cNvPr id="101380" name="Text Box 4"/>
            <p:cNvSpPr txBox="1">
              <a:spLocks noChangeArrowheads="1"/>
            </p:cNvSpPr>
            <p:nvPr/>
          </p:nvSpPr>
          <p:spPr bwMode="auto">
            <a:xfrm>
              <a:off x="3284538" y="2652713"/>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sp>
          <p:nvSpPr>
            <p:cNvPr id="101381" name="Text Box 5"/>
            <p:cNvSpPr txBox="1">
              <a:spLocks noChangeArrowheads="1"/>
            </p:cNvSpPr>
            <p:nvPr/>
          </p:nvSpPr>
          <p:spPr bwMode="auto">
            <a:xfrm>
              <a:off x="3284538" y="3084513"/>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sp>
          <p:nvSpPr>
            <p:cNvPr id="101382" name="Text Box 6"/>
            <p:cNvSpPr txBox="1">
              <a:spLocks noChangeArrowheads="1"/>
            </p:cNvSpPr>
            <p:nvPr/>
          </p:nvSpPr>
          <p:spPr bwMode="auto">
            <a:xfrm>
              <a:off x="3294063" y="3516313"/>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sp>
          <p:nvSpPr>
            <p:cNvPr id="101383" name="Text Box 7"/>
            <p:cNvSpPr txBox="1">
              <a:spLocks noChangeArrowheads="1"/>
            </p:cNvSpPr>
            <p:nvPr/>
          </p:nvSpPr>
          <p:spPr bwMode="auto">
            <a:xfrm>
              <a:off x="3294063" y="3948113"/>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sp>
          <p:nvSpPr>
            <p:cNvPr id="101384" name="Text Box 8"/>
            <p:cNvSpPr txBox="1">
              <a:spLocks noChangeArrowheads="1"/>
            </p:cNvSpPr>
            <p:nvPr/>
          </p:nvSpPr>
          <p:spPr bwMode="auto">
            <a:xfrm>
              <a:off x="3294063" y="438150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sp>
          <p:nvSpPr>
            <p:cNvPr id="101385" name="Text Box 9"/>
            <p:cNvSpPr txBox="1">
              <a:spLocks noChangeArrowheads="1"/>
            </p:cNvSpPr>
            <p:nvPr/>
          </p:nvSpPr>
          <p:spPr bwMode="auto">
            <a:xfrm>
              <a:off x="3294063" y="481330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sp>
          <p:nvSpPr>
            <p:cNvPr id="101386" name="Text Box 10"/>
            <p:cNvSpPr txBox="1">
              <a:spLocks noChangeArrowheads="1"/>
            </p:cNvSpPr>
            <p:nvPr/>
          </p:nvSpPr>
          <p:spPr bwMode="auto">
            <a:xfrm>
              <a:off x="3294063" y="524510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sp>
          <p:nvSpPr>
            <p:cNvPr id="101387" name="Text Box 11"/>
            <p:cNvSpPr txBox="1">
              <a:spLocks noChangeArrowheads="1"/>
            </p:cNvSpPr>
            <p:nvPr/>
          </p:nvSpPr>
          <p:spPr bwMode="auto">
            <a:xfrm>
              <a:off x="3294063" y="5673725"/>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sp>
          <p:nvSpPr>
            <p:cNvPr id="101388" name="Text Box 12"/>
            <p:cNvSpPr txBox="1">
              <a:spLocks noChangeArrowheads="1"/>
            </p:cNvSpPr>
            <p:nvPr/>
          </p:nvSpPr>
          <p:spPr bwMode="auto">
            <a:xfrm>
              <a:off x="3294063" y="610870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sp>
          <p:nvSpPr>
            <p:cNvPr id="101389" name="Text Box 13"/>
            <p:cNvSpPr txBox="1">
              <a:spLocks noChangeArrowheads="1"/>
            </p:cNvSpPr>
            <p:nvPr/>
          </p:nvSpPr>
          <p:spPr bwMode="auto">
            <a:xfrm>
              <a:off x="3294063" y="654050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sp>
          <p:nvSpPr>
            <p:cNvPr id="101390" name="Text Box 14"/>
            <p:cNvSpPr txBox="1">
              <a:spLocks noChangeArrowheads="1"/>
            </p:cNvSpPr>
            <p:nvPr/>
          </p:nvSpPr>
          <p:spPr bwMode="auto">
            <a:xfrm>
              <a:off x="3294063" y="6973888"/>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sp>
          <p:nvSpPr>
            <p:cNvPr id="101391" name="Text Box 15"/>
            <p:cNvSpPr txBox="1">
              <a:spLocks noChangeArrowheads="1"/>
            </p:cNvSpPr>
            <p:nvPr/>
          </p:nvSpPr>
          <p:spPr bwMode="auto">
            <a:xfrm>
              <a:off x="3294063" y="7405688"/>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solidFill>
                    <a:schemeClr val="bg1"/>
                  </a:solidFill>
                  <a:latin typeface="Arial" charset="0"/>
                </a:rPr>
                <a:t>1</a:t>
              </a:r>
              <a:endParaRPr lang="fr-FR" sz="1200">
                <a:solidFill>
                  <a:schemeClr val="bg1"/>
                </a:solidFill>
                <a:latin typeface="Arial" charset="0"/>
              </a:endParaRPr>
            </a:p>
          </p:txBody>
        </p:sp>
        <p:grpSp>
          <p:nvGrpSpPr>
            <p:cNvPr id="101392" name="Group 16"/>
            <p:cNvGrpSpPr>
              <a:grpSpLocks/>
            </p:cNvGrpSpPr>
            <p:nvPr/>
          </p:nvGrpSpPr>
          <p:grpSpPr bwMode="auto">
            <a:xfrm>
              <a:off x="3649663" y="2649538"/>
              <a:ext cx="3092450" cy="284162"/>
              <a:chOff x="2299" y="1669"/>
              <a:chExt cx="1948" cy="179"/>
            </a:xfrm>
          </p:grpSpPr>
          <p:sp>
            <p:nvSpPr>
              <p:cNvPr id="101393" name="Line 17"/>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394" name="Text Box 18"/>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nvGrpSpPr>
            <p:cNvPr id="101396" name="Group 20"/>
            <p:cNvGrpSpPr>
              <a:grpSpLocks/>
            </p:cNvGrpSpPr>
            <p:nvPr/>
          </p:nvGrpSpPr>
          <p:grpSpPr bwMode="auto">
            <a:xfrm>
              <a:off x="3649663" y="3081338"/>
              <a:ext cx="3092450" cy="284162"/>
              <a:chOff x="2299" y="1669"/>
              <a:chExt cx="1948" cy="179"/>
            </a:xfrm>
          </p:grpSpPr>
          <p:sp>
            <p:nvSpPr>
              <p:cNvPr id="101397" name="Line 21"/>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398" name="Text Box 22"/>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nvGrpSpPr>
            <p:cNvPr id="101399" name="Group 23"/>
            <p:cNvGrpSpPr>
              <a:grpSpLocks/>
            </p:cNvGrpSpPr>
            <p:nvPr/>
          </p:nvGrpSpPr>
          <p:grpSpPr bwMode="auto">
            <a:xfrm>
              <a:off x="3644900" y="3513138"/>
              <a:ext cx="3092450" cy="284162"/>
              <a:chOff x="2299" y="1669"/>
              <a:chExt cx="1948" cy="179"/>
            </a:xfrm>
          </p:grpSpPr>
          <p:sp>
            <p:nvSpPr>
              <p:cNvPr id="101400" name="Line 24"/>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401" name="Text Box 25"/>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nvGrpSpPr>
            <p:cNvPr id="101402" name="Group 26"/>
            <p:cNvGrpSpPr>
              <a:grpSpLocks/>
            </p:cNvGrpSpPr>
            <p:nvPr/>
          </p:nvGrpSpPr>
          <p:grpSpPr bwMode="auto">
            <a:xfrm>
              <a:off x="3649663" y="3944938"/>
              <a:ext cx="3092450" cy="284162"/>
              <a:chOff x="2299" y="1669"/>
              <a:chExt cx="1948" cy="179"/>
            </a:xfrm>
          </p:grpSpPr>
          <p:sp>
            <p:nvSpPr>
              <p:cNvPr id="101403" name="Line 27"/>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404" name="Text Box 28"/>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nvGrpSpPr>
            <p:cNvPr id="101405" name="Group 29"/>
            <p:cNvGrpSpPr>
              <a:grpSpLocks/>
            </p:cNvGrpSpPr>
            <p:nvPr/>
          </p:nvGrpSpPr>
          <p:grpSpPr bwMode="auto">
            <a:xfrm>
              <a:off x="3644900" y="4376738"/>
              <a:ext cx="3092450" cy="284162"/>
              <a:chOff x="2299" y="1669"/>
              <a:chExt cx="1948" cy="179"/>
            </a:xfrm>
          </p:grpSpPr>
          <p:sp>
            <p:nvSpPr>
              <p:cNvPr id="101406" name="Line 30"/>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407" name="Text Box 31"/>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nvGrpSpPr>
            <p:cNvPr id="101408" name="Group 32"/>
            <p:cNvGrpSpPr>
              <a:grpSpLocks/>
            </p:cNvGrpSpPr>
            <p:nvPr/>
          </p:nvGrpSpPr>
          <p:grpSpPr bwMode="auto">
            <a:xfrm>
              <a:off x="3644900" y="4808538"/>
              <a:ext cx="3092450" cy="284162"/>
              <a:chOff x="2299" y="1669"/>
              <a:chExt cx="1948" cy="179"/>
            </a:xfrm>
          </p:grpSpPr>
          <p:sp>
            <p:nvSpPr>
              <p:cNvPr id="101409" name="Line 33"/>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410" name="Text Box 34"/>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nvGrpSpPr>
            <p:cNvPr id="101411" name="Group 35"/>
            <p:cNvGrpSpPr>
              <a:grpSpLocks/>
            </p:cNvGrpSpPr>
            <p:nvPr/>
          </p:nvGrpSpPr>
          <p:grpSpPr bwMode="auto">
            <a:xfrm>
              <a:off x="3644900" y="5240338"/>
              <a:ext cx="3092450" cy="284162"/>
              <a:chOff x="2299" y="1669"/>
              <a:chExt cx="1948" cy="179"/>
            </a:xfrm>
          </p:grpSpPr>
          <p:sp>
            <p:nvSpPr>
              <p:cNvPr id="101412" name="Line 36"/>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413" name="Text Box 37"/>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nvGrpSpPr>
            <p:cNvPr id="101414" name="Group 38"/>
            <p:cNvGrpSpPr>
              <a:grpSpLocks/>
            </p:cNvGrpSpPr>
            <p:nvPr/>
          </p:nvGrpSpPr>
          <p:grpSpPr bwMode="auto">
            <a:xfrm>
              <a:off x="3644900" y="5676900"/>
              <a:ext cx="3092450" cy="284163"/>
              <a:chOff x="2299" y="1669"/>
              <a:chExt cx="1948" cy="179"/>
            </a:xfrm>
          </p:grpSpPr>
          <p:sp>
            <p:nvSpPr>
              <p:cNvPr id="101415" name="Line 39"/>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416" name="Text Box 40"/>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nvGrpSpPr>
            <p:cNvPr id="101417" name="Group 41"/>
            <p:cNvGrpSpPr>
              <a:grpSpLocks/>
            </p:cNvGrpSpPr>
            <p:nvPr/>
          </p:nvGrpSpPr>
          <p:grpSpPr bwMode="auto">
            <a:xfrm>
              <a:off x="3644900" y="6108700"/>
              <a:ext cx="3092450" cy="284163"/>
              <a:chOff x="2299" y="1669"/>
              <a:chExt cx="1948" cy="179"/>
            </a:xfrm>
          </p:grpSpPr>
          <p:sp>
            <p:nvSpPr>
              <p:cNvPr id="101418" name="Line 42"/>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419" name="Text Box 43"/>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nvGrpSpPr>
            <p:cNvPr id="101420" name="Group 44"/>
            <p:cNvGrpSpPr>
              <a:grpSpLocks/>
            </p:cNvGrpSpPr>
            <p:nvPr/>
          </p:nvGrpSpPr>
          <p:grpSpPr bwMode="auto">
            <a:xfrm>
              <a:off x="3644900" y="6537325"/>
              <a:ext cx="3092450" cy="284163"/>
              <a:chOff x="2299" y="1669"/>
              <a:chExt cx="1948" cy="179"/>
            </a:xfrm>
          </p:grpSpPr>
          <p:sp>
            <p:nvSpPr>
              <p:cNvPr id="101421" name="Line 45"/>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422" name="Text Box 46"/>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nvGrpSpPr>
            <p:cNvPr id="101423" name="Group 47"/>
            <p:cNvGrpSpPr>
              <a:grpSpLocks/>
            </p:cNvGrpSpPr>
            <p:nvPr/>
          </p:nvGrpSpPr>
          <p:grpSpPr bwMode="auto">
            <a:xfrm>
              <a:off x="3644900" y="6969125"/>
              <a:ext cx="3092450" cy="284163"/>
              <a:chOff x="2299" y="1669"/>
              <a:chExt cx="1948" cy="179"/>
            </a:xfrm>
          </p:grpSpPr>
          <p:sp>
            <p:nvSpPr>
              <p:cNvPr id="101424" name="Line 48"/>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425" name="Text Box 49"/>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nvGrpSpPr>
            <p:cNvPr id="101426" name="Group 50"/>
            <p:cNvGrpSpPr>
              <a:grpSpLocks/>
            </p:cNvGrpSpPr>
            <p:nvPr/>
          </p:nvGrpSpPr>
          <p:grpSpPr bwMode="auto">
            <a:xfrm>
              <a:off x="3644900" y="7405688"/>
              <a:ext cx="3092450" cy="284162"/>
              <a:chOff x="2299" y="1669"/>
              <a:chExt cx="1948" cy="179"/>
            </a:xfrm>
          </p:grpSpPr>
          <p:sp>
            <p:nvSpPr>
              <p:cNvPr id="101427" name="Line 51"/>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01428" name="Text Box 52"/>
              <p:cNvSpPr txBox="1">
                <a:spLocks noChangeArrowheads="1"/>
              </p:cNvSpPr>
              <p:nvPr/>
            </p:nvSpPr>
            <p:spPr bwMode="auto">
              <a:xfrm>
                <a:off x="2299"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Ville:</a:t>
                </a:r>
                <a:endParaRPr lang="fr-FR" sz="1200">
                  <a:latin typeface="Arial" charset="0"/>
                </a:endParaRPr>
              </a:p>
            </p:txBody>
          </p:sp>
        </p:grpSp>
      </p:grpSp>
      <p:sp>
        <p:nvSpPr>
          <p:cNvPr id="101429" name="Text Box 53"/>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28</a:t>
            </a:r>
            <a:endParaRPr lang="fr-FR" sz="1200">
              <a:latin typeface="Arial" charset="0"/>
            </a:endParaRPr>
          </a:p>
        </p:txBody>
      </p:sp>
      <p:grpSp>
        <p:nvGrpSpPr>
          <p:cNvPr id="101430" name="Group 54"/>
          <p:cNvGrpSpPr>
            <a:grpSpLocks/>
          </p:cNvGrpSpPr>
          <p:nvPr/>
        </p:nvGrpSpPr>
        <p:grpSpPr bwMode="auto">
          <a:xfrm>
            <a:off x="5372100" y="128588"/>
            <a:ext cx="1263650" cy="1257300"/>
            <a:chOff x="3384" y="81"/>
            <a:chExt cx="796" cy="792"/>
          </a:xfrm>
        </p:grpSpPr>
        <p:pic>
          <p:nvPicPr>
            <p:cNvPr id="101431" name="Picture 55"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432" name="Rectangle 56"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01433" name="Text Box 57"/>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cxnSp>
        <p:nvCxnSpPr>
          <p:cNvPr id="7" name="Connecteur droit avec flèche 6"/>
          <p:cNvCxnSpPr/>
          <p:nvPr/>
        </p:nvCxnSpPr>
        <p:spPr bwMode="auto">
          <a:xfrm>
            <a:off x="1412776" y="2827447"/>
            <a:ext cx="1811844"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Connecteur droit avec flèche 65"/>
          <p:cNvCxnSpPr/>
          <p:nvPr/>
        </p:nvCxnSpPr>
        <p:spPr bwMode="auto">
          <a:xfrm>
            <a:off x="2044064" y="3268526"/>
            <a:ext cx="1096904"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Connecteur droit avec flèche 66"/>
          <p:cNvCxnSpPr/>
          <p:nvPr/>
        </p:nvCxnSpPr>
        <p:spPr bwMode="auto">
          <a:xfrm flipV="1">
            <a:off x="2435941" y="3691047"/>
            <a:ext cx="788679" cy="317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Connecteur droit avec flèche 67"/>
          <p:cNvCxnSpPr/>
          <p:nvPr/>
        </p:nvCxnSpPr>
        <p:spPr bwMode="auto">
          <a:xfrm>
            <a:off x="2552283" y="4126022"/>
            <a:ext cx="672337" cy="317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Connecteur droit avec flèche 68"/>
          <p:cNvCxnSpPr/>
          <p:nvPr/>
        </p:nvCxnSpPr>
        <p:spPr bwMode="auto">
          <a:xfrm>
            <a:off x="2317449" y="4564828"/>
            <a:ext cx="907171" cy="317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Connecteur droit avec flèche 69"/>
          <p:cNvCxnSpPr/>
          <p:nvPr/>
        </p:nvCxnSpPr>
        <p:spPr bwMode="auto">
          <a:xfrm>
            <a:off x="1196752" y="4997559"/>
            <a:ext cx="2064754"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Connecteur droit avec flèche 70"/>
          <p:cNvCxnSpPr/>
          <p:nvPr/>
        </p:nvCxnSpPr>
        <p:spPr bwMode="auto">
          <a:xfrm>
            <a:off x="1932609" y="5428100"/>
            <a:ext cx="1344674" cy="317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Connecteur droit avec flèche 71"/>
          <p:cNvCxnSpPr/>
          <p:nvPr/>
        </p:nvCxnSpPr>
        <p:spPr bwMode="auto">
          <a:xfrm>
            <a:off x="1879946" y="5854809"/>
            <a:ext cx="1344674" cy="317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Connecteur droit avec flèche 72"/>
          <p:cNvCxnSpPr/>
          <p:nvPr/>
        </p:nvCxnSpPr>
        <p:spPr bwMode="auto">
          <a:xfrm flipV="1">
            <a:off x="1959027" y="6286609"/>
            <a:ext cx="1265593" cy="238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Connecteur droit avec flèche 73"/>
          <p:cNvCxnSpPr/>
          <p:nvPr/>
        </p:nvCxnSpPr>
        <p:spPr bwMode="auto">
          <a:xfrm>
            <a:off x="2204864" y="6715234"/>
            <a:ext cx="1019756" cy="2118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Connecteur droit avec flèche 74"/>
          <p:cNvCxnSpPr/>
          <p:nvPr/>
        </p:nvCxnSpPr>
        <p:spPr bwMode="auto">
          <a:xfrm>
            <a:off x="1628800" y="7143859"/>
            <a:ext cx="159582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Connecteur droit avec flèche 75"/>
          <p:cNvCxnSpPr/>
          <p:nvPr/>
        </p:nvCxnSpPr>
        <p:spPr bwMode="auto">
          <a:xfrm>
            <a:off x="1879946" y="7580422"/>
            <a:ext cx="1344674" cy="317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28678" name="Text Box 6"/>
          <p:cNvSpPr txBox="1">
            <a:spLocks noChangeArrowheads="1"/>
          </p:cNvSpPr>
          <p:nvPr/>
        </p:nvSpPr>
        <p:spPr bwMode="auto">
          <a:xfrm>
            <a:off x="152400" y="1639888"/>
            <a:ext cx="6477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a:latin typeface="Arial" charset="0"/>
              </a:rPr>
              <a:t>Placez les monuments sur la carte ci-dessous.</a:t>
            </a:r>
            <a:endParaRPr lang="fr-FR" sz="1400">
              <a:latin typeface="Arial" charset="0"/>
            </a:endParaRPr>
          </a:p>
        </p:txBody>
      </p:sp>
      <p:sp>
        <p:nvSpPr>
          <p:cNvPr id="28680" name="Text Box 8"/>
          <p:cNvSpPr txBox="1">
            <a:spLocks noChangeArrowheads="1"/>
          </p:cNvSpPr>
          <p:nvPr/>
        </p:nvSpPr>
        <p:spPr bwMode="auto">
          <a:xfrm>
            <a:off x="604838" y="992188"/>
            <a:ext cx="2767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quiz</a:t>
            </a:r>
          </a:p>
        </p:txBody>
      </p:sp>
      <p:sp>
        <p:nvSpPr>
          <p:cNvPr id="28681" name="Text Box 9"/>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29</a:t>
            </a:r>
            <a:endParaRPr lang="fr-FR" sz="1200">
              <a:latin typeface="Arial" charset="0"/>
            </a:endParaRPr>
          </a:p>
        </p:txBody>
      </p:sp>
      <p:grpSp>
        <p:nvGrpSpPr>
          <p:cNvPr id="28682" name="Group 10"/>
          <p:cNvGrpSpPr>
            <a:grpSpLocks/>
          </p:cNvGrpSpPr>
          <p:nvPr/>
        </p:nvGrpSpPr>
        <p:grpSpPr bwMode="auto">
          <a:xfrm>
            <a:off x="5372100" y="128588"/>
            <a:ext cx="1263650" cy="1257300"/>
            <a:chOff x="3384" y="81"/>
            <a:chExt cx="796" cy="792"/>
          </a:xfrm>
        </p:grpSpPr>
        <p:pic>
          <p:nvPicPr>
            <p:cNvPr id="28683" name="Picture 11"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84" name="Rectangle 12"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28685" name="Text Box 13"/>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l="13430" r="14004"/>
          <a:stretch/>
        </p:blipFill>
        <p:spPr>
          <a:xfrm>
            <a:off x="387" y="2206807"/>
            <a:ext cx="6858000" cy="6662979"/>
          </a:xfrm>
          <a:prstGeom prst="rect">
            <a:avLst/>
          </a:prstGeom>
        </p:spPr>
      </p:pic>
      <p:sp>
        <p:nvSpPr>
          <p:cNvPr id="12" name="Line 88"/>
          <p:cNvSpPr>
            <a:spLocks noChangeShapeType="1"/>
          </p:cNvSpPr>
          <p:nvPr/>
        </p:nvSpPr>
        <p:spPr bwMode="auto">
          <a:xfrm>
            <a:off x="1628413" y="4431596"/>
            <a:ext cx="288419" cy="665420"/>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3" name="Line 97"/>
          <p:cNvSpPr>
            <a:spLocks noChangeShapeType="1"/>
          </p:cNvSpPr>
          <p:nvPr/>
        </p:nvSpPr>
        <p:spPr bwMode="auto">
          <a:xfrm flipV="1">
            <a:off x="2725737" y="6105127"/>
            <a:ext cx="475721" cy="2232247"/>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4" name="Text Box 66"/>
          <p:cNvSpPr txBox="1">
            <a:spLocks noChangeArrowheads="1"/>
          </p:cNvSpPr>
          <p:nvPr/>
        </p:nvSpPr>
        <p:spPr bwMode="auto">
          <a:xfrm>
            <a:off x="1484784" y="4232920"/>
            <a:ext cx="28725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  </a:t>
            </a:r>
            <a:endParaRPr lang="fr-FR" dirty="0"/>
          </a:p>
        </p:txBody>
      </p:sp>
      <p:sp>
        <p:nvSpPr>
          <p:cNvPr id="15" name="Text Box 98"/>
          <p:cNvSpPr txBox="1">
            <a:spLocks noChangeArrowheads="1"/>
          </p:cNvSpPr>
          <p:nvPr/>
        </p:nvSpPr>
        <p:spPr bwMode="auto">
          <a:xfrm>
            <a:off x="1484784" y="8697416"/>
            <a:ext cx="28725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  </a:t>
            </a:r>
            <a:endParaRPr lang="fr-FR" dirty="0"/>
          </a:p>
        </p:txBody>
      </p:sp>
      <p:sp>
        <p:nvSpPr>
          <p:cNvPr id="16" name="Text Box 98"/>
          <p:cNvSpPr txBox="1">
            <a:spLocks noChangeArrowheads="1"/>
          </p:cNvSpPr>
          <p:nvPr/>
        </p:nvSpPr>
        <p:spPr bwMode="auto">
          <a:xfrm>
            <a:off x="1844824" y="8697416"/>
            <a:ext cx="28725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  </a:t>
            </a:r>
            <a:endParaRPr lang="fr-FR" dirty="0"/>
          </a:p>
        </p:txBody>
      </p:sp>
      <p:sp>
        <p:nvSpPr>
          <p:cNvPr id="17" name="Text Box 98"/>
          <p:cNvSpPr txBox="1">
            <a:spLocks noChangeArrowheads="1"/>
          </p:cNvSpPr>
          <p:nvPr/>
        </p:nvSpPr>
        <p:spPr bwMode="auto">
          <a:xfrm>
            <a:off x="2204864" y="8697415"/>
            <a:ext cx="28725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  </a:t>
            </a:r>
            <a:endParaRPr lang="fr-FR" dirty="0"/>
          </a:p>
        </p:txBody>
      </p:sp>
      <p:sp>
        <p:nvSpPr>
          <p:cNvPr id="18" name="Text Box 98"/>
          <p:cNvSpPr txBox="1">
            <a:spLocks noChangeArrowheads="1"/>
          </p:cNvSpPr>
          <p:nvPr/>
        </p:nvSpPr>
        <p:spPr bwMode="auto">
          <a:xfrm>
            <a:off x="2579285" y="8697416"/>
            <a:ext cx="28725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  </a:t>
            </a:r>
            <a:endParaRPr lang="fr-FR" dirty="0"/>
          </a:p>
        </p:txBody>
      </p:sp>
      <p:sp>
        <p:nvSpPr>
          <p:cNvPr id="19" name="Text Box 98"/>
          <p:cNvSpPr txBox="1">
            <a:spLocks noChangeArrowheads="1"/>
          </p:cNvSpPr>
          <p:nvPr/>
        </p:nvSpPr>
        <p:spPr bwMode="auto">
          <a:xfrm>
            <a:off x="2925718" y="8697414"/>
            <a:ext cx="28725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  </a:t>
            </a:r>
            <a:endParaRPr lang="fr-FR" dirty="0"/>
          </a:p>
        </p:txBody>
      </p:sp>
      <p:sp>
        <p:nvSpPr>
          <p:cNvPr id="20" name="Text Box 98"/>
          <p:cNvSpPr txBox="1">
            <a:spLocks noChangeArrowheads="1"/>
          </p:cNvSpPr>
          <p:nvPr/>
        </p:nvSpPr>
        <p:spPr bwMode="auto">
          <a:xfrm>
            <a:off x="3285758" y="8697413"/>
            <a:ext cx="28725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  </a:t>
            </a:r>
            <a:endParaRPr lang="fr-FR" dirty="0"/>
          </a:p>
        </p:txBody>
      </p:sp>
      <p:sp>
        <p:nvSpPr>
          <p:cNvPr id="21" name="Text Box 98"/>
          <p:cNvSpPr txBox="1">
            <a:spLocks noChangeArrowheads="1"/>
          </p:cNvSpPr>
          <p:nvPr/>
        </p:nvSpPr>
        <p:spPr bwMode="auto">
          <a:xfrm>
            <a:off x="3645798" y="8697416"/>
            <a:ext cx="28725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  </a:t>
            </a:r>
            <a:endParaRPr lang="fr-FR" dirty="0"/>
          </a:p>
        </p:txBody>
      </p:sp>
      <p:sp>
        <p:nvSpPr>
          <p:cNvPr id="2" name="Accolade fermante 1"/>
          <p:cNvSpPr/>
          <p:nvPr/>
        </p:nvSpPr>
        <p:spPr bwMode="auto">
          <a:xfrm rot="16200000">
            <a:off x="2565484" y="7257062"/>
            <a:ext cx="287258" cy="2447885"/>
          </a:xfrm>
          <a:prstGeom prst="righ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Times New Roman" pitchFamily="18" charset="0"/>
            </a:endParaRPr>
          </a:p>
        </p:txBody>
      </p:sp>
      <p:sp>
        <p:nvSpPr>
          <p:cNvPr id="29" name="Line 88"/>
          <p:cNvSpPr>
            <a:spLocks noChangeShapeType="1"/>
          </p:cNvSpPr>
          <p:nvPr/>
        </p:nvSpPr>
        <p:spPr bwMode="auto">
          <a:xfrm>
            <a:off x="1013482" y="6697489"/>
            <a:ext cx="288419" cy="332710"/>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30" name="Line 88"/>
          <p:cNvSpPr>
            <a:spLocks noChangeShapeType="1"/>
          </p:cNvSpPr>
          <p:nvPr/>
        </p:nvSpPr>
        <p:spPr bwMode="auto">
          <a:xfrm>
            <a:off x="3788846" y="5680514"/>
            <a:ext cx="288419" cy="665420"/>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31" name="Line 88"/>
          <p:cNvSpPr>
            <a:spLocks noChangeShapeType="1"/>
          </p:cNvSpPr>
          <p:nvPr/>
        </p:nvSpPr>
        <p:spPr bwMode="auto">
          <a:xfrm flipV="1">
            <a:off x="4843049" y="6891699"/>
            <a:ext cx="288419" cy="77525"/>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32" name="Line 88"/>
          <p:cNvSpPr>
            <a:spLocks noChangeShapeType="1"/>
          </p:cNvSpPr>
          <p:nvPr/>
        </p:nvSpPr>
        <p:spPr bwMode="auto">
          <a:xfrm>
            <a:off x="5516736" y="3285364"/>
            <a:ext cx="288419" cy="665420"/>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3" name="Text Box 66"/>
          <p:cNvSpPr txBox="1">
            <a:spLocks noChangeArrowheads="1"/>
          </p:cNvSpPr>
          <p:nvPr/>
        </p:nvSpPr>
        <p:spPr bwMode="auto">
          <a:xfrm>
            <a:off x="5698463" y="3895073"/>
            <a:ext cx="287258" cy="276999"/>
          </a:xfrm>
          <a:prstGeom prst="rect">
            <a:avLst/>
          </a:prstGeom>
          <a:solidFill>
            <a:schemeClr val="bg1"/>
          </a:solidFill>
          <a:ln w="9525">
            <a:solidFill>
              <a:schemeClr val="tx1"/>
            </a:solidFill>
            <a:miter lim="800000"/>
            <a:headEnd/>
            <a:tailEnd/>
          </a:ln>
          <a:effectLst/>
          <a:extLst/>
        </p:spPr>
        <p:txBody>
          <a:bodyPr wrap="none">
            <a:spAutoFit/>
          </a:bodyPr>
          <a:lstStyle/>
          <a:p>
            <a:r>
              <a:rPr lang="fr-FR" sz="1200" dirty="0">
                <a:latin typeface="Arial Black" pitchFamily="34" charset="0"/>
              </a:rPr>
              <a:t>  </a:t>
            </a:r>
            <a:endParaRPr lang="fr-FR" dirty="0"/>
          </a:p>
        </p:txBody>
      </p:sp>
      <p:sp>
        <p:nvSpPr>
          <p:cNvPr id="25" name="Text Box 66"/>
          <p:cNvSpPr txBox="1">
            <a:spLocks noChangeArrowheads="1"/>
          </p:cNvSpPr>
          <p:nvPr/>
        </p:nvSpPr>
        <p:spPr bwMode="auto">
          <a:xfrm>
            <a:off x="5065965" y="6753200"/>
            <a:ext cx="287258" cy="276999"/>
          </a:xfrm>
          <a:prstGeom prst="rect">
            <a:avLst/>
          </a:prstGeom>
          <a:solidFill>
            <a:schemeClr val="bg1"/>
          </a:solidFill>
          <a:ln w="9525">
            <a:solidFill>
              <a:schemeClr val="tx1"/>
            </a:solidFill>
            <a:miter lim="800000"/>
            <a:headEnd/>
            <a:tailEnd/>
          </a:ln>
          <a:effectLst/>
          <a:extLst/>
        </p:spPr>
        <p:txBody>
          <a:bodyPr wrap="none">
            <a:spAutoFit/>
          </a:bodyPr>
          <a:lstStyle/>
          <a:p>
            <a:r>
              <a:rPr lang="fr-FR" sz="1200" dirty="0">
                <a:latin typeface="Arial Black" pitchFamily="34" charset="0"/>
              </a:rPr>
              <a:t>  </a:t>
            </a:r>
            <a:endParaRPr lang="fr-FR" dirty="0"/>
          </a:p>
        </p:txBody>
      </p:sp>
      <p:sp>
        <p:nvSpPr>
          <p:cNvPr id="24" name="Text Box 66"/>
          <p:cNvSpPr txBox="1">
            <a:spLocks noChangeArrowheads="1"/>
          </p:cNvSpPr>
          <p:nvPr/>
        </p:nvSpPr>
        <p:spPr bwMode="auto">
          <a:xfrm>
            <a:off x="3645798" y="5548286"/>
            <a:ext cx="287258" cy="276999"/>
          </a:xfrm>
          <a:prstGeom prst="rect">
            <a:avLst/>
          </a:prstGeom>
          <a:solidFill>
            <a:schemeClr val="bg1"/>
          </a:solidFill>
          <a:ln w="9525">
            <a:solidFill>
              <a:schemeClr val="tx1"/>
            </a:solidFill>
            <a:miter lim="800000"/>
            <a:headEnd/>
            <a:tailEnd/>
          </a:ln>
          <a:effectLst/>
          <a:extLst/>
        </p:spPr>
        <p:txBody>
          <a:bodyPr wrap="none">
            <a:spAutoFit/>
          </a:bodyPr>
          <a:lstStyle/>
          <a:p>
            <a:r>
              <a:rPr lang="fr-FR" sz="1200" dirty="0">
                <a:latin typeface="Arial Black" pitchFamily="34" charset="0"/>
              </a:rPr>
              <a:t>  </a:t>
            </a:r>
            <a:endParaRPr lang="fr-FR" dirty="0"/>
          </a:p>
        </p:txBody>
      </p:sp>
      <p:sp>
        <p:nvSpPr>
          <p:cNvPr id="26" name="Text Box 66"/>
          <p:cNvSpPr txBox="1">
            <a:spLocks noChangeArrowheads="1"/>
          </p:cNvSpPr>
          <p:nvPr/>
        </p:nvSpPr>
        <p:spPr bwMode="auto">
          <a:xfrm>
            <a:off x="838065" y="6613869"/>
            <a:ext cx="287258" cy="276999"/>
          </a:xfrm>
          <a:prstGeom prst="rect">
            <a:avLst/>
          </a:prstGeom>
          <a:solidFill>
            <a:schemeClr val="bg1"/>
          </a:solidFill>
          <a:ln w="9525">
            <a:solidFill>
              <a:schemeClr val="tx1"/>
            </a:solidFill>
            <a:miter lim="800000"/>
            <a:headEnd/>
            <a:tailEnd/>
          </a:ln>
          <a:effectLst/>
          <a:extLst/>
        </p:spPr>
        <p:txBody>
          <a:bodyPr wrap="none">
            <a:spAutoFit/>
          </a:bodyPr>
          <a:lstStyle/>
          <a:p>
            <a:r>
              <a:rPr lang="fr-FR" sz="1200" dirty="0">
                <a:latin typeface="Arial Black" pitchFamily="34" charset="0"/>
              </a:rPr>
              <a:t>  </a:t>
            </a:r>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23557" name="Text Box 5"/>
          <p:cNvSpPr txBox="1">
            <a:spLocks noChangeArrowheads="1"/>
          </p:cNvSpPr>
          <p:nvPr/>
        </p:nvSpPr>
        <p:spPr bwMode="auto">
          <a:xfrm>
            <a:off x="604838" y="992188"/>
            <a:ext cx="2767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quiz</a:t>
            </a:r>
          </a:p>
        </p:txBody>
      </p:sp>
      <p:sp>
        <p:nvSpPr>
          <p:cNvPr id="23578" name="Rectangle 26"/>
          <p:cNvSpPr>
            <a:spLocks noChangeArrowheads="1"/>
          </p:cNvSpPr>
          <p:nvPr/>
        </p:nvSpPr>
        <p:spPr bwMode="auto">
          <a:xfrm>
            <a:off x="333375" y="1784350"/>
            <a:ext cx="2879725" cy="20875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3579" name="Rectangle 27"/>
          <p:cNvSpPr>
            <a:spLocks noChangeArrowheads="1"/>
          </p:cNvSpPr>
          <p:nvPr/>
        </p:nvSpPr>
        <p:spPr bwMode="auto">
          <a:xfrm>
            <a:off x="3716338" y="1784350"/>
            <a:ext cx="2879725" cy="20875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3580" name="Rectangle 28"/>
          <p:cNvSpPr>
            <a:spLocks noChangeArrowheads="1"/>
          </p:cNvSpPr>
          <p:nvPr/>
        </p:nvSpPr>
        <p:spPr bwMode="auto">
          <a:xfrm>
            <a:off x="333375" y="416083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3581" name="Rectangle 29"/>
          <p:cNvSpPr>
            <a:spLocks noChangeArrowheads="1"/>
          </p:cNvSpPr>
          <p:nvPr/>
        </p:nvSpPr>
        <p:spPr bwMode="auto">
          <a:xfrm>
            <a:off x="3716338" y="416083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3582" name="Rectangle 30"/>
          <p:cNvSpPr>
            <a:spLocks noChangeArrowheads="1"/>
          </p:cNvSpPr>
          <p:nvPr/>
        </p:nvSpPr>
        <p:spPr bwMode="auto">
          <a:xfrm>
            <a:off x="333375" y="646588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3583" name="Rectangle 31"/>
          <p:cNvSpPr>
            <a:spLocks noChangeArrowheads="1"/>
          </p:cNvSpPr>
          <p:nvPr/>
        </p:nvSpPr>
        <p:spPr bwMode="auto">
          <a:xfrm>
            <a:off x="3716338" y="646588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23577" name="Picture 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813" y="1905000"/>
            <a:ext cx="2736850"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75"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9363" y="1906588"/>
            <a:ext cx="2735262"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275" y="4305300"/>
            <a:ext cx="2447925" cy="183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74"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0800" y="4287838"/>
            <a:ext cx="2519363" cy="188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70"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838" y="6537325"/>
            <a:ext cx="2519362" cy="188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8"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60800" y="6632575"/>
            <a:ext cx="2663825" cy="177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86" name="Text Box 34"/>
          <p:cNvSpPr txBox="1">
            <a:spLocks noChangeArrowheads="1"/>
          </p:cNvSpPr>
          <p:nvPr/>
        </p:nvSpPr>
        <p:spPr bwMode="auto">
          <a:xfrm>
            <a:off x="333375" y="1784350"/>
            <a:ext cx="277813"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a:t>
            </a:r>
            <a:endParaRPr lang="fr-FR" sz="1200">
              <a:latin typeface="Arial" charset="0"/>
            </a:endParaRPr>
          </a:p>
        </p:txBody>
      </p:sp>
      <p:sp>
        <p:nvSpPr>
          <p:cNvPr id="23587" name="Text Box 35"/>
          <p:cNvSpPr txBox="1">
            <a:spLocks noChangeArrowheads="1"/>
          </p:cNvSpPr>
          <p:nvPr/>
        </p:nvSpPr>
        <p:spPr bwMode="auto">
          <a:xfrm>
            <a:off x="3716338" y="178435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a:t>
            </a:r>
            <a:endParaRPr lang="fr-FR" sz="1200">
              <a:latin typeface="Arial" charset="0"/>
            </a:endParaRPr>
          </a:p>
        </p:txBody>
      </p:sp>
      <p:sp>
        <p:nvSpPr>
          <p:cNvPr id="23588" name="Text Box 36"/>
          <p:cNvSpPr txBox="1">
            <a:spLocks noChangeArrowheads="1"/>
          </p:cNvSpPr>
          <p:nvPr/>
        </p:nvSpPr>
        <p:spPr bwMode="auto">
          <a:xfrm>
            <a:off x="333375" y="4160838"/>
            <a:ext cx="277813"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a:t>
            </a:r>
            <a:endParaRPr lang="fr-FR" sz="1200">
              <a:latin typeface="Arial" charset="0"/>
            </a:endParaRPr>
          </a:p>
        </p:txBody>
      </p:sp>
      <p:sp>
        <p:nvSpPr>
          <p:cNvPr id="23589" name="Text Box 37"/>
          <p:cNvSpPr txBox="1">
            <a:spLocks noChangeArrowheads="1"/>
          </p:cNvSpPr>
          <p:nvPr/>
        </p:nvSpPr>
        <p:spPr bwMode="auto">
          <a:xfrm>
            <a:off x="333375" y="6465888"/>
            <a:ext cx="277813"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a:t>
            </a:r>
            <a:endParaRPr lang="fr-FR" sz="1200">
              <a:latin typeface="Arial" charset="0"/>
            </a:endParaRPr>
          </a:p>
        </p:txBody>
      </p:sp>
      <p:sp>
        <p:nvSpPr>
          <p:cNvPr id="23590" name="Text Box 38"/>
          <p:cNvSpPr txBox="1">
            <a:spLocks noChangeArrowheads="1"/>
          </p:cNvSpPr>
          <p:nvPr/>
        </p:nvSpPr>
        <p:spPr bwMode="auto">
          <a:xfrm>
            <a:off x="3716338" y="4160838"/>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a:t>
            </a:r>
            <a:endParaRPr lang="fr-FR" sz="1200">
              <a:latin typeface="Arial" charset="0"/>
            </a:endParaRPr>
          </a:p>
        </p:txBody>
      </p:sp>
      <p:sp>
        <p:nvSpPr>
          <p:cNvPr id="23591" name="Text Box 39"/>
          <p:cNvSpPr txBox="1">
            <a:spLocks noChangeArrowheads="1"/>
          </p:cNvSpPr>
          <p:nvPr/>
        </p:nvSpPr>
        <p:spPr bwMode="auto">
          <a:xfrm>
            <a:off x="3716338" y="6465888"/>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a:t>
            </a:r>
            <a:endParaRPr lang="fr-FR" sz="1200">
              <a:latin typeface="Arial" charset="0"/>
            </a:endParaRPr>
          </a:p>
        </p:txBody>
      </p:sp>
      <p:sp>
        <p:nvSpPr>
          <p:cNvPr id="23592" name="Text Box 40"/>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30</a:t>
            </a:r>
            <a:endParaRPr lang="fr-FR" sz="1200">
              <a:latin typeface="Arial" charset="0"/>
            </a:endParaRPr>
          </a:p>
        </p:txBody>
      </p:sp>
      <p:grpSp>
        <p:nvGrpSpPr>
          <p:cNvPr id="23593" name="Group 41"/>
          <p:cNvGrpSpPr>
            <a:grpSpLocks/>
          </p:cNvGrpSpPr>
          <p:nvPr/>
        </p:nvGrpSpPr>
        <p:grpSpPr bwMode="auto">
          <a:xfrm>
            <a:off x="5372100" y="128588"/>
            <a:ext cx="1263650" cy="1257300"/>
            <a:chOff x="3384" y="81"/>
            <a:chExt cx="796" cy="792"/>
          </a:xfrm>
        </p:grpSpPr>
        <p:pic>
          <p:nvPicPr>
            <p:cNvPr id="23594" name="Picture 42" descr="v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95" name="Rectangle 43"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23596" name="Text Box 44"/>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26639" name="Rectangle 15"/>
          <p:cNvSpPr>
            <a:spLocks noChangeArrowheads="1"/>
          </p:cNvSpPr>
          <p:nvPr/>
        </p:nvSpPr>
        <p:spPr bwMode="auto">
          <a:xfrm>
            <a:off x="333375" y="1784350"/>
            <a:ext cx="2879725" cy="20875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6640" name="Rectangle 16"/>
          <p:cNvSpPr>
            <a:spLocks noChangeArrowheads="1"/>
          </p:cNvSpPr>
          <p:nvPr/>
        </p:nvSpPr>
        <p:spPr bwMode="auto">
          <a:xfrm>
            <a:off x="3716338" y="1784350"/>
            <a:ext cx="2879725" cy="20875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6641" name="Rectangle 17"/>
          <p:cNvSpPr>
            <a:spLocks noChangeArrowheads="1"/>
          </p:cNvSpPr>
          <p:nvPr/>
        </p:nvSpPr>
        <p:spPr bwMode="auto">
          <a:xfrm>
            <a:off x="333375" y="416083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6642" name="Rectangle 18"/>
          <p:cNvSpPr>
            <a:spLocks noChangeArrowheads="1"/>
          </p:cNvSpPr>
          <p:nvPr/>
        </p:nvSpPr>
        <p:spPr bwMode="auto">
          <a:xfrm>
            <a:off x="3716338" y="416083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6643" name="Rectangle 19"/>
          <p:cNvSpPr>
            <a:spLocks noChangeArrowheads="1"/>
          </p:cNvSpPr>
          <p:nvPr/>
        </p:nvSpPr>
        <p:spPr bwMode="auto">
          <a:xfrm>
            <a:off x="333375" y="646588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6644" name="Rectangle 20"/>
          <p:cNvSpPr>
            <a:spLocks noChangeArrowheads="1"/>
          </p:cNvSpPr>
          <p:nvPr/>
        </p:nvSpPr>
        <p:spPr bwMode="auto">
          <a:xfrm>
            <a:off x="3716338" y="646588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6634163"/>
            <a:ext cx="2736850" cy="182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0" y="4344988"/>
            <a:ext cx="2663825"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063" y="1857375"/>
            <a:ext cx="1458912"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5538" y="1857375"/>
            <a:ext cx="13176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52" name="Text Box 28"/>
          <p:cNvSpPr txBox="1">
            <a:spLocks noChangeArrowheads="1"/>
          </p:cNvSpPr>
          <p:nvPr/>
        </p:nvSpPr>
        <p:spPr bwMode="auto">
          <a:xfrm>
            <a:off x="333375" y="1784350"/>
            <a:ext cx="277813"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7</a:t>
            </a:r>
            <a:endParaRPr lang="fr-FR" sz="1200">
              <a:latin typeface="Arial" charset="0"/>
            </a:endParaRPr>
          </a:p>
        </p:txBody>
      </p:sp>
      <p:sp>
        <p:nvSpPr>
          <p:cNvPr id="26653" name="Text Box 29"/>
          <p:cNvSpPr txBox="1">
            <a:spLocks noChangeArrowheads="1"/>
          </p:cNvSpPr>
          <p:nvPr/>
        </p:nvSpPr>
        <p:spPr bwMode="auto">
          <a:xfrm>
            <a:off x="333375" y="4160838"/>
            <a:ext cx="277813"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9</a:t>
            </a:r>
            <a:endParaRPr lang="fr-FR" sz="1200">
              <a:latin typeface="Arial" charset="0"/>
            </a:endParaRPr>
          </a:p>
        </p:txBody>
      </p:sp>
      <p:sp>
        <p:nvSpPr>
          <p:cNvPr id="26654" name="Text Box 30"/>
          <p:cNvSpPr txBox="1">
            <a:spLocks noChangeArrowheads="1"/>
          </p:cNvSpPr>
          <p:nvPr/>
        </p:nvSpPr>
        <p:spPr bwMode="auto">
          <a:xfrm>
            <a:off x="333375" y="6465888"/>
            <a:ext cx="361950"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11</a:t>
            </a:r>
            <a:endParaRPr lang="fr-FR" sz="1200">
              <a:latin typeface="Arial" charset="0"/>
            </a:endParaRPr>
          </a:p>
        </p:txBody>
      </p:sp>
      <p:sp>
        <p:nvSpPr>
          <p:cNvPr id="26657" name="Text Box 33"/>
          <p:cNvSpPr txBox="1">
            <a:spLocks noChangeArrowheads="1"/>
          </p:cNvSpPr>
          <p:nvPr/>
        </p:nvSpPr>
        <p:spPr bwMode="auto">
          <a:xfrm>
            <a:off x="3716338" y="178435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8</a:t>
            </a:r>
            <a:endParaRPr lang="fr-FR" sz="1200">
              <a:latin typeface="Arial" charset="0"/>
            </a:endParaRPr>
          </a:p>
        </p:txBody>
      </p:sp>
      <p:sp>
        <p:nvSpPr>
          <p:cNvPr id="26666" name="Text Box 42"/>
          <p:cNvSpPr txBox="1">
            <a:spLocks noChangeArrowheads="1"/>
          </p:cNvSpPr>
          <p:nvPr/>
        </p:nvSpPr>
        <p:spPr bwMode="auto">
          <a:xfrm>
            <a:off x="604838" y="992188"/>
            <a:ext cx="2767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quiz</a:t>
            </a:r>
          </a:p>
        </p:txBody>
      </p:sp>
      <p:sp>
        <p:nvSpPr>
          <p:cNvPr id="26667" name="Text Box 43"/>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31</a:t>
            </a:r>
            <a:endParaRPr lang="fr-FR" sz="1200">
              <a:latin typeface="Arial" charset="0"/>
            </a:endParaRPr>
          </a:p>
        </p:txBody>
      </p:sp>
      <p:pic>
        <p:nvPicPr>
          <p:cNvPr id="26671" name="Picture 4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0800" y="4232275"/>
            <a:ext cx="2592388"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668" name="Group 44"/>
          <p:cNvGrpSpPr>
            <a:grpSpLocks/>
          </p:cNvGrpSpPr>
          <p:nvPr/>
        </p:nvGrpSpPr>
        <p:grpSpPr bwMode="auto">
          <a:xfrm>
            <a:off x="5372100" y="128588"/>
            <a:ext cx="1263650" cy="1257300"/>
            <a:chOff x="3384" y="81"/>
            <a:chExt cx="796" cy="792"/>
          </a:xfrm>
        </p:grpSpPr>
        <p:pic>
          <p:nvPicPr>
            <p:cNvPr id="26669" name="Picture 45" descr="v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70" name="Rectangle 46"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26655" name="Text Box 31"/>
          <p:cNvSpPr txBox="1">
            <a:spLocks noChangeArrowheads="1"/>
          </p:cNvSpPr>
          <p:nvPr/>
        </p:nvSpPr>
        <p:spPr bwMode="auto">
          <a:xfrm>
            <a:off x="3716338" y="4160838"/>
            <a:ext cx="361950"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10</a:t>
            </a:r>
            <a:endParaRPr lang="fr-FR" sz="1200">
              <a:latin typeface="Arial" charset="0"/>
            </a:endParaRPr>
          </a:p>
        </p:txBody>
      </p:sp>
      <p:sp>
        <p:nvSpPr>
          <p:cNvPr id="26672" name="Text Box 4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26674" name="Picture 5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6700" y="6559550"/>
            <a:ext cx="2303463"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56" name="Text Box 32"/>
          <p:cNvSpPr txBox="1">
            <a:spLocks noChangeArrowheads="1"/>
          </p:cNvSpPr>
          <p:nvPr/>
        </p:nvSpPr>
        <p:spPr bwMode="auto">
          <a:xfrm>
            <a:off x="3716338" y="6465888"/>
            <a:ext cx="361950"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12</a:t>
            </a:r>
            <a:endParaRPr lang="fr-FR" sz="1200">
              <a:latin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50" name="Text Box 54"/>
          <p:cNvSpPr txBox="1">
            <a:spLocks noChangeArrowheads="1"/>
          </p:cNvSpPr>
          <p:nvPr/>
        </p:nvSpPr>
        <p:spPr bwMode="auto">
          <a:xfrm rot="-412928">
            <a:off x="846138" y="8191500"/>
            <a:ext cx="50609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8000">
                <a:solidFill>
                  <a:schemeClr val="folHlink"/>
                </a:solidFill>
                <a:latin typeface="Courier New" pitchFamily="49" charset="0"/>
              </a:rPr>
              <a:t>REPONSES</a:t>
            </a:r>
            <a:endParaRPr lang="fr-FR" sz="8000">
              <a:solidFill>
                <a:schemeClr val="folHlink"/>
              </a:solidFill>
              <a:latin typeface="Courier New" pitchFamily="49" charset="0"/>
            </a:endParaRPr>
          </a:p>
        </p:txBody>
      </p:sp>
      <p:sp>
        <p:nvSpPr>
          <p:cNvPr id="29699"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29701" name="Text Box 5"/>
          <p:cNvSpPr txBox="1">
            <a:spLocks noChangeArrowheads="1"/>
          </p:cNvSpPr>
          <p:nvPr/>
        </p:nvSpPr>
        <p:spPr bwMode="auto">
          <a:xfrm>
            <a:off x="295275" y="1639888"/>
            <a:ext cx="6229350" cy="732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dirty="0">
                <a:latin typeface="Arial" charset="0"/>
              </a:rPr>
              <a:t>Par groupe, Essayez de retrouver le nom des différents monuments photographiés sur la page suivante. Indiquez le numéro à côté du nom correspondant ainsi que le lieu où il se trouve.</a:t>
            </a:r>
          </a:p>
          <a:p>
            <a:pPr algn="ctr"/>
            <a:endParaRPr lang="fr-FR" sz="1400" dirty="0">
              <a:latin typeface="Arial" charset="0"/>
            </a:endParaRPr>
          </a:p>
          <a:p>
            <a:endParaRPr lang="fr-FR" sz="1400" dirty="0">
              <a:latin typeface="Arial" charset="0"/>
            </a:endParaRPr>
          </a:p>
          <a:p>
            <a:r>
              <a:rPr lang="fr-FR" sz="1400" dirty="0">
                <a:latin typeface="Arial" charset="0"/>
              </a:rPr>
              <a:t>Grand Pont</a:t>
            </a:r>
          </a:p>
          <a:p>
            <a:endParaRPr lang="fr-FR" sz="1400" dirty="0">
              <a:latin typeface="Arial" charset="0"/>
            </a:endParaRPr>
          </a:p>
          <a:p>
            <a:r>
              <a:rPr lang="fr-FR" sz="1400" dirty="0">
                <a:latin typeface="Arial" charset="0"/>
              </a:rPr>
              <a:t>Château </a:t>
            </a:r>
            <a:r>
              <a:rPr lang="fr-FR" sz="1400" dirty="0" err="1">
                <a:latin typeface="Arial" charset="0"/>
              </a:rPr>
              <a:t>Saint-Maire</a:t>
            </a:r>
            <a:endParaRPr lang="fr-FR" sz="1400" dirty="0">
              <a:latin typeface="Arial" charset="0"/>
            </a:endParaRPr>
          </a:p>
          <a:p>
            <a:endParaRPr lang="fr-FR" sz="1400" dirty="0">
              <a:latin typeface="Arial" charset="0"/>
            </a:endParaRPr>
          </a:p>
          <a:p>
            <a:r>
              <a:rPr lang="fr-FR" sz="1400" dirty="0">
                <a:latin typeface="Arial" charset="0"/>
              </a:rPr>
              <a:t>Amphithéâtre d’</a:t>
            </a:r>
            <a:r>
              <a:rPr lang="fr-FR" sz="1400" dirty="0" err="1">
                <a:latin typeface="Arial" charset="0"/>
              </a:rPr>
              <a:t>Avenches</a:t>
            </a:r>
            <a:endParaRPr lang="fr-FR" sz="1400" dirty="0">
              <a:latin typeface="Arial" charset="0"/>
            </a:endParaRPr>
          </a:p>
          <a:p>
            <a:endParaRPr lang="fr-FR" sz="1400" dirty="0">
              <a:latin typeface="Arial" charset="0"/>
            </a:endParaRPr>
          </a:p>
          <a:p>
            <a:r>
              <a:rPr lang="fr-FR" sz="1400" dirty="0">
                <a:latin typeface="Arial" charset="0"/>
              </a:rPr>
              <a:t>Abbatiale de </a:t>
            </a:r>
            <a:r>
              <a:rPr lang="fr-FR" sz="1400" dirty="0" err="1">
                <a:latin typeface="Arial" charset="0"/>
              </a:rPr>
              <a:t>Romainmôtier</a:t>
            </a:r>
            <a:endParaRPr lang="fr-FR" sz="1400" dirty="0">
              <a:latin typeface="Arial" charset="0"/>
            </a:endParaRPr>
          </a:p>
          <a:p>
            <a:endParaRPr lang="fr-FR" sz="1400" dirty="0">
              <a:latin typeface="Arial" charset="0"/>
            </a:endParaRPr>
          </a:p>
          <a:p>
            <a:r>
              <a:rPr lang="fr-FR" sz="1400" dirty="0">
                <a:latin typeface="Arial" charset="0"/>
              </a:rPr>
              <a:t>Cathédrale de Lausanne</a:t>
            </a:r>
          </a:p>
          <a:p>
            <a:endParaRPr lang="fr-FR" sz="1400" dirty="0">
              <a:latin typeface="Arial" charset="0"/>
            </a:endParaRPr>
          </a:p>
          <a:p>
            <a:r>
              <a:rPr lang="fr-FR" sz="1400" dirty="0" err="1">
                <a:latin typeface="Arial" charset="0"/>
              </a:rPr>
              <a:t>Lousonna</a:t>
            </a:r>
            <a:endParaRPr lang="fr-FR" sz="1400" dirty="0">
              <a:latin typeface="Arial" charset="0"/>
            </a:endParaRPr>
          </a:p>
          <a:p>
            <a:endParaRPr lang="fr-FR" sz="1400" dirty="0">
              <a:latin typeface="Arial" charset="0"/>
            </a:endParaRPr>
          </a:p>
          <a:p>
            <a:r>
              <a:rPr lang="fr-CH" sz="1400" dirty="0">
                <a:latin typeface="Arial" charset="0"/>
              </a:rPr>
              <a:t>Palais de Beaulieu</a:t>
            </a:r>
            <a:endParaRPr lang="fr-FR" sz="1400" dirty="0">
              <a:latin typeface="Arial" charset="0"/>
            </a:endParaRPr>
          </a:p>
          <a:p>
            <a:endParaRPr lang="fr-FR" sz="1400" dirty="0">
              <a:latin typeface="Arial" charset="0"/>
            </a:endParaRPr>
          </a:p>
          <a:p>
            <a:r>
              <a:rPr lang="fr-FR" sz="1400" dirty="0">
                <a:latin typeface="Arial" charset="0"/>
              </a:rPr>
              <a:t>Palais de Rumine</a:t>
            </a:r>
          </a:p>
          <a:p>
            <a:endParaRPr lang="fr-FR" sz="1400" dirty="0">
              <a:latin typeface="Arial" charset="0"/>
            </a:endParaRPr>
          </a:p>
          <a:p>
            <a:r>
              <a:rPr lang="fr-FR" sz="1400" dirty="0">
                <a:latin typeface="Arial" charset="0"/>
              </a:rPr>
              <a:t>Château de Chillon</a:t>
            </a:r>
          </a:p>
          <a:p>
            <a:endParaRPr lang="fr-FR" sz="1400" dirty="0">
              <a:latin typeface="Arial" charset="0"/>
            </a:endParaRPr>
          </a:p>
          <a:p>
            <a:r>
              <a:rPr lang="fr-FR" sz="1400" dirty="0">
                <a:latin typeface="Arial" charset="0"/>
              </a:rPr>
              <a:t>Sentier des </a:t>
            </a:r>
            <a:r>
              <a:rPr lang="fr-FR" sz="1400" dirty="0" err="1">
                <a:latin typeface="Arial" charset="0"/>
              </a:rPr>
              <a:t>Toblerones</a:t>
            </a:r>
            <a:endParaRPr lang="fr-FR" sz="1400" dirty="0">
              <a:latin typeface="Arial" charset="0"/>
            </a:endParaRPr>
          </a:p>
          <a:p>
            <a:endParaRPr lang="fr-FR" sz="1400" dirty="0">
              <a:latin typeface="Arial" charset="0"/>
            </a:endParaRPr>
          </a:p>
          <a:p>
            <a:r>
              <a:rPr lang="fr-CH" sz="1400" dirty="0">
                <a:latin typeface="Arial" charset="0"/>
              </a:rPr>
              <a:t>Tour de </a:t>
            </a:r>
            <a:r>
              <a:rPr lang="fr-CH" sz="1400" dirty="0" err="1">
                <a:latin typeface="Arial" charset="0"/>
              </a:rPr>
              <a:t>Gourze</a:t>
            </a:r>
            <a:endParaRPr lang="fr-FR" sz="1400" dirty="0">
              <a:latin typeface="Arial" charset="0"/>
            </a:endParaRPr>
          </a:p>
          <a:p>
            <a:endParaRPr lang="fr-FR" sz="1400" dirty="0">
              <a:latin typeface="Arial" charset="0"/>
            </a:endParaRPr>
          </a:p>
          <a:p>
            <a:r>
              <a:rPr lang="fr-FR" sz="1400" dirty="0">
                <a:latin typeface="Arial" charset="0"/>
              </a:rPr>
              <a:t>Tour de </a:t>
            </a:r>
            <a:r>
              <a:rPr lang="fr-FR" sz="1400" dirty="0" err="1">
                <a:latin typeface="Arial" charset="0"/>
              </a:rPr>
              <a:t>Sauvabelin</a:t>
            </a:r>
            <a:endParaRPr lang="fr-FR" sz="1400" dirty="0">
              <a:latin typeface="Arial" charset="0"/>
            </a:endParaRPr>
          </a:p>
          <a:p>
            <a:endParaRPr lang="fr-CH" sz="1400" dirty="0">
              <a:latin typeface="Arial" charset="0"/>
            </a:endParaRPr>
          </a:p>
          <a:p>
            <a:endParaRPr lang="fr-CH" sz="1400" dirty="0">
              <a:latin typeface="Arial" charset="0"/>
            </a:endParaRPr>
          </a:p>
          <a:p>
            <a:endParaRPr lang="fr-CH" sz="1400" dirty="0">
              <a:latin typeface="Arial" charset="0"/>
            </a:endParaRPr>
          </a:p>
          <a:p>
            <a:endParaRPr lang="fr-CH" sz="1400" dirty="0">
              <a:latin typeface="Arial" charset="0"/>
            </a:endParaRPr>
          </a:p>
          <a:p>
            <a:pPr algn="ctr"/>
            <a:r>
              <a:rPr lang="fr-CH" sz="1400" dirty="0">
                <a:latin typeface="Arial" charset="0"/>
              </a:rPr>
              <a:t>Placez ces monuments sur la carte de la page suivante.</a:t>
            </a:r>
            <a:endParaRPr lang="fr-FR" sz="1400" dirty="0">
              <a:latin typeface="Arial" charset="0"/>
            </a:endParaRPr>
          </a:p>
          <a:p>
            <a:endParaRPr lang="fr-CH" sz="1400" dirty="0">
              <a:latin typeface="Arial" charset="0"/>
            </a:endParaRPr>
          </a:p>
        </p:txBody>
      </p:sp>
      <p:sp>
        <p:nvSpPr>
          <p:cNvPr id="29702" name="Text Box 6"/>
          <p:cNvSpPr txBox="1">
            <a:spLocks noChangeArrowheads="1"/>
          </p:cNvSpPr>
          <p:nvPr/>
        </p:nvSpPr>
        <p:spPr bwMode="auto">
          <a:xfrm>
            <a:off x="3284538" y="2652713"/>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a:t>
            </a:r>
            <a:endParaRPr lang="fr-FR" sz="1200">
              <a:latin typeface="Arial" charset="0"/>
            </a:endParaRPr>
          </a:p>
        </p:txBody>
      </p:sp>
      <p:sp>
        <p:nvSpPr>
          <p:cNvPr id="29703" name="Text Box 7"/>
          <p:cNvSpPr txBox="1">
            <a:spLocks noChangeArrowheads="1"/>
          </p:cNvSpPr>
          <p:nvPr/>
        </p:nvSpPr>
        <p:spPr bwMode="auto">
          <a:xfrm>
            <a:off x="3213100" y="3084513"/>
            <a:ext cx="361950"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12</a:t>
            </a:r>
            <a:endParaRPr lang="fr-FR" sz="1200">
              <a:latin typeface="Arial" charset="0"/>
            </a:endParaRPr>
          </a:p>
        </p:txBody>
      </p:sp>
      <p:sp>
        <p:nvSpPr>
          <p:cNvPr id="29704" name="Text Box 8"/>
          <p:cNvSpPr txBox="1">
            <a:spLocks noChangeArrowheads="1"/>
          </p:cNvSpPr>
          <p:nvPr/>
        </p:nvSpPr>
        <p:spPr bwMode="auto">
          <a:xfrm>
            <a:off x="3294063" y="3516313"/>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a:t>
            </a:r>
            <a:endParaRPr lang="fr-FR" sz="1200">
              <a:latin typeface="Arial" charset="0"/>
            </a:endParaRPr>
          </a:p>
        </p:txBody>
      </p:sp>
      <p:sp>
        <p:nvSpPr>
          <p:cNvPr id="29705" name="Text Box 9"/>
          <p:cNvSpPr txBox="1">
            <a:spLocks noChangeArrowheads="1"/>
          </p:cNvSpPr>
          <p:nvPr/>
        </p:nvSpPr>
        <p:spPr bwMode="auto">
          <a:xfrm>
            <a:off x="3294063" y="3948113"/>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a:t>
            </a:r>
            <a:endParaRPr lang="fr-FR" sz="1200">
              <a:latin typeface="Arial" charset="0"/>
            </a:endParaRPr>
          </a:p>
        </p:txBody>
      </p:sp>
      <p:sp>
        <p:nvSpPr>
          <p:cNvPr id="29706" name="Text Box 10"/>
          <p:cNvSpPr txBox="1">
            <a:spLocks noChangeArrowheads="1"/>
          </p:cNvSpPr>
          <p:nvPr/>
        </p:nvSpPr>
        <p:spPr bwMode="auto">
          <a:xfrm>
            <a:off x="3213100" y="4381500"/>
            <a:ext cx="361950"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11</a:t>
            </a:r>
            <a:endParaRPr lang="fr-FR" sz="1200">
              <a:latin typeface="Arial" charset="0"/>
            </a:endParaRPr>
          </a:p>
        </p:txBody>
      </p:sp>
      <p:sp>
        <p:nvSpPr>
          <p:cNvPr id="29707" name="Text Box 11"/>
          <p:cNvSpPr txBox="1">
            <a:spLocks noChangeArrowheads="1"/>
          </p:cNvSpPr>
          <p:nvPr/>
        </p:nvSpPr>
        <p:spPr bwMode="auto">
          <a:xfrm>
            <a:off x="3294063" y="481330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a:t>
            </a:r>
            <a:endParaRPr lang="fr-FR" sz="1200">
              <a:latin typeface="Arial" charset="0"/>
            </a:endParaRPr>
          </a:p>
        </p:txBody>
      </p:sp>
      <p:sp>
        <p:nvSpPr>
          <p:cNvPr id="29708" name="Text Box 12"/>
          <p:cNvSpPr txBox="1">
            <a:spLocks noChangeArrowheads="1"/>
          </p:cNvSpPr>
          <p:nvPr/>
        </p:nvSpPr>
        <p:spPr bwMode="auto">
          <a:xfrm>
            <a:off x="3294063" y="524510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a:t>
            </a:r>
            <a:endParaRPr lang="fr-FR" sz="1200">
              <a:latin typeface="Arial" charset="0"/>
            </a:endParaRPr>
          </a:p>
        </p:txBody>
      </p:sp>
      <p:sp>
        <p:nvSpPr>
          <p:cNvPr id="29709" name="Text Box 13"/>
          <p:cNvSpPr txBox="1">
            <a:spLocks noChangeArrowheads="1"/>
          </p:cNvSpPr>
          <p:nvPr/>
        </p:nvSpPr>
        <p:spPr bwMode="auto">
          <a:xfrm>
            <a:off x="3294063" y="5673725"/>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a:t>
            </a:r>
            <a:endParaRPr lang="fr-FR" sz="1200">
              <a:latin typeface="Arial" charset="0"/>
            </a:endParaRPr>
          </a:p>
        </p:txBody>
      </p:sp>
      <p:sp>
        <p:nvSpPr>
          <p:cNvPr id="29710" name="Text Box 14"/>
          <p:cNvSpPr txBox="1">
            <a:spLocks noChangeArrowheads="1"/>
          </p:cNvSpPr>
          <p:nvPr/>
        </p:nvSpPr>
        <p:spPr bwMode="auto">
          <a:xfrm>
            <a:off x="3213100" y="6108700"/>
            <a:ext cx="361950"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10</a:t>
            </a:r>
            <a:endParaRPr lang="fr-FR" sz="1200">
              <a:latin typeface="Arial" charset="0"/>
            </a:endParaRPr>
          </a:p>
        </p:txBody>
      </p:sp>
      <p:sp>
        <p:nvSpPr>
          <p:cNvPr id="29711" name="Text Box 15"/>
          <p:cNvSpPr txBox="1">
            <a:spLocks noChangeArrowheads="1"/>
          </p:cNvSpPr>
          <p:nvPr/>
        </p:nvSpPr>
        <p:spPr bwMode="auto">
          <a:xfrm>
            <a:off x="3294063" y="654050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9</a:t>
            </a:r>
            <a:endParaRPr lang="fr-FR" sz="1200">
              <a:latin typeface="Arial" charset="0"/>
            </a:endParaRPr>
          </a:p>
        </p:txBody>
      </p:sp>
      <p:sp>
        <p:nvSpPr>
          <p:cNvPr id="29712" name="Text Box 16"/>
          <p:cNvSpPr txBox="1">
            <a:spLocks noChangeArrowheads="1"/>
          </p:cNvSpPr>
          <p:nvPr/>
        </p:nvSpPr>
        <p:spPr bwMode="auto">
          <a:xfrm>
            <a:off x="3294063" y="6973888"/>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7</a:t>
            </a:r>
            <a:endParaRPr lang="fr-FR" sz="1200">
              <a:latin typeface="Arial" charset="0"/>
            </a:endParaRPr>
          </a:p>
        </p:txBody>
      </p:sp>
      <p:sp>
        <p:nvSpPr>
          <p:cNvPr id="29713" name="Text Box 17"/>
          <p:cNvSpPr txBox="1">
            <a:spLocks noChangeArrowheads="1"/>
          </p:cNvSpPr>
          <p:nvPr/>
        </p:nvSpPr>
        <p:spPr bwMode="auto">
          <a:xfrm>
            <a:off x="3294063" y="7405688"/>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8</a:t>
            </a:r>
            <a:endParaRPr lang="fr-FR" sz="1200">
              <a:latin typeface="Arial" charset="0"/>
            </a:endParaRPr>
          </a:p>
        </p:txBody>
      </p:sp>
      <p:grpSp>
        <p:nvGrpSpPr>
          <p:cNvPr id="29714" name="Group 18"/>
          <p:cNvGrpSpPr>
            <a:grpSpLocks/>
          </p:cNvGrpSpPr>
          <p:nvPr/>
        </p:nvGrpSpPr>
        <p:grpSpPr bwMode="auto">
          <a:xfrm>
            <a:off x="3646488" y="2649538"/>
            <a:ext cx="3095625" cy="284162"/>
            <a:chOff x="2297" y="1669"/>
            <a:chExt cx="1950" cy="179"/>
          </a:xfrm>
        </p:grpSpPr>
        <p:sp>
          <p:nvSpPr>
            <p:cNvPr id="29715" name="Line 19"/>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16" name="Text Box 20"/>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grpSp>
        <p:nvGrpSpPr>
          <p:cNvPr id="29717" name="Group 21"/>
          <p:cNvGrpSpPr>
            <a:grpSpLocks/>
          </p:cNvGrpSpPr>
          <p:nvPr/>
        </p:nvGrpSpPr>
        <p:grpSpPr bwMode="auto">
          <a:xfrm>
            <a:off x="3646488" y="3081338"/>
            <a:ext cx="3095625" cy="284162"/>
            <a:chOff x="2297" y="1669"/>
            <a:chExt cx="1950" cy="179"/>
          </a:xfrm>
        </p:grpSpPr>
        <p:sp>
          <p:nvSpPr>
            <p:cNvPr id="29718" name="Line 22"/>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19" name="Text Box 23"/>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grpSp>
        <p:nvGrpSpPr>
          <p:cNvPr id="29720" name="Group 24"/>
          <p:cNvGrpSpPr>
            <a:grpSpLocks/>
          </p:cNvGrpSpPr>
          <p:nvPr/>
        </p:nvGrpSpPr>
        <p:grpSpPr bwMode="auto">
          <a:xfrm>
            <a:off x="3646488" y="3513138"/>
            <a:ext cx="3095625" cy="284162"/>
            <a:chOff x="2297" y="1669"/>
            <a:chExt cx="1950" cy="179"/>
          </a:xfrm>
        </p:grpSpPr>
        <p:sp>
          <p:nvSpPr>
            <p:cNvPr id="29721" name="Line 25"/>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22" name="Text Box 26"/>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grpSp>
        <p:nvGrpSpPr>
          <p:cNvPr id="29723" name="Group 27"/>
          <p:cNvGrpSpPr>
            <a:grpSpLocks/>
          </p:cNvGrpSpPr>
          <p:nvPr/>
        </p:nvGrpSpPr>
        <p:grpSpPr bwMode="auto">
          <a:xfrm>
            <a:off x="3646488" y="3944938"/>
            <a:ext cx="3095625" cy="284162"/>
            <a:chOff x="2297" y="1669"/>
            <a:chExt cx="1950" cy="179"/>
          </a:xfrm>
        </p:grpSpPr>
        <p:sp>
          <p:nvSpPr>
            <p:cNvPr id="29724" name="Line 28"/>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25" name="Text Box 29"/>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grpSp>
        <p:nvGrpSpPr>
          <p:cNvPr id="29726" name="Group 30"/>
          <p:cNvGrpSpPr>
            <a:grpSpLocks/>
          </p:cNvGrpSpPr>
          <p:nvPr/>
        </p:nvGrpSpPr>
        <p:grpSpPr bwMode="auto">
          <a:xfrm>
            <a:off x="3646488" y="4376738"/>
            <a:ext cx="3095625" cy="284162"/>
            <a:chOff x="2297" y="1669"/>
            <a:chExt cx="1950" cy="179"/>
          </a:xfrm>
        </p:grpSpPr>
        <p:sp>
          <p:nvSpPr>
            <p:cNvPr id="29727" name="Line 31"/>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28" name="Text Box 32"/>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grpSp>
        <p:nvGrpSpPr>
          <p:cNvPr id="29729" name="Group 33"/>
          <p:cNvGrpSpPr>
            <a:grpSpLocks/>
          </p:cNvGrpSpPr>
          <p:nvPr/>
        </p:nvGrpSpPr>
        <p:grpSpPr bwMode="auto">
          <a:xfrm>
            <a:off x="3646488" y="4810125"/>
            <a:ext cx="3095625" cy="284163"/>
            <a:chOff x="2297" y="1669"/>
            <a:chExt cx="1950" cy="179"/>
          </a:xfrm>
        </p:grpSpPr>
        <p:sp>
          <p:nvSpPr>
            <p:cNvPr id="29730" name="Line 34"/>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31" name="Text Box 35"/>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grpSp>
        <p:nvGrpSpPr>
          <p:cNvPr id="29732" name="Group 36"/>
          <p:cNvGrpSpPr>
            <a:grpSpLocks/>
          </p:cNvGrpSpPr>
          <p:nvPr/>
        </p:nvGrpSpPr>
        <p:grpSpPr bwMode="auto">
          <a:xfrm>
            <a:off x="3646488" y="5240338"/>
            <a:ext cx="3095625" cy="284162"/>
            <a:chOff x="2297" y="1669"/>
            <a:chExt cx="1950" cy="179"/>
          </a:xfrm>
        </p:grpSpPr>
        <p:sp>
          <p:nvSpPr>
            <p:cNvPr id="29733" name="Line 37"/>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34" name="Text Box 38"/>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grpSp>
        <p:nvGrpSpPr>
          <p:cNvPr id="29735" name="Group 39"/>
          <p:cNvGrpSpPr>
            <a:grpSpLocks/>
          </p:cNvGrpSpPr>
          <p:nvPr/>
        </p:nvGrpSpPr>
        <p:grpSpPr bwMode="auto">
          <a:xfrm>
            <a:off x="3646488" y="5673725"/>
            <a:ext cx="3095625" cy="284163"/>
            <a:chOff x="2297" y="1669"/>
            <a:chExt cx="1950" cy="179"/>
          </a:xfrm>
        </p:grpSpPr>
        <p:sp>
          <p:nvSpPr>
            <p:cNvPr id="29736" name="Line 40"/>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37" name="Text Box 41"/>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grpSp>
        <p:nvGrpSpPr>
          <p:cNvPr id="29738" name="Group 42"/>
          <p:cNvGrpSpPr>
            <a:grpSpLocks/>
          </p:cNvGrpSpPr>
          <p:nvPr/>
        </p:nvGrpSpPr>
        <p:grpSpPr bwMode="auto">
          <a:xfrm>
            <a:off x="3646488" y="6105525"/>
            <a:ext cx="3095625" cy="284163"/>
            <a:chOff x="2297" y="1669"/>
            <a:chExt cx="1950" cy="179"/>
          </a:xfrm>
        </p:grpSpPr>
        <p:sp>
          <p:nvSpPr>
            <p:cNvPr id="29739" name="Line 43"/>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40" name="Text Box 44"/>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grpSp>
        <p:nvGrpSpPr>
          <p:cNvPr id="29741" name="Group 45"/>
          <p:cNvGrpSpPr>
            <a:grpSpLocks/>
          </p:cNvGrpSpPr>
          <p:nvPr/>
        </p:nvGrpSpPr>
        <p:grpSpPr bwMode="auto">
          <a:xfrm>
            <a:off x="3646488" y="6537325"/>
            <a:ext cx="3095625" cy="284163"/>
            <a:chOff x="2297" y="1669"/>
            <a:chExt cx="1950" cy="179"/>
          </a:xfrm>
        </p:grpSpPr>
        <p:sp>
          <p:nvSpPr>
            <p:cNvPr id="29742" name="Line 46"/>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43" name="Text Box 47"/>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grpSp>
        <p:nvGrpSpPr>
          <p:cNvPr id="29744" name="Group 48"/>
          <p:cNvGrpSpPr>
            <a:grpSpLocks/>
          </p:cNvGrpSpPr>
          <p:nvPr/>
        </p:nvGrpSpPr>
        <p:grpSpPr bwMode="auto">
          <a:xfrm>
            <a:off x="3646488" y="6969125"/>
            <a:ext cx="3095625" cy="284163"/>
            <a:chOff x="2297" y="1669"/>
            <a:chExt cx="1950" cy="179"/>
          </a:xfrm>
        </p:grpSpPr>
        <p:sp>
          <p:nvSpPr>
            <p:cNvPr id="29745" name="Line 49"/>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46" name="Text Box 50"/>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grpSp>
        <p:nvGrpSpPr>
          <p:cNvPr id="29747" name="Group 51"/>
          <p:cNvGrpSpPr>
            <a:grpSpLocks/>
          </p:cNvGrpSpPr>
          <p:nvPr/>
        </p:nvGrpSpPr>
        <p:grpSpPr bwMode="auto">
          <a:xfrm>
            <a:off x="3646488" y="7400925"/>
            <a:ext cx="3095625" cy="284163"/>
            <a:chOff x="2297" y="1669"/>
            <a:chExt cx="1950" cy="179"/>
          </a:xfrm>
        </p:grpSpPr>
        <p:sp>
          <p:nvSpPr>
            <p:cNvPr id="29748" name="Line 52"/>
            <p:cNvSpPr>
              <a:spLocks noChangeShapeType="1"/>
            </p:cNvSpPr>
            <p:nvPr/>
          </p:nvSpPr>
          <p:spPr bwMode="auto">
            <a:xfrm>
              <a:off x="2660" y="1760"/>
              <a:ext cx="1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9749" name="Text Box 53"/>
            <p:cNvSpPr txBox="1">
              <a:spLocks noChangeArrowheads="1"/>
            </p:cNvSpPr>
            <p:nvPr/>
          </p:nvSpPr>
          <p:spPr bwMode="auto">
            <a:xfrm>
              <a:off x="2297" y="1669"/>
              <a:ext cx="329"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200">
                  <a:latin typeface="Arial" charset="0"/>
                </a:rPr>
                <a:t>Lieu:</a:t>
              </a:r>
              <a:endParaRPr lang="fr-FR" sz="1200">
                <a:latin typeface="Arial" charset="0"/>
              </a:endParaRPr>
            </a:p>
          </p:txBody>
        </p:sp>
      </p:grpSp>
      <p:sp>
        <p:nvSpPr>
          <p:cNvPr id="29751" name="Text Box 55"/>
          <p:cNvSpPr txBox="1">
            <a:spLocks noChangeArrowheads="1"/>
          </p:cNvSpPr>
          <p:nvPr/>
        </p:nvSpPr>
        <p:spPr bwMode="auto">
          <a:xfrm>
            <a:off x="4292600" y="2505075"/>
            <a:ext cx="96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i="1">
                <a:latin typeface="Arial" charset="0"/>
              </a:rPr>
              <a:t>Lausanne</a:t>
            </a:r>
            <a:endParaRPr lang="fr-FR" sz="1400" i="1">
              <a:latin typeface="Arial" charset="0"/>
            </a:endParaRPr>
          </a:p>
        </p:txBody>
      </p:sp>
      <p:sp>
        <p:nvSpPr>
          <p:cNvPr id="29752" name="Text Box 56"/>
          <p:cNvSpPr txBox="1">
            <a:spLocks noChangeArrowheads="1"/>
          </p:cNvSpPr>
          <p:nvPr/>
        </p:nvSpPr>
        <p:spPr bwMode="auto">
          <a:xfrm>
            <a:off x="4365625" y="6824663"/>
            <a:ext cx="5437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i="1" dirty="0" err="1">
                <a:latin typeface="Arial" charset="0"/>
              </a:rPr>
              <a:t>Riex</a:t>
            </a:r>
            <a:endParaRPr lang="fr-FR" sz="1400" i="1" dirty="0">
              <a:latin typeface="Arial" charset="0"/>
            </a:endParaRPr>
          </a:p>
        </p:txBody>
      </p:sp>
      <p:sp>
        <p:nvSpPr>
          <p:cNvPr id="29753" name="Text Box 57"/>
          <p:cNvSpPr txBox="1">
            <a:spLocks noChangeArrowheads="1"/>
          </p:cNvSpPr>
          <p:nvPr/>
        </p:nvSpPr>
        <p:spPr bwMode="auto">
          <a:xfrm>
            <a:off x="4365625" y="2936875"/>
            <a:ext cx="96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i="1">
                <a:latin typeface="Arial" charset="0"/>
              </a:rPr>
              <a:t>Lausanne</a:t>
            </a:r>
            <a:endParaRPr lang="fr-FR" sz="1400" i="1">
              <a:latin typeface="Arial" charset="0"/>
            </a:endParaRPr>
          </a:p>
        </p:txBody>
      </p:sp>
      <p:sp>
        <p:nvSpPr>
          <p:cNvPr id="29754" name="Text Box 58"/>
          <p:cNvSpPr txBox="1">
            <a:spLocks noChangeArrowheads="1"/>
          </p:cNvSpPr>
          <p:nvPr/>
        </p:nvSpPr>
        <p:spPr bwMode="auto">
          <a:xfrm>
            <a:off x="4365625" y="3368675"/>
            <a:ext cx="963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i="1">
                <a:latin typeface="Arial" charset="0"/>
              </a:rPr>
              <a:t>Avenches</a:t>
            </a:r>
            <a:endParaRPr lang="fr-FR" sz="1400" i="1">
              <a:latin typeface="Arial" charset="0"/>
            </a:endParaRPr>
          </a:p>
        </p:txBody>
      </p:sp>
      <p:sp>
        <p:nvSpPr>
          <p:cNvPr id="29755" name="Text Box 59"/>
          <p:cNvSpPr txBox="1">
            <a:spLocks noChangeArrowheads="1"/>
          </p:cNvSpPr>
          <p:nvPr/>
        </p:nvSpPr>
        <p:spPr bwMode="auto">
          <a:xfrm>
            <a:off x="4292600" y="3800475"/>
            <a:ext cx="1336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i="1">
                <a:latin typeface="Arial" charset="0"/>
              </a:rPr>
              <a:t>Romainmôtier </a:t>
            </a:r>
            <a:endParaRPr lang="fr-FR" sz="1400" i="1">
              <a:latin typeface="Arial" charset="0"/>
            </a:endParaRPr>
          </a:p>
        </p:txBody>
      </p:sp>
      <p:sp>
        <p:nvSpPr>
          <p:cNvPr id="29756" name="Text Box 60"/>
          <p:cNvSpPr txBox="1">
            <a:spLocks noChangeArrowheads="1"/>
          </p:cNvSpPr>
          <p:nvPr/>
        </p:nvSpPr>
        <p:spPr bwMode="auto">
          <a:xfrm>
            <a:off x="4365625" y="6448425"/>
            <a:ext cx="11079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i="1" dirty="0">
                <a:latin typeface="Arial" charset="0"/>
              </a:rPr>
              <a:t>Gland, </a:t>
            </a:r>
            <a:r>
              <a:rPr lang="fr-CH" sz="1400" i="1" dirty="0" err="1">
                <a:latin typeface="Arial" charset="0"/>
              </a:rPr>
              <a:t>Vich</a:t>
            </a:r>
            <a:endParaRPr lang="fr-FR" sz="1400" i="1" dirty="0">
              <a:latin typeface="Arial" charset="0"/>
            </a:endParaRPr>
          </a:p>
        </p:txBody>
      </p:sp>
      <p:sp>
        <p:nvSpPr>
          <p:cNvPr id="29757" name="Text Box 61"/>
          <p:cNvSpPr txBox="1">
            <a:spLocks noChangeArrowheads="1"/>
          </p:cNvSpPr>
          <p:nvPr/>
        </p:nvSpPr>
        <p:spPr bwMode="auto">
          <a:xfrm>
            <a:off x="4365625" y="4287838"/>
            <a:ext cx="96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i="1">
                <a:latin typeface="Arial" charset="0"/>
              </a:rPr>
              <a:t>Lausanne</a:t>
            </a:r>
            <a:endParaRPr lang="fr-FR" sz="1400" i="1">
              <a:latin typeface="Arial" charset="0"/>
            </a:endParaRPr>
          </a:p>
        </p:txBody>
      </p:sp>
      <p:sp>
        <p:nvSpPr>
          <p:cNvPr id="29758" name="Text Box 62"/>
          <p:cNvSpPr txBox="1">
            <a:spLocks noChangeArrowheads="1"/>
          </p:cNvSpPr>
          <p:nvPr/>
        </p:nvSpPr>
        <p:spPr bwMode="auto">
          <a:xfrm>
            <a:off x="4365625" y="5584825"/>
            <a:ext cx="96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i="1">
                <a:latin typeface="Arial" charset="0"/>
              </a:rPr>
              <a:t>Lausanne</a:t>
            </a:r>
            <a:endParaRPr lang="fr-FR" sz="1400" i="1">
              <a:latin typeface="Arial" charset="0"/>
            </a:endParaRPr>
          </a:p>
        </p:txBody>
      </p:sp>
      <p:sp>
        <p:nvSpPr>
          <p:cNvPr id="29759" name="Text Box 63"/>
          <p:cNvSpPr txBox="1">
            <a:spLocks noChangeArrowheads="1"/>
          </p:cNvSpPr>
          <p:nvPr/>
        </p:nvSpPr>
        <p:spPr bwMode="auto">
          <a:xfrm>
            <a:off x="4365625" y="5097463"/>
            <a:ext cx="96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i="1">
                <a:latin typeface="Arial" charset="0"/>
              </a:rPr>
              <a:t>Lausanne</a:t>
            </a:r>
            <a:endParaRPr lang="fr-FR" sz="1400" i="1">
              <a:latin typeface="Arial" charset="0"/>
            </a:endParaRPr>
          </a:p>
        </p:txBody>
      </p:sp>
      <p:sp>
        <p:nvSpPr>
          <p:cNvPr id="29760" name="Text Box 64"/>
          <p:cNvSpPr txBox="1">
            <a:spLocks noChangeArrowheads="1"/>
          </p:cNvSpPr>
          <p:nvPr/>
        </p:nvSpPr>
        <p:spPr bwMode="auto">
          <a:xfrm>
            <a:off x="4365625" y="4648200"/>
            <a:ext cx="96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i="1">
                <a:latin typeface="Arial" charset="0"/>
              </a:rPr>
              <a:t>Lausanne</a:t>
            </a:r>
            <a:endParaRPr lang="fr-FR" sz="1400" i="1">
              <a:latin typeface="Arial" charset="0"/>
            </a:endParaRPr>
          </a:p>
        </p:txBody>
      </p:sp>
      <p:sp>
        <p:nvSpPr>
          <p:cNvPr id="29761" name="Text Box 65"/>
          <p:cNvSpPr txBox="1">
            <a:spLocks noChangeArrowheads="1"/>
          </p:cNvSpPr>
          <p:nvPr/>
        </p:nvSpPr>
        <p:spPr bwMode="auto">
          <a:xfrm>
            <a:off x="4365625" y="5838825"/>
            <a:ext cx="901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400" i="1">
                <a:latin typeface="Arial" charset="0"/>
              </a:rPr>
              <a:t>Veytaux</a:t>
            </a:r>
            <a:r>
              <a:rPr lang="fr-FR"/>
              <a:t> </a:t>
            </a:r>
          </a:p>
        </p:txBody>
      </p:sp>
      <p:sp>
        <p:nvSpPr>
          <p:cNvPr id="29762" name="Text Box 66"/>
          <p:cNvSpPr txBox="1">
            <a:spLocks noChangeArrowheads="1"/>
          </p:cNvSpPr>
          <p:nvPr/>
        </p:nvSpPr>
        <p:spPr bwMode="auto">
          <a:xfrm>
            <a:off x="4365625" y="7312025"/>
            <a:ext cx="96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i="1">
                <a:latin typeface="Arial" charset="0"/>
              </a:rPr>
              <a:t>Lausanne</a:t>
            </a:r>
            <a:endParaRPr lang="fr-FR" sz="1400" i="1">
              <a:latin typeface="Arial" charset="0"/>
            </a:endParaRPr>
          </a:p>
        </p:txBody>
      </p:sp>
      <p:sp>
        <p:nvSpPr>
          <p:cNvPr id="29763" name="Text Box 67"/>
          <p:cNvSpPr txBox="1">
            <a:spLocks noChangeArrowheads="1"/>
          </p:cNvSpPr>
          <p:nvPr/>
        </p:nvSpPr>
        <p:spPr bwMode="auto">
          <a:xfrm>
            <a:off x="549275" y="992188"/>
            <a:ext cx="3328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réponses</a:t>
            </a:r>
          </a:p>
        </p:txBody>
      </p:sp>
      <p:sp>
        <p:nvSpPr>
          <p:cNvPr id="29765" name="Text Box 69"/>
          <p:cNvSpPr txBox="1">
            <a:spLocks noChangeArrowheads="1"/>
          </p:cNvSpPr>
          <p:nvPr/>
        </p:nvSpPr>
        <p:spPr bwMode="auto">
          <a:xfrm>
            <a:off x="0" y="0"/>
            <a:ext cx="8112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32 Prof 1</a:t>
            </a:r>
            <a:endParaRPr lang="fr-FR" sz="1200">
              <a:latin typeface="Arial" charset="0"/>
            </a:endParaRPr>
          </a:p>
        </p:txBody>
      </p:sp>
      <p:grpSp>
        <p:nvGrpSpPr>
          <p:cNvPr id="29766" name="Group 70"/>
          <p:cNvGrpSpPr>
            <a:grpSpLocks/>
          </p:cNvGrpSpPr>
          <p:nvPr/>
        </p:nvGrpSpPr>
        <p:grpSpPr bwMode="auto">
          <a:xfrm>
            <a:off x="5372100" y="128588"/>
            <a:ext cx="1263650" cy="1257300"/>
            <a:chOff x="3384" y="81"/>
            <a:chExt cx="796" cy="792"/>
          </a:xfrm>
        </p:grpSpPr>
        <p:pic>
          <p:nvPicPr>
            <p:cNvPr id="29767" name="Picture 71"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68" name="Rectangle 72"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29769" name="Text Box 73"/>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Blason VD b"/>
          <p:cNvPicPr>
            <a:picLocks noChangeAspect="1" noChangeArrowheads="1"/>
          </p:cNvPicPr>
          <p:nvPr/>
        </p:nvPicPr>
        <p:blipFill>
          <a:blip r:embed="rId2">
            <a:lum bright="72000"/>
            <a:grayscl/>
            <a:extLst>
              <a:ext uri="{28A0092B-C50C-407E-A947-70E740481C1C}">
                <a14:useLocalDpi xmlns:a14="http://schemas.microsoft.com/office/drawing/2010/main" val="0"/>
              </a:ext>
            </a:extLst>
          </a:blip>
          <a:srcRect/>
          <a:stretch>
            <a:fillRect/>
          </a:stretch>
        </p:blipFill>
        <p:spPr bwMode="auto">
          <a:xfrm>
            <a:off x="265113" y="1784350"/>
            <a:ext cx="6327775" cy="7489825"/>
          </a:xfrm>
          <a:prstGeom prst="rect">
            <a:avLst/>
          </a:prstGeom>
          <a:noFill/>
          <a:extLst>
            <a:ext uri="{909E8E84-426E-40DD-AFC4-6F175D3DCCD1}">
              <a14:hiddenFill xmlns:a14="http://schemas.microsoft.com/office/drawing/2010/main">
                <a:solidFill>
                  <a:srgbClr val="FFFFFF"/>
                </a:solidFill>
              </a14:hiddenFill>
            </a:ext>
          </a:extLst>
        </p:spPr>
      </p:pic>
      <p:sp>
        <p:nvSpPr>
          <p:cNvPr id="82947" name="Text Box 3"/>
          <p:cNvSpPr txBox="1">
            <a:spLocks noChangeArrowheads="1"/>
          </p:cNvSpPr>
          <p:nvPr/>
        </p:nvSpPr>
        <p:spPr bwMode="auto">
          <a:xfrm>
            <a:off x="476250" y="128588"/>
            <a:ext cx="4498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82948" name="Text Box 4"/>
          <p:cNvSpPr txBox="1">
            <a:spLocks noChangeArrowheads="1"/>
          </p:cNvSpPr>
          <p:nvPr/>
        </p:nvSpPr>
        <p:spPr bwMode="auto">
          <a:xfrm>
            <a:off x="620713" y="704850"/>
            <a:ext cx="186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Sommaire</a:t>
            </a:r>
            <a:endParaRPr lang="fr-FR" sz="1600">
              <a:latin typeface="Arial Black" pitchFamily="34" charset="0"/>
            </a:endParaRPr>
          </a:p>
        </p:txBody>
      </p:sp>
      <p:sp>
        <p:nvSpPr>
          <p:cNvPr id="82949" name="Rectangle 5"/>
          <p:cNvSpPr>
            <a:spLocks noChangeArrowheads="1"/>
          </p:cNvSpPr>
          <p:nvPr/>
        </p:nvSpPr>
        <p:spPr bwMode="auto">
          <a:xfrm>
            <a:off x="584200" y="1474788"/>
            <a:ext cx="568801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2000" i="1">
                <a:effectLst>
                  <a:outerShdw blurRad="38100" dist="38100" dir="2700000" algn="tl">
                    <a:srgbClr val="C0C0C0"/>
                  </a:outerShdw>
                </a:effectLst>
                <a:latin typeface="Arial" charset="0"/>
              </a:rPr>
              <a:t>LA CARTE</a:t>
            </a:r>
          </a:p>
          <a:p>
            <a:r>
              <a:rPr lang="fr-CH" sz="2000">
                <a:latin typeface="Arial" charset="0"/>
              </a:rPr>
              <a:t>Généralités 			p.40</a:t>
            </a:r>
          </a:p>
          <a:p>
            <a:r>
              <a:rPr lang="fr-CH" sz="2000">
                <a:latin typeface="Arial" charset="0"/>
              </a:rPr>
              <a:t>Villes principales		p.41</a:t>
            </a:r>
          </a:p>
          <a:p>
            <a:r>
              <a:rPr lang="fr-CH" sz="2000">
                <a:latin typeface="Arial" charset="0"/>
              </a:rPr>
              <a:t>Lacs et rivières			p.43</a:t>
            </a:r>
          </a:p>
          <a:p>
            <a:r>
              <a:rPr lang="fr-CH" sz="2000">
                <a:latin typeface="Arial" charset="0"/>
              </a:rPr>
              <a:t>Relief				p.46</a:t>
            </a:r>
          </a:p>
          <a:p>
            <a:r>
              <a:rPr lang="fr-CH" sz="2000">
                <a:latin typeface="Arial" charset="0"/>
              </a:rPr>
              <a:t>Signes topographiques		p.53</a:t>
            </a:r>
          </a:p>
          <a:p>
            <a:r>
              <a:rPr lang="fr-CH" sz="2000">
                <a:latin typeface="Arial" charset="0"/>
              </a:rPr>
              <a:t>Courbes de niveau		p.56</a:t>
            </a:r>
          </a:p>
          <a:p>
            <a:r>
              <a:rPr lang="fr-CH" sz="2000">
                <a:latin typeface="Arial" charset="0"/>
              </a:rPr>
              <a:t>Planification des courbes	p.66</a:t>
            </a:r>
          </a:p>
          <a:p>
            <a:endParaRPr lang="fr-CH" sz="2000">
              <a:latin typeface="Arial" charset="0"/>
            </a:endParaRPr>
          </a:p>
          <a:p>
            <a:r>
              <a:rPr lang="fr-CH" sz="2000" i="1">
                <a:effectLst>
                  <a:outerShdw blurRad="38100" dist="38100" dir="2700000" algn="tl">
                    <a:srgbClr val="C0C0C0"/>
                  </a:outerShdw>
                </a:effectLst>
                <a:latin typeface="Arial" charset="0"/>
              </a:rPr>
              <a:t>TESTS</a:t>
            </a:r>
          </a:p>
          <a:p>
            <a:r>
              <a:rPr lang="fr-CH" sz="2000">
                <a:latin typeface="Arial" charset="0"/>
              </a:rPr>
              <a:t>Le canton de Vaud		p.73</a:t>
            </a:r>
          </a:p>
          <a:p>
            <a:endParaRPr lang="fr-CH" sz="2000">
              <a:latin typeface="Arial" charset="0"/>
            </a:endParaRPr>
          </a:p>
          <a:p>
            <a:r>
              <a:rPr lang="fr-CH" sz="2000" i="1">
                <a:effectLst>
                  <a:outerShdw blurRad="38100" dist="38100" dir="2700000" algn="tl">
                    <a:srgbClr val="C0C0C0"/>
                  </a:outerShdw>
                </a:effectLst>
                <a:latin typeface="Arial" charset="0"/>
              </a:rPr>
              <a:t>MANUELS OFFICIELS</a:t>
            </a:r>
          </a:p>
          <a:p>
            <a:r>
              <a:rPr lang="fr-CH" sz="2000">
                <a:latin typeface="Arial" charset="0"/>
              </a:rPr>
              <a:t>Carte du canton de VAUD</a:t>
            </a:r>
          </a:p>
          <a:p>
            <a:r>
              <a:rPr lang="fr-CH" sz="2000">
                <a:latin typeface="Arial" charset="0"/>
              </a:rPr>
              <a:t>Géographie 4P: De la région au canton</a:t>
            </a:r>
          </a:p>
          <a:p>
            <a:endParaRPr lang="fr-CH" sz="2000">
              <a:latin typeface="Arial" charset="0"/>
            </a:endParaRPr>
          </a:p>
          <a:p>
            <a:r>
              <a:rPr lang="fr-CH" sz="2000" i="1">
                <a:effectLst>
                  <a:outerShdw blurRad="38100" dist="38100" dir="2700000" algn="tl">
                    <a:srgbClr val="C0C0C0"/>
                  </a:outerShdw>
                </a:effectLst>
                <a:latin typeface="Arial" charset="0"/>
              </a:rPr>
              <a:t>AUTRE OUVRAGE</a:t>
            </a:r>
          </a:p>
          <a:p>
            <a:r>
              <a:rPr lang="fr-CH" sz="2000">
                <a:latin typeface="Arial" charset="0"/>
              </a:rPr>
              <a:t>Découvre ta ville en t’amusant: Lausanne</a:t>
            </a:r>
          </a:p>
          <a:p>
            <a:r>
              <a:rPr lang="fr-CH" sz="1200">
                <a:latin typeface="Arial" charset="0"/>
              </a:rPr>
              <a:t>(Pierre Coajoud/Virgine Koechli, Fraisse 14, 1006 Lausanne)</a:t>
            </a:r>
            <a:endParaRPr lang="fr-FR" sz="1200">
              <a:latin typeface="Arial" charset="0"/>
            </a:endParaRPr>
          </a:p>
          <a:p>
            <a:endParaRPr lang="fr-CH" sz="1200">
              <a:latin typeface="Arial" charset="0"/>
            </a:endParaRPr>
          </a:p>
        </p:txBody>
      </p:sp>
      <p:grpSp>
        <p:nvGrpSpPr>
          <p:cNvPr id="82951" name="Group 7"/>
          <p:cNvGrpSpPr>
            <a:grpSpLocks/>
          </p:cNvGrpSpPr>
          <p:nvPr/>
        </p:nvGrpSpPr>
        <p:grpSpPr bwMode="auto">
          <a:xfrm>
            <a:off x="5372100" y="166688"/>
            <a:ext cx="1263650" cy="1257300"/>
            <a:chOff x="3384" y="81"/>
            <a:chExt cx="796" cy="792"/>
          </a:xfrm>
        </p:grpSpPr>
        <p:pic>
          <p:nvPicPr>
            <p:cNvPr id="82952" name="Picture 8"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53" name="Rectangle 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82954" name="Text Box 10"/>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82955" name="Picture 1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757" t="16698" r="7394" b="11162"/>
          <a:stretch>
            <a:fillRect/>
          </a:stretch>
        </p:blipFill>
        <p:spPr bwMode="auto">
          <a:xfrm>
            <a:off x="260350" y="4738688"/>
            <a:ext cx="333375"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6"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757" t="16698" r="7394" b="11162"/>
          <a:stretch>
            <a:fillRect/>
          </a:stretch>
        </p:blipFill>
        <p:spPr bwMode="auto">
          <a:xfrm>
            <a:off x="260350" y="6032500"/>
            <a:ext cx="333375"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57" name="Text Box 13"/>
          <p:cNvSpPr txBox="1">
            <a:spLocks noChangeArrowheads="1"/>
          </p:cNvSpPr>
          <p:nvPr/>
        </p:nvSpPr>
        <p:spPr bwMode="auto">
          <a:xfrm>
            <a:off x="0" y="0"/>
            <a:ext cx="2778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a:t>
            </a:r>
            <a:endParaRPr lang="fr-FR" sz="1200">
              <a:latin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30725" name="Text Box 5"/>
          <p:cNvSpPr txBox="1">
            <a:spLocks noChangeArrowheads="1"/>
          </p:cNvSpPr>
          <p:nvPr/>
        </p:nvSpPr>
        <p:spPr bwMode="auto">
          <a:xfrm>
            <a:off x="520700" y="992188"/>
            <a:ext cx="449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compléments d’info</a:t>
            </a:r>
          </a:p>
        </p:txBody>
      </p:sp>
      <p:sp>
        <p:nvSpPr>
          <p:cNvPr id="30787" name="Rectangle 67"/>
          <p:cNvSpPr>
            <a:spLocks noChangeArrowheads="1"/>
          </p:cNvSpPr>
          <p:nvPr/>
        </p:nvSpPr>
        <p:spPr bwMode="auto">
          <a:xfrm>
            <a:off x="188913" y="1770063"/>
            <a:ext cx="6408737" cy="1689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300">
                <a:latin typeface="Arial" charset="0"/>
              </a:rPr>
              <a:t>Entre 1937 et 1941, une ligne de défense anti-chars a été construite des rives du Léman au pied du Jura, entre Bassin et Prangains, en passant par Begnins, Vichs et Gland. Plus de 2700 blocs de béton de 9 tonnes chacun ont été érigés sur une longueur de quelques 10km, et c'est leur forme triangulaire, rappelant le chocolat Toblerone, qui a donné le surnom de cette </a:t>
            </a:r>
            <a:r>
              <a:rPr lang="fr-FR" sz="1300" i="1">
                <a:latin typeface="Arial" charset="0"/>
              </a:rPr>
              <a:t>ligne des Toblerones</a:t>
            </a:r>
            <a:r>
              <a:rPr lang="fr-FR" sz="1300">
                <a:latin typeface="Arial" charset="0"/>
              </a:rPr>
              <a:t>.</a:t>
            </a:r>
          </a:p>
          <a:p>
            <a:r>
              <a:rPr lang="fr-FR" sz="1300">
                <a:latin typeface="Arial" charset="0"/>
              </a:rPr>
              <a:t>La nature y étant restée intacte pendant plus de 60 ans, on décida d'aménager un sentier pédestre de 17 km. La "Villa Rose" (fortin camouflé en maison) est maintenue en état de témoin de cette époque.           </a:t>
            </a:r>
            <a:r>
              <a:rPr lang="fr-FR" sz="1300" b="1">
                <a:latin typeface="Arial" charset="0"/>
              </a:rPr>
              <a:t>SENTIER DES TOBLERONES</a:t>
            </a:r>
          </a:p>
        </p:txBody>
      </p:sp>
      <p:sp>
        <p:nvSpPr>
          <p:cNvPr id="30789" name="Rectangle 69"/>
          <p:cNvSpPr>
            <a:spLocks noChangeArrowheads="1"/>
          </p:cNvSpPr>
          <p:nvPr/>
        </p:nvSpPr>
        <p:spPr bwMode="auto">
          <a:xfrm>
            <a:off x="215900" y="5910263"/>
            <a:ext cx="6381750" cy="3673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300"/>
              <a:t>Plusieurs dates ont été formulées par les </a:t>
            </a:r>
            <a:r>
              <a:rPr lang="fr-FR" sz="1300">
                <a:latin typeface="Arial" charset="0"/>
              </a:rPr>
              <a:t>historiens quant à son origine : tantôt au IX</a:t>
            </a:r>
            <a:r>
              <a:rPr lang="fr-FR" sz="1300" baseline="30000">
                <a:latin typeface="Arial" charset="0"/>
              </a:rPr>
              <a:t>e</a:t>
            </a:r>
            <a:r>
              <a:rPr lang="fr-FR" sz="1300">
                <a:latin typeface="Arial" charset="0"/>
              </a:rPr>
              <a:t> siècle par la reine Berthe pour protéger le Lavaux des invasions sarrasines ou plus tard, à la fin du XI</a:t>
            </a:r>
            <a:r>
              <a:rPr lang="fr-FR" sz="1300" baseline="30000">
                <a:latin typeface="Arial" charset="0"/>
              </a:rPr>
              <a:t>e</a:t>
            </a:r>
            <a:r>
              <a:rPr lang="fr-FR" sz="1300">
                <a:latin typeface="Arial" charset="0"/>
              </a:rPr>
              <a:t> siècle par les évêques de Lausanne. Elle a été mentionnée pour la première fois dans un document en 1279 sous le nom de </a:t>
            </a:r>
            <a:r>
              <a:rPr lang="fr-FR" sz="1300" i="1">
                <a:latin typeface="Arial" charset="0"/>
              </a:rPr>
              <a:t>Castrum Gurzi</a:t>
            </a:r>
            <a:r>
              <a:rPr lang="fr-FR" sz="1300">
                <a:latin typeface="Arial" charset="0"/>
              </a:rPr>
              <a:t>.</a:t>
            </a:r>
          </a:p>
          <a:p>
            <a:r>
              <a:rPr lang="fr-FR" sz="1300">
                <a:latin typeface="Arial" charset="0"/>
              </a:rPr>
              <a:t>Elle fut incendiée au début du XIV</a:t>
            </a:r>
            <a:r>
              <a:rPr lang="fr-FR" sz="1300" baseline="30000">
                <a:latin typeface="Arial" charset="0"/>
              </a:rPr>
              <a:t>e</a:t>
            </a:r>
            <a:r>
              <a:rPr lang="fr-FR" sz="1300">
                <a:latin typeface="Arial" charset="0"/>
              </a:rPr>
              <a:t> siècle après des conflits entre l'évêché de Lausanne et des bourgeois. La tour fut rénovée dès 1397 sur les ordres de l'évêque de Lausanne, Guillaume de Menthonnay. Celui-ci confia la gestion de l'ouvrage et des alentours à Jean de Canturio de Milan. Sa famille possèda la tour jusqu'en 1530, date à laquelle elle fut vendue à la paroisse de la Villette. Cette possession </a:t>
            </a:r>
          </a:p>
          <a:p>
            <a:r>
              <a:rPr lang="fr-FR" sz="1300">
                <a:latin typeface="Arial" charset="0"/>
              </a:rPr>
              <a:t>fut de courte durée : en effet, dès 1536, les Bernois s'emparèrent du pays de Vaud. L'état de la tour se dégrada progressivement jusqu'en 1878 où des restaurations furent entreprises. En 1910, la Tour passa en main de l'État de Vaud qui assure désormais son entretien. Elle a été déclarée monument historique fédéral par la Confédération le 6 août 1913.</a:t>
            </a:r>
          </a:p>
          <a:p>
            <a:r>
              <a:rPr lang="fr-FR" sz="1300">
                <a:latin typeface="Arial" charset="0"/>
              </a:rPr>
              <a:t>On peut désormais la visiter et accéder à son sommet grâce à des escaliers. La tour offre un panorama renommé sur le Chablais, le bassin lémanique, le Jorat et les préalpes. Sur le coin ouest de la tour, un signal de triangulation a été érigé et indique l'altitude de 936,25 mètres.                                          </a:t>
            </a:r>
            <a:r>
              <a:rPr lang="fr-FR" sz="1300" b="1">
                <a:latin typeface="Arial" charset="0"/>
              </a:rPr>
              <a:t>TOUR DE GOURZE</a:t>
            </a:r>
            <a:r>
              <a:rPr lang="fr-FR" sz="1300">
                <a:latin typeface="Arial" charset="0"/>
              </a:rPr>
              <a:t>    </a:t>
            </a:r>
          </a:p>
        </p:txBody>
      </p:sp>
      <p:sp>
        <p:nvSpPr>
          <p:cNvPr id="30790" name="Rectangle 70"/>
          <p:cNvSpPr>
            <a:spLocks noChangeArrowheads="1"/>
          </p:cNvSpPr>
          <p:nvPr/>
        </p:nvSpPr>
        <p:spPr bwMode="auto">
          <a:xfrm>
            <a:off x="223838" y="3884613"/>
            <a:ext cx="6408737" cy="14906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300">
                <a:latin typeface="Arial" charset="0"/>
              </a:rPr>
              <a:t>Un monastère fut fondé par saint Romain vers 450: c'est le plus ancien monastère de Suisse. Il suivait sans doute la règle de Saint Columban. Une première église fut construite, qui était de dimension modeste. Une seconde église, fut érigée par un seigneur bourguignon (vers 630). Au VIIIe siècle les moines reconstruisent le choeur de l'église, qui est consacrée par le pape Etienne II. Elle est dédiée à Saint-Pierre et saint-Paul. C'est à cette époque que les moines adoptent la règle de Saint Benoît. Ils sont dès lors moines 'bénédictins'.</a:t>
            </a:r>
            <a:r>
              <a:rPr lang="fr-FR" sz="1300"/>
              <a:t>                           </a:t>
            </a:r>
            <a:r>
              <a:rPr lang="fr-FR" sz="1300" b="1">
                <a:latin typeface="Arial" charset="0"/>
              </a:rPr>
              <a:t>ABBATIALE DE ROMAINMOTIER</a:t>
            </a:r>
          </a:p>
        </p:txBody>
      </p:sp>
      <p:sp>
        <p:nvSpPr>
          <p:cNvPr id="30795" name="Text Box 75"/>
          <p:cNvSpPr txBox="1">
            <a:spLocks noChangeArrowheads="1"/>
          </p:cNvSpPr>
          <p:nvPr/>
        </p:nvSpPr>
        <p:spPr bwMode="auto">
          <a:xfrm>
            <a:off x="0" y="0"/>
            <a:ext cx="8112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33 Prof 2</a:t>
            </a:r>
            <a:endParaRPr lang="fr-FR" sz="1200">
              <a:latin typeface="Arial" charset="0"/>
            </a:endParaRPr>
          </a:p>
        </p:txBody>
      </p:sp>
      <p:sp>
        <p:nvSpPr>
          <p:cNvPr id="30796" name="Rectangle 76"/>
          <p:cNvSpPr>
            <a:spLocks noChangeArrowheads="1"/>
          </p:cNvSpPr>
          <p:nvPr/>
        </p:nvSpPr>
        <p:spPr bwMode="auto">
          <a:xfrm rot="16200000">
            <a:off x="-454819" y="9235282"/>
            <a:ext cx="11271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800">
                <a:latin typeface="Arial" charset="0"/>
              </a:rPr>
              <a:t>http://fr.wikipedia.org</a:t>
            </a:r>
          </a:p>
        </p:txBody>
      </p:sp>
      <p:grpSp>
        <p:nvGrpSpPr>
          <p:cNvPr id="30797" name="Group 77"/>
          <p:cNvGrpSpPr>
            <a:grpSpLocks/>
          </p:cNvGrpSpPr>
          <p:nvPr/>
        </p:nvGrpSpPr>
        <p:grpSpPr bwMode="auto">
          <a:xfrm>
            <a:off x="5372100" y="128588"/>
            <a:ext cx="1263650" cy="1257300"/>
            <a:chOff x="3384" y="81"/>
            <a:chExt cx="796" cy="792"/>
          </a:xfrm>
        </p:grpSpPr>
        <p:pic>
          <p:nvPicPr>
            <p:cNvPr id="30798" name="Picture 78"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99" name="Rectangle 7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30800" name="Text Box 80"/>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31748" name="Text Box 4"/>
          <p:cNvSpPr txBox="1">
            <a:spLocks noChangeArrowheads="1"/>
          </p:cNvSpPr>
          <p:nvPr/>
        </p:nvSpPr>
        <p:spPr bwMode="auto">
          <a:xfrm>
            <a:off x="520700" y="992188"/>
            <a:ext cx="449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compléments d’info</a:t>
            </a:r>
          </a:p>
        </p:txBody>
      </p:sp>
      <p:sp>
        <p:nvSpPr>
          <p:cNvPr id="31750" name="Rectangle 6"/>
          <p:cNvSpPr>
            <a:spLocks noChangeArrowheads="1"/>
          </p:cNvSpPr>
          <p:nvPr/>
        </p:nvSpPr>
        <p:spPr bwMode="auto">
          <a:xfrm>
            <a:off x="223838" y="1925638"/>
            <a:ext cx="6408737" cy="6054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300">
                <a:latin typeface="Arial" charset="0"/>
              </a:rPr>
              <a:t>Construite sur la colline de la Cité, la </a:t>
            </a:r>
            <a:r>
              <a:rPr lang="fr-FR" sz="1300" b="1">
                <a:latin typeface="Arial" charset="0"/>
              </a:rPr>
              <a:t>cathédrale protestante Notre-Dame de Lausanne</a:t>
            </a:r>
            <a:r>
              <a:rPr lang="fr-FR" sz="1300">
                <a:latin typeface="Arial" charset="0"/>
              </a:rPr>
              <a:t> domine la ville.</a:t>
            </a:r>
          </a:p>
          <a:p>
            <a:r>
              <a:rPr lang="fr-FR" sz="1300">
                <a:latin typeface="Arial" charset="0"/>
              </a:rPr>
              <a:t>C'est un bâtiment édifié en pierre de taille (molasse), de style majoritairement gothique datant du XIIIe siècle, soit à l'époque où la région, excepté la ville qui dépendait de l'évêché, était rattachée au comté de Savoie. Il fut consacré à la sainte Vierge Marie sous le vocable "Notre-Dame" en octobre 1275 en la présence du pape Grégoire X et de l'évêque de Lausanne Guillaume de Champvent.</a:t>
            </a:r>
          </a:p>
          <a:p>
            <a:r>
              <a:rPr lang="fr-FR" sz="1300">
                <a:latin typeface="Arial" charset="0"/>
              </a:rPr>
              <a:t>Son plan inhabituel, avec l'abside légèrement inclinée par rapport à l'axe de la nef, devait reproduire Marie penchant la tête sur son enfant. Au Moyen Age, la cathédrale de Lausanne était un haut lieu de pèlerinage : 70 000 personnes environ s'y rendaient chaque année, alors que Lausanne ne comptait que quelque 7000 habitants.</a:t>
            </a:r>
          </a:p>
          <a:p>
            <a:r>
              <a:rPr lang="fr-FR" sz="1300">
                <a:latin typeface="Arial" charset="0"/>
              </a:rPr>
              <a:t>À l'arrivée des Bernois et avec l'adoption de la Réforme protestante, l'édifice fut dédié en 1536 au culte calviniste. Il connut à cette époque quelques légères déprédations, dont notamment la disparition du cloître ou de certain mobilier, comme la fameuse statue d'argent et or de la Vierge trônant avec l'Enfant (XIIe siècle) ou une partie des stalles sculptées. Cependant l'ensemble de la statuaire subit peu de déprédations. Il reste des vestiges de polychromie architecturale à l'intérieur (notamment dans la chapelle Notre-Dame) et surtout dans le fabuleux "portail peint" (XIIIe siècle), l'un des plus beaux d'Europe, dont la restauration exemplaire des statues polychromes fut achevée en 2007.</a:t>
            </a:r>
          </a:p>
          <a:p>
            <a:r>
              <a:rPr lang="fr-FR" sz="1300">
                <a:latin typeface="Arial" charset="0"/>
              </a:rPr>
              <a:t>Rattachée désormais à la paroisse "Chailly-Cathédrale" de Lausanne, la cathédrale protestante Notre-Dame accueille régulièrement des célébrations oecuméniques, ainsi que des manifestations culturelles (concerts). Quelques messes ont été également autorisées et célébrées ces dernières années, signe de la grande ouverture d'esprit du clergé protestant local. Le geste fut beaucoup apprécié de la communauté catholique.</a:t>
            </a:r>
          </a:p>
          <a:p>
            <a:r>
              <a:rPr lang="fr-FR" sz="1300">
                <a:latin typeface="Arial" charset="0"/>
              </a:rPr>
              <a:t>Notons encore, en plus du portail peint, les vitraux de la Rose du XIIIe siècle presqu'intégralement préservés. Ils participent largement de la renommée de la cathédrale.                                                                 </a:t>
            </a:r>
            <a:r>
              <a:rPr lang="fr-FR" sz="1300" b="1">
                <a:latin typeface="Arial" charset="0"/>
              </a:rPr>
              <a:t>CATHEDRALE DE LAUSANNE</a:t>
            </a:r>
          </a:p>
        </p:txBody>
      </p:sp>
      <p:sp>
        <p:nvSpPr>
          <p:cNvPr id="31754" name="Text Box 10"/>
          <p:cNvSpPr txBox="1">
            <a:spLocks noChangeArrowheads="1"/>
          </p:cNvSpPr>
          <p:nvPr/>
        </p:nvSpPr>
        <p:spPr bwMode="auto">
          <a:xfrm>
            <a:off x="0" y="0"/>
            <a:ext cx="8112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34 Prof 3</a:t>
            </a:r>
            <a:endParaRPr lang="fr-FR" sz="1200">
              <a:latin typeface="Arial" charset="0"/>
            </a:endParaRPr>
          </a:p>
        </p:txBody>
      </p:sp>
      <p:sp>
        <p:nvSpPr>
          <p:cNvPr id="31755" name="Rectangle 11"/>
          <p:cNvSpPr>
            <a:spLocks noChangeArrowheads="1"/>
          </p:cNvSpPr>
          <p:nvPr/>
        </p:nvSpPr>
        <p:spPr bwMode="auto">
          <a:xfrm rot="16200000">
            <a:off x="-454819" y="9235282"/>
            <a:ext cx="11271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800">
                <a:latin typeface="Arial" charset="0"/>
              </a:rPr>
              <a:t>http://fr.wikipedia.org</a:t>
            </a:r>
          </a:p>
        </p:txBody>
      </p:sp>
      <p:grpSp>
        <p:nvGrpSpPr>
          <p:cNvPr id="31756" name="Group 12"/>
          <p:cNvGrpSpPr>
            <a:grpSpLocks/>
          </p:cNvGrpSpPr>
          <p:nvPr/>
        </p:nvGrpSpPr>
        <p:grpSpPr bwMode="auto">
          <a:xfrm>
            <a:off x="5372100" y="128588"/>
            <a:ext cx="1263650" cy="1257300"/>
            <a:chOff x="3384" y="81"/>
            <a:chExt cx="796" cy="792"/>
          </a:xfrm>
        </p:grpSpPr>
        <p:pic>
          <p:nvPicPr>
            <p:cNvPr id="31757" name="Picture 13"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58" name="Rectangle 14"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31759" name="Text Box 15"/>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54275" name="Text Box 3"/>
          <p:cNvSpPr txBox="1">
            <a:spLocks noChangeArrowheads="1"/>
          </p:cNvSpPr>
          <p:nvPr/>
        </p:nvSpPr>
        <p:spPr bwMode="auto">
          <a:xfrm>
            <a:off x="520700" y="992188"/>
            <a:ext cx="449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compléments d’info</a:t>
            </a:r>
          </a:p>
        </p:txBody>
      </p:sp>
      <p:sp>
        <p:nvSpPr>
          <p:cNvPr id="54276" name="Rectangle 4"/>
          <p:cNvSpPr>
            <a:spLocks noChangeArrowheads="1"/>
          </p:cNvSpPr>
          <p:nvPr/>
        </p:nvSpPr>
        <p:spPr bwMode="auto">
          <a:xfrm>
            <a:off x="223838" y="1857375"/>
            <a:ext cx="6408737" cy="4070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300" b="1">
                <a:latin typeface="Arial" charset="0"/>
              </a:rPr>
              <a:t>HISTOIRE DU </a:t>
            </a:r>
            <a:r>
              <a:rPr lang="fr-FR" sz="1300" b="1">
                <a:latin typeface="Arial" charset="0"/>
              </a:rPr>
              <a:t>CHATEAU DE CHILLON</a:t>
            </a:r>
          </a:p>
          <a:p>
            <a:r>
              <a:rPr lang="fr-FR" sz="1300">
                <a:latin typeface="Arial" charset="0"/>
              </a:rPr>
              <a:t>Le château de Chillon est construit sur un rocher ovale en calcaire avançant dans le lac Léman entre Montreux et Villeneuve avec d'un côté un versant escarpé et de l'autre côté le lac et son fond abrupt. L'endroit est stratégique : il ferme le passage entre la Riviera vaudoise (accès au nord vers l'Allemagne et la France) et la plaine du Rhône qui permet d'atteindre rapidement l'Italie. De plus, le lieu offre un excellent point de vue sur la côte savoyarde qui fait face. Une garnison pouvait ainsi contrôler militairement et commercialement la route vers l'Italie et appliquer un droit de péage.</a:t>
            </a:r>
          </a:p>
          <a:p>
            <a:r>
              <a:rPr lang="fr-FR" sz="1300">
                <a:latin typeface="Arial" charset="0"/>
              </a:rPr>
              <a:t>Les premières constructions remonteraient aux alentours du Xe siècle même s'il est probable que cet endroit fut déjà un emplacement militaire privilégié avant cette date. Des objets remontant à l'époque romaine furent découverts durant des fouilles au XIXe siècle ainsi que des vestiges datant de l'âge du bronze. À partir d'une double palissade en bois, les Romains auraient fortifié l'emplacement avant qu'un donjon carré ne soit ajouté au Xe siècle. Des sources du XIIIe siècle rattachent la possession du site de Chillon à l'évéque de Sion. Une charte de 1150; ou le comte Humbert III accorde aux cisterciens de Hautcrêt le libre passage à Chillon; atteste de la domination de la Maison de Savoie sur Chillon. On y apprend que le propriétaire du château est un certain Gaucher de Blonay. Mais, ce sire de Blonay est bien plus un vassal du comte qu'un de ses officiers. C'est une domination seigneuriale des Savoie dans le cadre d'une société féodale et pas une domination administrative. </a:t>
            </a:r>
          </a:p>
        </p:txBody>
      </p:sp>
      <p:sp>
        <p:nvSpPr>
          <p:cNvPr id="54277" name="Text Box 5"/>
          <p:cNvSpPr txBox="1">
            <a:spLocks noChangeArrowheads="1"/>
          </p:cNvSpPr>
          <p:nvPr/>
        </p:nvSpPr>
        <p:spPr bwMode="auto">
          <a:xfrm>
            <a:off x="0" y="0"/>
            <a:ext cx="8112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35 Prof 4</a:t>
            </a:r>
            <a:endParaRPr lang="fr-FR" sz="1200">
              <a:latin typeface="Arial" charset="0"/>
            </a:endParaRPr>
          </a:p>
        </p:txBody>
      </p:sp>
      <p:sp>
        <p:nvSpPr>
          <p:cNvPr id="54278" name="Rectangle 6"/>
          <p:cNvSpPr>
            <a:spLocks noChangeArrowheads="1"/>
          </p:cNvSpPr>
          <p:nvPr/>
        </p:nvSpPr>
        <p:spPr bwMode="auto">
          <a:xfrm rot="16200000">
            <a:off x="-454819" y="9235282"/>
            <a:ext cx="11271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800">
                <a:latin typeface="Arial" charset="0"/>
              </a:rPr>
              <a:t>http://fr.wikipedia.org</a:t>
            </a:r>
          </a:p>
        </p:txBody>
      </p:sp>
      <p:grpSp>
        <p:nvGrpSpPr>
          <p:cNvPr id="54279" name="Group 7"/>
          <p:cNvGrpSpPr>
            <a:grpSpLocks/>
          </p:cNvGrpSpPr>
          <p:nvPr/>
        </p:nvGrpSpPr>
        <p:grpSpPr bwMode="auto">
          <a:xfrm>
            <a:off x="5372100" y="128588"/>
            <a:ext cx="1263650" cy="1257300"/>
            <a:chOff x="3384" y="81"/>
            <a:chExt cx="796" cy="792"/>
          </a:xfrm>
        </p:grpSpPr>
        <p:pic>
          <p:nvPicPr>
            <p:cNvPr id="54280" name="Picture 8"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281" name="Rectangle 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54283" name="Rectangle 11"/>
          <p:cNvSpPr>
            <a:spLocks noChangeArrowheads="1"/>
          </p:cNvSpPr>
          <p:nvPr/>
        </p:nvSpPr>
        <p:spPr bwMode="auto">
          <a:xfrm>
            <a:off x="260350" y="6105525"/>
            <a:ext cx="6337300" cy="3078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300" b="1">
                <a:latin typeface="Arial" charset="0"/>
              </a:rPr>
              <a:t>LA PERIODE DES COMTES DE SAVOIE</a:t>
            </a:r>
            <a:endParaRPr lang="fr-FR" sz="1300" b="1">
              <a:latin typeface="Arial" charset="0"/>
            </a:endParaRPr>
          </a:p>
          <a:p>
            <a:r>
              <a:rPr lang="fr-FR" sz="1300">
                <a:latin typeface="Arial" charset="0"/>
              </a:rPr>
              <a:t>La maison de Savoie transforme la forteresse, alors </a:t>
            </a:r>
            <a:r>
              <a:rPr lang="fr-FR" sz="1300" i="1">
                <a:latin typeface="Arial" charset="0"/>
              </a:rPr>
              <a:t>Castrum Quilonis</a:t>
            </a:r>
            <a:r>
              <a:rPr lang="fr-FR" sz="1300">
                <a:latin typeface="Arial" charset="0"/>
              </a:rPr>
              <a:t>, et l'agrandit durant le XIIIe siècle. L'ancienne crypte du XIe siècle dédié à Saint Triphon est abandonnée au XIIIe siècle lors de la construction de la chapelle dans la partie supérieure du château. Les Savoyards veulent étendre leur suprématie sur le pays de Vaud et les zones limitrophes. Le premier châtelain savoyard est attesté pour Chillon en 1198. Le château n'est pas voué qu'à un but militaire, il sert également de résidence pour les comtes. Il est en effet une des étapes des voyages de la cour itinérante lors des voyages réguliers du comte sur son territoire. Lors de l'absence du comte, la partie nord-ouest du château où se situe les appartements du comte, est vide et fermée. Thomas Ier de Savoie y séjourne aux alentours de 1230. Lui et son fils, Pierre II de Savoie, « le Petit Charlemagne », vont réorganiser la région proche du château en construisant des bourgs, en dominant le Chablais vaudois et en créant la « Patria Vuaudi ». Un péage important est installé à « Villeneuve de Chillon » (1214), l'actuel village de Villeneuve.</a:t>
            </a:r>
          </a:p>
        </p:txBody>
      </p:sp>
      <p:sp>
        <p:nvSpPr>
          <p:cNvPr id="54284" name="Text Box 12"/>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55299" name="Text Box 3"/>
          <p:cNvSpPr txBox="1">
            <a:spLocks noChangeArrowheads="1"/>
          </p:cNvSpPr>
          <p:nvPr/>
        </p:nvSpPr>
        <p:spPr bwMode="auto">
          <a:xfrm>
            <a:off x="520700" y="992188"/>
            <a:ext cx="449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compléments d’info</a:t>
            </a:r>
          </a:p>
        </p:txBody>
      </p:sp>
      <p:sp>
        <p:nvSpPr>
          <p:cNvPr id="55301" name="Text Box 5"/>
          <p:cNvSpPr txBox="1">
            <a:spLocks noChangeArrowheads="1"/>
          </p:cNvSpPr>
          <p:nvPr/>
        </p:nvSpPr>
        <p:spPr bwMode="auto">
          <a:xfrm>
            <a:off x="0" y="0"/>
            <a:ext cx="8112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36 Prof 5</a:t>
            </a:r>
            <a:endParaRPr lang="fr-FR" sz="1200">
              <a:latin typeface="Arial" charset="0"/>
            </a:endParaRPr>
          </a:p>
        </p:txBody>
      </p:sp>
      <p:sp>
        <p:nvSpPr>
          <p:cNvPr id="55302" name="Rectangle 6"/>
          <p:cNvSpPr>
            <a:spLocks noChangeArrowheads="1"/>
          </p:cNvSpPr>
          <p:nvPr/>
        </p:nvSpPr>
        <p:spPr bwMode="auto">
          <a:xfrm rot="16200000">
            <a:off x="-454819" y="9235282"/>
            <a:ext cx="11271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800">
                <a:latin typeface="Arial" charset="0"/>
              </a:rPr>
              <a:t>http://fr.wikipedia.org</a:t>
            </a:r>
          </a:p>
        </p:txBody>
      </p:sp>
      <p:grpSp>
        <p:nvGrpSpPr>
          <p:cNvPr id="55303" name="Group 7"/>
          <p:cNvGrpSpPr>
            <a:grpSpLocks/>
          </p:cNvGrpSpPr>
          <p:nvPr/>
        </p:nvGrpSpPr>
        <p:grpSpPr bwMode="auto">
          <a:xfrm>
            <a:off x="5372100" y="128588"/>
            <a:ext cx="1263650" cy="1257300"/>
            <a:chOff x="3384" y="81"/>
            <a:chExt cx="796" cy="792"/>
          </a:xfrm>
        </p:grpSpPr>
        <p:pic>
          <p:nvPicPr>
            <p:cNvPr id="55304" name="Picture 8"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5" name="Rectangle 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55306" name="Rectangle 10"/>
          <p:cNvSpPr>
            <a:spLocks noChangeArrowheads="1"/>
          </p:cNvSpPr>
          <p:nvPr/>
        </p:nvSpPr>
        <p:spPr bwMode="auto">
          <a:xfrm>
            <a:off x="260350" y="1762125"/>
            <a:ext cx="6408738" cy="7443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300" b="1">
                <a:latin typeface="Arial" charset="0"/>
              </a:rPr>
              <a:t>LA PERIODE DES COMTES DE SAVOIE suite</a:t>
            </a:r>
            <a:endParaRPr lang="fr-FR" sz="1300" b="1">
              <a:latin typeface="Arial" charset="0"/>
            </a:endParaRPr>
          </a:p>
          <a:p>
            <a:r>
              <a:rPr lang="fr-FR" sz="1300">
                <a:latin typeface="Arial" charset="0"/>
              </a:rPr>
              <a:t>Pierre II se voit remettre les clés du château en 1253 et conforte sa présence sur les rives du lac jusqu'à Aubonne. A partir de ce moment,Pierre II de Savoie; avant même son accession au titre comtal et sur le modèle de l'Angleterre ou il a voyagé entre 1252 et 1255; initie le découpage du comté en baillages. On crée le bailliage du Chablais, dont Chillon est chef-lieu par intermittence à partir des années 1260 jusque-là 1330, date à laquelle Chillon devient définitivement chef-lieu du bailliage de Chablais avec à sa tête Aymon de Verdon. Si au début la châtellenie de Chillon et le bailliage de Chablais sont attribués à deux personnes différentes, les comtes vont progressivement confier ces deux fonctions à une seule et même personne. Pour être à la hauteur des ambitions de conquête de ses propriétaires, le château est renforcée par la construction d'une deuxième enceinte et on surélève trois tours construites en 1235. Pierre II confie les travaux à Jacques de Saint Georges, un architecte et maçon spécialisé dans les ouvrages militaires. Pierre II revient au château peu avant sa mort en 1268. Albert Naef, l'architecte qui a rénové le château à partir de la fin du XIXe siècle accorde une importance majeure aux imposantes modifications apportées à Chillon par Pierre II.</a:t>
            </a:r>
          </a:p>
          <a:p>
            <a:r>
              <a:rPr lang="fr-FR" sz="1300">
                <a:latin typeface="Arial" charset="0"/>
              </a:rPr>
              <a:t>Le château compte 25 bâtiments et sert de prison dès le milieu du XIVe siècle, des souterrains permettent de stocker du matériel et du vin. Dans un souci d'esthétique, l'intérieur du château est embelli sous l'impulsion de Aymon de Savoie dit « le Pacifique » qui engage Jean de Grandson pour réaliser les peintures des chambres et des grandes salles.</a:t>
            </a:r>
          </a:p>
          <a:p>
            <a:r>
              <a:rPr lang="fr-FR" sz="1300">
                <a:latin typeface="Arial" charset="0"/>
              </a:rPr>
              <a:t>L'année 1348 voit une des pages les plus pénibles de l'histoire de Chillon avec les ravages de la peste noire. Les Juifs sont arrêtés et torturés pour leur faire avouer qu'ils ont bien empoisonné l'eau des puits. Leurs confessions provoquent la fureur de la populace qui se livre à des massacres et à des expulsions. Trois cents communautés sont anéanties ou expulsées sans que le comte de Savoie intervienne.</a:t>
            </a:r>
          </a:p>
          <a:p>
            <a:r>
              <a:rPr lang="fr-FR" sz="1300">
                <a:latin typeface="Arial" charset="0"/>
              </a:rPr>
              <a:t>Amédée VI de Savoie, surnommé « le Comte Vert » lance une expédition dans le pays de Vaud en 1359 et fait étape par Chillon. Mais les comtes suivants comme le « Comte Rouge » se désintéressent de la gestion de la région et la laisse au châtelain bailli de Chillon. Le château est humide et le froid qui y règne le rend peu confortable. Cela n'empêche toutefois pas l'antipape Félix V d'y résider en 1442.</a:t>
            </a:r>
          </a:p>
          <a:p>
            <a:r>
              <a:rPr lang="fr-FR" sz="1300">
                <a:latin typeface="Arial" charset="0"/>
              </a:rPr>
              <a:t>Dans la prison et les cachots humides du sous-sol croupissent les bandits et les hérétiques de la région. Chillon est le lieu de détention entre 1530 et 1536 de François Bonivard, sujet d'un poème de Lord Byron en 1816, </a:t>
            </a:r>
            <a:r>
              <a:rPr lang="fr-FR" sz="1300" i="1">
                <a:latin typeface="Arial" charset="0"/>
              </a:rPr>
              <a:t>Le Prisonnier de Chillon</a:t>
            </a:r>
            <a:r>
              <a:rPr lang="fr-FR" sz="1300">
                <a:latin typeface="Arial" charset="0"/>
              </a:rPr>
              <a:t> (</a:t>
            </a:r>
            <a:r>
              <a:rPr lang="fr-FR" sz="1300" i="1">
                <a:latin typeface="Arial" charset="0"/>
              </a:rPr>
              <a:t>The Prisoner of Chillon</a:t>
            </a:r>
            <a:r>
              <a:rPr lang="fr-FR" sz="1300">
                <a:latin typeface="Arial" charset="0"/>
              </a:rPr>
              <a:t>).</a:t>
            </a:r>
          </a:p>
        </p:txBody>
      </p:sp>
      <p:sp>
        <p:nvSpPr>
          <p:cNvPr id="55308" name="Text Box 12"/>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56323" name="Text Box 3"/>
          <p:cNvSpPr txBox="1">
            <a:spLocks noChangeArrowheads="1"/>
          </p:cNvSpPr>
          <p:nvPr/>
        </p:nvSpPr>
        <p:spPr bwMode="auto">
          <a:xfrm>
            <a:off x="520700" y="992188"/>
            <a:ext cx="449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compléments d’info</a:t>
            </a:r>
          </a:p>
        </p:txBody>
      </p:sp>
      <p:sp>
        <p:nvSpPr>
          <p:cNvPr id="56324" name="Text Box 4"/>
          <p:cNvSpPr txBox="1">
            <a:spLocks noChangeArrowheads="1"/>
          </p:cNvSpPr>
          <p:nvPr/>
        </p:nvSpPr>
        <p:spPr bwMode="auto">
          <a:xfrm>
            <a:off x="0" y="0"/>
            <a:ext cx="8112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37 Prof 6</a:t>
            </a:r>
            <a:endParaRPr lang="fr-FR" sz="1200">
              <a:latin typeface="Arial" charset="0"/>
            </a:endParaRPr>
          </a:p>
        </p:txBody>
      </p:sp>
      <p:sp>
        <p:nvSpPr>
          <p:cNvPr id="56325" name="Rectangle 5"/>
          <p:cNvSpPr>
            <a:spLocks noChangeArrowheads="1"/>
          </p:cNvSpPr>
          <p:nvPr/>
        </p:nvSpPr>
        <p:spPr bwMode="auto">
          <a:xfrm rot="16200000">
            <a:off x="-454819" y="9235282"/>
            <a:ext cx="11271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800">
                <a:latin typeface="Arial" charset="0"/>
              </a:rPr>
              <a:t>http://fr.wikipedia.org</a:t>
            </a:r>
          </a:p>
        </p:txBody>
      </p:sp>
      <p:grpSp>
        <p:nvGrpSpPr>
          <p:cNvPr id="56326" name="Group 6"/>
          <p:cNvGrpSpPr>
            <a:grpSpLocks/>
          </p:cNvGrpSpPr>
          <p:nvPr/>
        </p:nvGrpSpPr>
        <p:grpSpPr bwMode="auto">
          <a:xfrm>
            <a:off x="5372100" y="128588"/>
            <a:ext cx="1263650" cy="1257300"/>
            <a:chOff x="3384" y="81"/>
            <a:chExt cx="796" cy="792"/>
          </a:xfrm>
        </p:grpSpPr>
        <p:pic>
          <p:nvPicPr>
            <p:cNvPr id="56327" name="Picture 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8"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56330" name="Rectangle 10"/>
          <p:cNvSpPr>
            <a:spLocks noChangeArrowheads="1"/>
          </p:cNvSpPr>
          <p:nvPr/>
        </p:nvSpPr>
        <p:spPr bwMode="auto">
          <a:xfrm>
            <a:off x="217488" y="1779588"/>
            <a:ext cx="6423025" cy="7443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300" b="1">
                <a:latin typeface="Arial" charset="0"/>
              </a:rPr>
              <a:t>LA PERIODE BERNOISE</a:t>
            </a:r>
            <a:endParaRPr lang="fr-FR" sz="1300" b="1">
              <a:latin typeface="Arial" charset="0"/>
            </a:endParaRPr>
          </a:p>
          <a:p>
            <a:r>
              <a:rPr lang="fr-FR" sz="1300">
                <a:latin typeface="Arial" charset="0"/>
              </a:rPr>
              <a:t>Avec la montée en puissance de ses ennemis, la maison de Savoie, devenue duché de Savoie en 1416, n'arrive plus à gérer son large territoire. Le château constitue une sorte d'enclave dans le territoire bernois. Au sud, le Chablais et le château d'Aigle sont occupés par Berne dès 1475. La même année, les propriétés de la Savoie au nord du Pays de Vaud (Grandson, Orbe, Échallens) cèdent sous l'avancée des Confédérés. Pendant plusieurs dizaines d'années, les Bernois affaiblissent un duché chancelant et miné par les conflits avec le duché de Bourgogne et le roi de France Louis XI, le tout accompagné d'une vague de protestantisme Les Bernois s'impatientent et décident d'en finir avec ce duché devenu trop encombrant. En 1536, aidé par les Genevois qui désiraient libérer leurs prisonniers enfermés à Chillon, les Bernois préparent le siège de Chillon.</a:t>
            </a:r>
          </a:p>
          <a:p>
            <a:r>
              <a:rPr lang="fr-FR" sz="1300">
                <a:latin typeface="Arial" charset="0"/>
              </a:rPr>
              <a:t>Le 20 mars 1536, une centaine de soldats genevois embarquent sur quatre navires de guerre et quelques autres vaisseaux. Les Bernois de leur côté arrivent le 26 mars aux abords de Lutry, à une vingtaine de kilomètres de Chillon. Des coups de canons résonnent et le duc de Savoie alors en charge de Chillon ordonne, si les troupes bernoises apparaissent, de </a:t>
            </a:r>
            <a:r>
              <a:rPr lang="fr-FR" sz="1300" i="1">
                <a:latin typeface="Arial" charset="0"/>
              </a:rPr>
              <a:t>soumettre les prisonniers de Genève à l'estrapade à deux reprises, et de les exécuter sans hésitation</a:t>
            </a:r>
            <a:r>
              <a:rPr lang="fr-FR" sz="1300">
                <a:latin typeface="Arial" charset="0"/>
              </a:rPr>
              <a:t>. Le lendemain matin, les Bernois arrivent à Veytaux et les Valaisans profitent de l'occasion pour s'attaquer également aux Savoyards par le sud. Les bateaux genevois quant à eux encerclent le château. Pris en tenaille par une forte artillerie, les responsables savoyards entament des négociations. La garnison s'échappe durant la nuit et débarque à Lugrin, poursuivie par les Genevois, avant de disparaître dans la nuit. Les attaquants décident alors d'entrer dans le château, brisent les portes et les chaînes et découvrent plusieurs prisonniers dont Bonivard dans le donjon, affaibli par 6 ans de détention mais encore vivant.</a:t>
            </a:r>
          </a:p>
          <a:p>
            <a:r>
              <a:rPr lang="fr-FR" sz="1300">
                <a:latin typeface="Arial" charset="0"/>
              </a:rPr>
              <a:t>Le château, partiellement endommagé par le feu lors de l'attaque, est rénové mais reste fort peu accueillant. Les Bernois ne changent pas l'architecture globale de la forteresse mais convertissent certains bâtiments en lieux de stockage, réserves, cuisines et petites casernes. Sa charge administrative change, le bailli qui y vit doit s'occuper de la région de Vevey. En 1627, le </a:t>
            </a:r>
            <a:r>
              <a:rPr lang="fr-FR" sz="1300" i="1">
                <a:latin typeface="Arial" charset="0"/>
              </a:rPr>
              <a:t>château fort de Chillion</a:t>
            </a:r>
            <a:r>
              <a:rPr lang="fr-FR" sz="1300">
                <a:latin typeface="Arial" charset="0"/>
              </a:rPr>
              <a:t> possède plusieurs pièces de canons et de munition. À partir de 1656, il sert de port principal sur le Léman pour la flotte de guerre bernoise.</a:t>
            </a:r>
          </a:p>
          <a:p>
            <a:r>
              <a:rPr lang="fr-FR" sz="1300">
                <a:latin typeface="Arial" charset="0"/>
              </a:rPr>
              <a:t>Cette occupation bernoise dure jusqu'en 1733, date à laquelle le bailli déménage à Vevey pour des raisons d'insalubrité. En 1793, le château est converti en un hôpital pour les blessés de guerre. Mais la présence bernoise s'affaiblit progressivement face à la volonté du Pays de Vaud d'accéder à l'indépendance.</a:t>
            </a:r>
          </a:p>
        </p:txBody>
      </p:sp>
      <p:sp>
        <p:nvSpPr>
          <p:cNvPr id="56332" name="Text Box 12"/>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57347" name="Text Box 3"/>
          <p:cNvSpPr txBox="1">
            <a:spLocks noChangeArrowheads="1"/>
          </p:cNvSpPr>
          <p:nvPr/>
        </p:nvSpPr>
        <p:spPr bwMode="auto">
          <a:xfrm>
            <a:off x="520700" y="992188"/>
            <a:ext cx="449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compléments d’info</a:t>
            </a:r>
          </a:p>
        </p:txBody>
      </p:sp>
      <p:sp>
        <p:nvSpPr>
          <p:cNvPr id="57348" name="Text Box 4"/>
          <p:cNvSpPr txBox="1">
            <a:spLocks noChangeArrowheads="1"/>
          </p:cNvSpPr>
          <p:nvPr/>
        </p:nvSpPr>
        <p:spPr bwMode="auto">
          <a:xfrm>
            <a:off x="0" y="0"/>
            <a:ext cx="8112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38 Prof 7</a:t>
            </a:r>
            <a:endParaRPr lang="fr-FR" sz="1200">
              <a:latin typeface="Arial" charset="0"/>
            </a:endParaRPr>
          </a:p>
        </p:txBody>
      </p:sp>
      <p:sp>
        <p:nvSpPr>
          <p:cNvPr id="57349" name="Rectangle 5"/>
          <p:cNvSpPr>
            <a:spLocks noChangeArrowheads="1"/>
          </p:cNvSpPr>
          <p:nvPr/>
        </p:nvSpPr>
        <p:spPr bwMode="auto">
          <a:xfrm rot="16200000">
            <a:off x="-454819" y="9235282"/>
            <a:ext cx="11271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800">
                <a:latin typeface="Arial" charset="0"/>
              </a:rPr>
              <a:t>http://fr.wikipedia.org</a:t>
            </a:r>
          </a:p>
        </p:txBody>
      </p:sp>
      <p:grpSp>
        <p:nvGrpSpPr>
          <p:cNvPr id="57350" name="Group 6"/>
          <p:cNvGrpSpPr>
            <a:grpSpLocks/>
          </p:cNvGrpSpPr>
          <p:nvPr/>
        </p:nvGrpSpPr>
        <p:grpSpPr bwMode="auto">
          <a:xfrm>
            <a:off x="5372100" y="128588"/>
            <a:ext cx="1263650" cy="1257300"/>
            <a:chOff x="3384" y="81"/>
            <a:chExt cx="796" cy="792"/>
          </a:xfrm>
        </p:grpSpPr>
        <p:pic>
          <p:nvPicPr>
            <p:cNvPr id="57351" name="Picture 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52"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57354" name="Rectangle 10"/>
          <p:cNvSpPr>
            <a:spLocks noChangeArrowheads="1"/>
          </p:cNvSpPr>
          <p:nvPr/>
        </p:nvSpPr>
        <p:spPr bwMode="auto">
          <a:xfrm>
            <a:off x="260350" y="1712913"/>
            <a:ext cx="6121400" cy="4070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300" b="1">
                <a:latin typeface="Arial" charset="0"/>
              </a:rPr>
              <a:t>LA PERIODE VAUDOISE</a:t>
            </a:r>
            <a:endParaRPr lang="fr-FR" sz="1300" b="1">
              <a:latin typeface="Arial" charset="0"/>
            </a:endParaRPr>
          </a:p>
          <a:p>
            <a:r>
              <a:rPr lang="fr-FR" sz="1300">
                <a:latin typeface="Arial" charset="0"/>
              </a:rPr>
              <a:t>Le 11 janvier 1798, un groupe de Veveysans investit le château et chasse le bailli bernois (qui part en emportant des tapisseries visibles à Berne de nos jours) qui est remplacé par une poignée de gendarmes et de surveillants. Le signe de la présence bernoise reste toutefois encore bien visible sur le flanc sud du château avec une fresque aux couleurs de Berne qu'il est possible de voir depuis la rive. L'indépendance du Pays de Vaud et la création de la « République Lémanique » est officiellement déclarée le 24 janvier 1798. Après une période trouble due à la présence des troupes françaises jusqu'en 1802, le château perd définitivement son utilité en tant que forteresse.</a:t>
            </a:r>
          </a:p>
          <a:p>
            <a:r>
              <a:rPr lang="fr-FR" sz="1300">
                <a:latin typeface="Arial" charset="0"/>
              </a:rPr>
              <a:t>Au cours du XVIIIe siècle, on comble la fosse qui borde le flanc est du château. Ce n'est qu'au cours des restaurations ultérieures qu'on remettra en état ces douves naturelles. En 1835, la forteresse est convertie en entrepôt pour l'artillerie et subit quelques modifications pour faciliter le passage des canons. En 1866, le donjon accueille des archives et le château de Chillon sert de prison militaire. Cette utilisation est de courte durée, une association est fondée en 1887 pour restaurer l'édifice. Après avoir été élevé au rang de monument historique en 1891, des fouilles sont entreprises. Celles-ci mettent à jour en 1896 des vestiges romains et permettent de mieux comprendre l'histoire du château.</a:t>
            </a:r>
          </a:p>
        </p:txBody>
      </p:sp>
      <p:sp>
        <p:nvSpPr>
          <p:cNvPr id="57355" name="Rectangle 11"/>
          <p:cNvSpPr>
            <a:spLocks noChangeArrowheads="1"/>
          </p:cNvSpPr>
          <p:nvPr/>
        </p:nvSpPr>
        <p:spPr bwMode="auto">
          <a:xfrm>
            <a:off x="331788" y="5959475"/>
            <a:ext cx="6121400" cy="3673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300" b="1">
                <a:latin typeface="Arial" charset="0"/>
              </a:rPr>
              <a:t>Lousonna</a:t>
            </a:r>
            <a:r>
              <a:rPr lang="fr-FR" sz="1300">
                <a:latin typeface="Arial" charset="0"/>
              </a:rPr>
              <a:t> est un vicus gallo-romain dont le site se trouve aujourd'hui dans le quartier de Vidy à Lausanne.</a:t>
            </a:r>
          </a:p>
          <a:p>
            <a:r>
              <a:rPr lang="fr-FR" sz="1300">
                <a:latin typeface="Arial" charset="0"/>
              </a:rPr>
              <a:t>Le vicus, dont la fondation est datée à 15 av. J.-C., se situe à un important carrefour d'axes commerciaux, à la limite des bassins Rhodanien et Rhénan, et sur la route du Col du Grand-Saint-Bernard reliant l'Italie à la Gaule. Ses dimensions: 1,2 km de long sur 250m de largeur pour une surface de 20 ha, en font l'un des plus grands </a:t>
            </a:r>
            <a:r>
              <a:rPr lang="fr-FR" sz="1300" i="1">
                <a:latin typeface="Arial" charset="0"/>
              </a:rPr>
              <a:t>vicus</a:t>
            </a:r>
            <a:r>
              <a:rPr lang="fr-FR" sz="1300">
                <a:latin typeface="Arial" charset="0"/>
              </a:rPr>
              <a:t> de Suisse. À son apogée, 1 500 à 2 000 habitants y logeaient.</a:t>
            </a:r>
          </a:p>
          <a:p>
            <a:r>
              <a:rPr lang="fr-FR" sz="1300">
                <a:latin typeface="Arial" charset="0"/>
              </a:rPr>
              <a:t>Lousonna était situé en bordure du Lac Léman, constituant alors une importante voie de communication et de navigation, et où était implantée la Corporation des Nautes (Bateliers). La Corporation assurait, grâce à ses grandes barques à fond plat, un intense commerce d'amphores provenants de la Méditerranée et entre Genava (Genève) et Lousonna. Celles-ci y étaient alors débarquées avant de prendre la route d'Yverdon-les-Bains et du bassin Rhénan. Le matériel archéologique trouvé sur le site, atteste du rôle de lieu d'échange de ce vicus. Lousonna commencera à décliner à partir de la période des invasions germaniques du III</a:t>
            </a:r>
            <a:r>
              <a:rPr lang="fr-FR" sz="1300" baseline="30000">
                <a:latin typeface="Arial" charset="0"/>
              </a:rPr>
              <a:t>e</a:t>
            </a:r>
            <a:r>
              <a:rPr lang="fr-FR" sz="1300">
                <a:latin typeface="Arial" charset="0"/>
              </a:rPr>
              <a:t> siècle; le site sera définitivement abandonné au profit de la colline de la cité, au milieu du IV</a:t>
            </a:r>
            <a:r>
              <a:rPr lang="fr-FR" sz="1300" baseline="30000">
                <a:latin typeface="Arial" charset="0"/>
              </a:rPr>
              <a:t>e</a:t>
            </a:r>
            <a:r>
              <a:rPr lang="fr-FR" sz="1300">
                <a:latin typeface="Arial" charset="0"/>
              </a:rPr>
              <a:t> siècle.                                            </a:t>
            </a:r>
            <a:r>
              <a:rPr lang="fr-FR" sz="1300" b="1">
                <a:latin typeface="Arial" charset="0"/>
              </a:rPr>
              <a:t>LOUSONNA</a:t>
            </a:r>
          </a:p>
        </p:txBody>
      </p:sp>
      <p:sp>
        <p:nvSpPr>
          <p:cNvPr id="57358" name="Text Box 14"/>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58371" name="Text Box 3"/>
          <p:cNvSpPr txBox="1">
            <a:spLocks noChangeArrowheads="1"/>
          </p:cNvSpPr>
          <p:nvPr/>
        </p:nvSpPr>
        <p:spPr bwMode="auto">
          <a:xfrm>
            <a:off x="520700" y="992188"/>
            <a:ext cx="449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Monuments, </a:t>
            </a:r>
            <a:r>
              <a:rPr lang="fr-FR" sz="1600">
                <a:latin typeface="Arial Black" pitchFamily="34" charset="0"/>
              </a:rPr>
              <a:t>compléments d’info</a:t>
            </a:r>
          </a:p>
        </p:txBody>
      </p:sp>
      <p:sp>
        <p:nvSpPr>
          <p:cNvPr id="58372" name="Text Box 4"/>
          <p:cNvSpPr txBox="1">
            <a:spLocks noChangeArrowheads="1"/>
          </p:cNvSpPr>
          <p:nvPr/>
        </p:nvSpPr>
        <p:spPr bwMode="auto">
          <a:xfrm>
            <a:off x="0" y="0"/>
            <a:ext cx="8112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39 Prof 8</a:t>
            </a:r>
            <a:endParaRPr lang="fr-FR" sz="1200">
              <a:latin typeface="Arial" charset="0"/>
            </a:endParaRPr>
          </a:p>
        </p:txBody>
      </p:sp>
      <p:sp>
        <p:nvSpPr>
          <p:cNvPr id="58373" name="Rectangle 5"/>
          <p:cNvSpPr>
            <a:spLocks noChangeArrowheads="1"/>
          </p:cNvSpPr>
          <p:nvPr/>
        </p:nvSpPr>
        <p:spPr bwMode="auto">
          <a:xfrm rot="16200000">
            <a:off x="-454819" y="9235282"/>
            <a:ext cx="11271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800">
                <a:latin typeface="Arial" charset="0"/>
              </a:rPr>
              <a:t>http://fr.wikipedia.org</a:t>
            </a:r>
          </a:p>
        </p:txBody>
      </p:sp>
      <p:grpSp>
        <p:nvGrpSpPr>
          <p:cNvPr id="58374" name="Group 6"/>
          <p:cNvGrpSpPr>
            <a:grpSpLocks/>
          </p:cNvGrpSpPr>
          <p:nvPr/>
        </p:nvGrpSpPr>
        <p:grpSpPr bwMode="auto">
          <a:xfrm>
            <a:off x="5372100" y="128588"/>
            <a:ext cx="1263650" cy="1257300"/>
            <a:chOff x="3384" y="81"/>
            <a:chExt cx="796" cy="792"/>
          </a:xfrm>
        </p:grpSpPr>
        <p:pic>
          <p:nvPicPr>
            <p:cNvPr id="58375" name="Picture 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6"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58380" name="Rectangle 12"/>
          <p:cNvSpPr>
            <a:spLocks noChangeArrowheads="1"/>
          </p:cNvSpPr>
          <p:nvPr/>
        </p:nvSpPr>
        <p:spPr bwMode="auto">
          <a:xfrm>
            <a:off x="339725" y="1857375"/>
            <a:ext cx="6178550" cy="3078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300">
                <a:latin typeface="Arial" charset="0"/>
              </a:rPr>
              <a:t>La </a:t>
            </a:r>
            <a:r>
              <a:rPr lang="fr-FR" sz="1300" b="1">
                <a:latin typeface="Arial" charset="0"/>
              </a:rPr>
              <a:t>Tour de Sauvabelin</a:t>
            </a:r>
            <a:r>
              <a:rPr lang="fr-FR" sz="1300">
                <a:latin typeface="Arial" charset="0"/>
              </a:rPr>
              <a:t> est une tour en bois massif située sur les hauts de la ville de Lausanne.</a:t>
            </a:r>
          </a:p>
          <a:p>
            <a:r>
              <a:rPr lang="fr-FR" sz="1300">
                <a:latin typeface="Arial" charset="0"/>
              </a:rPr>
              <a:t>Haute de plus de 35 mètres, elle se caractérise par ses 151 marches qui forment une spirale. Tout le bois utilisé provient des forêts de la ville.</a:t>
            </a:r>
          </a:p>
          <a:p>
            <a:r>
              <a:rPr lang="fr-FR" sz="1300">
                <a:latin typeface="Arial" charset="0"/>
              </a:rPr>
              <a:t>Construite par l'</a:t>
            </a:r>
            <a:r>
              <a:rPr lang="fr-FR" sz="1300" i="1">
                <a:latin typeface="Arial" charset="0"/>
              </a:rPr>
              <a:t>Union des Sociétés de Développement de Lausanne </a:t>
            </a:r>
            <a:r>
              <a:rPr lang="fr-FR" sz="1300">
                <a:latin typeface="Arial" charset="0"/>
              </a:rPr>
              <a:t>(USDL), elle est ouverte au public depuis le 15 décembre 2003.</a:t>
            </a:r>
          </a:p>
          <a:p>
            <a:r>
              <a:rPr lang="fr-FR" sz="1300">
                <a:latin typeface="Arial" charset="0"/>
              </a:rPr>
              <a:t>La plateforme supérieure de la tour domine la ville et en offre tout le panorama.</a:t>
            </a:r>
          </a:p>
          <a:p>
            <a:endParaRPr lang="fr-FR" sz="1300">
              <a:latin typeface="Arial" charset="0"/>
            </a:endParaRPr>
          </a:p>
          <a:p>
            <a:r>
              <a:rPr lang="fr-FR" sz="1300">
                <a:latin typeface="Arial" charset="0"/>
              </a:rPr>
              <a:t>Hauteur totale : 35,20 mètres, </a:t>
            </a:r>
          </a:p>
          <a:p>
            <a:r>
              <a:rPr lang="fr-FR" sz="1300">
                <a:latin typeface="Arial" charset="0"/>
              </a:rPr>
              <a:t>Hauteur de la plateforme supérieure : 30,20 mètres </a:t>
            </a:r>
          </a:p>
          <a:p>
            <a:r>
              <a:rPr lang="fr-FR" sz="1300">
                <a:latin typeface="Arial" charset="0"/>
              </a:rPr>
              <a:t>Altitude de la plateforme supérieure : 700,20 mètre (soit 328 mètres au-dessus du lac Léman) </a:t>
            </a:r>
          </a:p>
          <a:p>
            <a:r>
              <a:rPr lang="fr-FR" sz="1300">
                <a:latin typeface="Arial" charset="0"/>
              </a:rPr>
              <a:t>Fondations : 19 mètres de diamètre et 40 centimètres d'épaisseur (en béton) </a:t>
            </a:r>
          </a:p>
          <a:p>
            <a:r>
              <a:rPr lang="fr-FR" sz="1300">
                <a:latin typeface="Arial" charset="0"/>
              </a:rPr>
              <a:t>Diamètre à la base : 12 mètres </a:t>
            </a:r>
          </a:p>
          <a:p>
            <a:r>
              <a:rPr lang="fr-FR" sz="1300">
                <a:latin typeface="Arial" charset="0"/>
              </a:rPr>
              <a:t>Diamètre de la plateforme supérieure : 8 mètres             </a:t>
            </a:r>
            <a:r>
              <a:rPr lang="fr-CH" sz="1300" b="1">
                <a:latin typeface="Arial" charset="0"/>
              </a:rPr>
              <a:t>TOUR DE SAUVABELIN</a:t>
            </a:r>
            <a:endParaRPr lang="fr-FR" sz="1300" b="1">
              <a:latin typeface="Arial" charset="0"/>
            </a:endParaRPr>
          </a:p>
        </p:txBody>
      </p:sp>
      <p:sp>
        <p:nvSpPr>
          <p:cNvPr id="58382" name="Text Box 14"/>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58383" name="Picture 15" descr="drapeau vd ven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725" y="6969125"/>
            <a:ext cx="2878138" cy="2936875"/>
          </a:xfrm>
          <a:prstGeom prst="rect">
            <a:avLst/>
          </a:prstGeom>
          <a:noFill/>
          <a:extLst>
            <a:ext uri="{909E8E84-426E-40DD-AFC4-6F175D3DCCD1}">
              <a14:hiddenFill xmlns:a14="http://schemas.microsoft.com/office/drawing/2010/main">
                <a:solidFill>
                  <a:srgbClr val="FFFFFF"/>
                </a:solidFill>
              </a14:hiddenFill>
            </a:ext>
          </a:extLst>
        </p:spPr>
      </p:pic>
      <p:sp>
        <p:nvSpPr>
          <p:cNvPr id="58384" name="Rectangle 16"/>
          <p:cNvSpPr>
            <a:spLocks noChangeArrowheads="1"/>
          </p:cNvSpPr>
          <p:nvPr/>
        </p:nvSpPr>
        <p:spPr bwMode="auto">
          <a:xfrm>
            <a:off x="333375" y="5194300"/>
            <a:ext cx="6191250" cy="180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400">
                <a:latin typeface="Arial" charset="0"/>
              </a:rPr>
              <a:t>Le </a:t>
            </a:r>
            <a:r>
              <a:rPr lang="fr-FR" sz="1400" b="1">
                <a:latin typeface="Arial" charset="0"/>
              </a:rPr>
              <a:t>Château Saint-Maire</a:t>
            </a:r>
            <a:r>
              <a:rPr lang="fr-FR" sz="1400">
                <a:latin typeface="Arial" charset="0"/>
              </a:rPr>
              <a:t> est un château situé à l'extrémité septentrionale de la colline de la Cité à Lausanne. Il surplombe et contrôlait la route d'accès par le Mont.</a:t>
            </a:r>
          </a:p>
          <a:p>
            <a:r>
              <a:rPr lang="fr-FR" sz="1400">
                <a:latin typeface="Arial" charset="0"/>
              </a:rPr>
              <a:t>Dès le début du XVe siècle, il est l'habitation de l'évêque et, en 1536, il devient la résidence des baillis bernois.</a:t>
            </a:r>
          </a:p>
          <a:p>
            <a:r>
              <a:rPr lang="fr-FR" sz="1400">
                <a:latin typeface="Arial" charset="0"/>
              </a:rPr>
              <a:t>En 1803, le château deviendra maison cantonale à la création du Canton de Vaud. Actuellement, il est encore le siège du gouvernement cantonal et il ne peut pas être visité.                                                      </a:t>
            </a:r>
            <a:r>
              <a:rPr lang="fr-FR" sz="1400" b="1">
                <a:latin typeface="Arial" charset="0"/>
              </a:rPr>
              <a:t>CHÂTEAU ST-MAIRE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7" name="Picture 37" descr="Numériser0001"/>
          <p:cNvPicPr>
            <a:picLocks noChangeAspect="1" noChangeArrowheads="1"/>
          </p:cNvPicPr>
          <p:nvPr/>
        </p:nvPicPr>
        <p:blipFill>
          <a:blip r:embed="rId2" cstate="print">
            <a:extLst>
              <a:ext uri="{28A0092B-C50C-407E-A947-70E740481C1C}">
                <a14:useLocalDpi xmlns:a14="http://schemas.microsoft.com/office/drawing/2010/main" val="0"/>
              </a:ext>
            </a:extLst>
          </a:blip>
          <a:srcRect t="49159"/>
          <a:stretch>
            <a:fillRect/>
          </a:stretch>
        </p:blipFill>
        <p:spPr bwMode="auto">
          <a:xfrm>
            <a:off x="1304925" y="3513138"/>
            <a:ext cx="4248150" cy="1489075"/>
          </a:xfrm>
          <a:prstGeom prst="rect">
            <a:avLst/>
          </a:prstGeom>
          <a:noFill/>
          <a:extLst>
            <a:ext uri="{909E8E84-426E-40DD-AFC4-6F175D3DCCD1}">
              <a14:hiddenFill xmlns:a14="http://schemas.microsoft.com/office/drawing/2010/main">
                <a:solidFill>
                  <a:srgbClr val="FFFFFF"/>
                </a:solidFill>
              </a14:hiddenFill>
            </a:ext>
          </a:extLst>
        </p:spPr>
      </p:pic>
      <p:pic>
        <p:nvPicPr>
          <p:cNvPr id="20516" name="Picture 36" descr="Numéris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1550" y="1519238"/>
            <a:ext cx="2374900" cy="1778000"/>
          </a:xfrm>
          <a:prstGeom prst="rect">
            <a:avLst/>
          </a:prstGeom>
          <a:noFill/>
          <a:extLst>
            <a:ext uri="{909E8E84-426E-40DD-AFC4-6F175D3DCCD1}">
              <a14:hiddenFill xmlns:a14="http://schemas.microsoft.com/office/drawing/2010/main">
                <a:solidFill>
                  <a:srgbClr val="FFFFFF"/>
                </a:solidFill>
              </a14:hiddenFill>
            </a:ext>
          </a:extLst>
        </p:spPr>
      </p:pic>
      <p:sp>
        <p:nvSpPr>
          <p:cNvPr id="20483"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20484" name="Text Box 4"/>
          <p:cNvSpPr txBox="1">
            <a:spLocks noChangeArrowheads="1"/>
          </p:cNvSpPr>
          <p:nvPr/>
        </p:nvSpPr>
        <p:spPr bwMode="auto">
          <a:xfrm>
            <a:off x="620713" y="992188"/>
            <a:ext cx="3025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généralités</a:t>
            </a:r>
            <a:endParaRPr lang="fr-FR" sz="1600">
              <a:latin typeface="Arial Black" pitchFamily="34" charset="0"/>
            </a:endParaRPr>
          </a:p>
        </p:txBody>
      </p:sp>
      <p:sp>
        <p:nvSpPr>
          <p:cNvPr id="20507" name="Text Box 27"/>
          <p:cNvSpPr txBox="1">
            <a:spLocks noChangeArrowheads="1"/>
          </p:cNvSpPr>
          <p:nvPr/>
        </p:nvSpPr>
        <p:spPr bwMode="auto">
          <a:xfrm>
            <a:off x="0" y="5232400"/>
            <a:ext cx="67183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300">
                <a:latin typeface="Arial" charset="0"/>
              </a:rPr>
              <a:t>En bas à gauche de ta carte, il y a la légende.</a:t>
            </a:r>
          </a:p>
          <a:p>
            <a:pPr algn="ctr"/>
            <a:r>
              <a:rPr lang="fr-CH" sz="1300">
                <a:latin typeface="Arial" charset="0"/>
              </a:rPr>
              <a:t>Ouvre ta carte du canton de Vaud et essaye d’expliquer à quoi peut servir une légende.</a:t>
            </a:r>
          </a:p>
          <a:p>
            <a:pPr algn="ctr"/>
            <a:endParaRPr lang="fr-CH" sz="1300">
              <a:latin typeface="Arial" charset="0"/>
            </a:endParaRPr>
          </a:p>
          <a:p>
            <a:pPr algn="ctr"/>
            <a:r>
              <a:rPr lang="fr-CH" sz="1300">
                <a:latin typeface="Arial" charset="0"/>
              </a:rPr>
              <a:t>………………………………………………………………………………………………………</a:t>
            </a:r>
          </a:p>
          <a:p>
            <a:pPr algn="ctr"/>
            <a:endParaRPr lang="fr-CH" sz="1300">
              <a:latin typeface="Arial" charset="0"/>
            </a:endParaRPr>
          </a:p>
          <a:p>
            <a:pPr algn="ctr"/>
            <a:r>
              <a:rPr lang="fr-CH" sz="1300">
                <a:latin typeface="Arial" charset="0"/>
              </a:rPr>
              <a:t>………………………………………………………………………………………………………</a:t>
            </a:r>
            <a:endParaRPr lang="fr-FR" sz="1300">
              <a:latin typeface="Arial" charset="0"/>
            </a:endParaRPr>
          </a:p>
        </p:txBody>
      </p:sp>
      <p:sp>
        <p:nvSpPr>
          <p:cNvPr id="20508" name="Text Box 28"/>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40</a:t>
            </a:r>
            <a:endParaRPr lang="fr-FR" sz="1200">
              <a:latin typeface="Arial" charset="0"/>
            </a:endParaRPr>
          </a:p>
        </p:txBody>
      </p:sp>
      <p:grpSp>
        <p:nvGrpSpPr>
          <p:cNvPr id="20509" name="Group 29"/>
          <p:cNvGrpSpPr>
            <a:grpSpLocks/>
          </p:cNvGrpSpPr>
          <p:nvPr/>
        </p:nvGrpSpPr>
        <p:grpSpPr bwMode="auto">
          <a:xfrm>
            <a:off x="5372100" y="128588"/>
            <a:ext cx="1263650" cy="1257300"/>
            <a:chOff x="3384" y="81"/>
            <a:chExt cx="796" cy="792"/>
          </a:xfrm>
        </p:grpSpPr>
        <p:pic>
          <p:nvPicPr>
            <p:cNvPr id="20510" name="Picture 30" descr="v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11" name="Rectangle 31"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pic>
        <p:nvPicPr>
          <p:cNvPr id="20518" name="Picture 38" descr="Numériser0002"/>
          <p:cNvPicPr>
            <a:picLocks noChangeAspect="1" noChangeArrowheads="1"/>
          </p:cNvPicPr>
          <p:nvPr/>
        </p:nvPicPr>
        <p:blipFill>
          <a:blip r:embed="rId5" cstate="print">
            <a:extLst>
              <a:ext uri="{28A0092B-C50C-407E-A947-70E740481C1C}">
                <a14:useLocalDpi xmlns:a14="http://schemas.microsoft.com/office/drawing/2010/main" val="0"/>
              </a:ext>
            </a:extLst>
          </a:blip>
          <a:srcRect t="47070"/>
          <a:stretch>
            <a:fillRect/>
          </a:stretch>
        </p:blipFill>
        <p:spPr bwMode="auto">
          <a:xfrm>
            <a:off x="1304925" y="6616700"/>
            <a:ext cx="4248150" cy="1620838"/>
          </a:xfrm>
          <a:prstGeom prst="rect">
            <a:avLst/>
          </a:prstGeom>
          <a:noFill/>
          <a:extLst>
            <a:ext uri="{909E8E84-426E-40DD-AFC4-6F175D3DCCD1}">
              <a14:hiddenFill xmlns:a14="http://schemas.microsoft.com/office/drawing/2010/main">
                <a:solidFill>
                  <a:srgbClr val="FFFFFF"/>
                </a:solidFill>
              </a14:hiddenFill>
            </a:ext>
          </a:extLst>
        </p:spPr>
      </p:pic>
      <p:sp>
        <p:nvSpPr>
          <p:cNvPr id="20519" name="Text Box 39"/>
          <p:cNvSpPr txBox="1">
            <a:spLocks noChangeArrowheads="1"/>
          </p:cNvSpPr>
          <p:nvPr/>
        </p:nvSpPr>
        <p:spPr bwMode="auto">
          <a:xfrm>
            <a:off x="117475" y="8562975"/>
            <a:ext cx="6623050"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300">
                <a:latin typeface="Arial" charset="0"/>
              </a:rPr>
              <a:t>En bas à droite de ta carte, il y a l’échelle.</a:t>
            </a:r>
          </a:p>
          <a:p>
            <a:pPr algn="ctr"/>
            <a:r>
              <a:rPr lang="fr-CH" sz="1300">
                <a:latin typeface="Arial" charset="0"/>
              </a:rPr>
              <a:t>Ouvre ta carte du canton de Vaud et essaye d’expliquer à quoi peut servir une échelle.</a:t>
            </a:r>
          </a:p>
          <a:p>
            <a:pPr algn="ctr"/>
            <a:endParaRPr lang="fr-CH" sz="1300">
              <a:latin typeface="Arial" charset="0"/>
            </a:endParaRPr>
          </a:p>
          <a:p>
            <a:pPr algn="ctr"/>
            <a:r>
              <a:rPr lang="fr-CH" sz="1300"/>
              <a:t>………………………………………………………………………………………………………</a:t>
            </a:r>
          </a:p>
          <a:p>
            <a:pPr algn="ctr"/>
            <a:endParaRPr lang="fr-CH" sz="1300"/>
          </a:p>
          <a:p>
            <a:pPr algn="ctr"/>
            <a:r>
              <a:rPr lang="fr-CH" sz="1300"/>
              <a:t>………………………………………………………………………………………………………</a:t>
            </a:r>
            <a:endParaRPr lang="fr-FR" sz="1300">
              <a:latin typeface="Arial" charset="0"/>
            </a:endParaRPr>
          </a:p>
          <a:p>
            <a:pPr algn="ctr"/>
            <a:endParaRPr lang="fr-FR" sz="1300">
              <a:latin typeface="Arial" charset="0"/>
            </a:endParaRPr>
          </a:p>
        </p:txBody>
      </p:sp>
      <p:sp>
        <p:nvSpPr>
          <p:cNvPr id="20521" name="Rectangle 41"/>
          <p:cNvSpPr>
            <a:spLocks noChangeArrowheads="1"/>
          </p:cNvSpPr>
          <p:nvPr/>
        </p:nvSpPr>
        <p:spPr bwMode="auto">
          <a:xfrm>
            <a:off x="1268413" y="4592638"/>
            <a:ext cx="4392612" cy="576262"/>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0522" name="Rectangle 42"/>
          <p:cNvSpPr>
            <a:spLocks noChangeArrowheads="1"/>
          </p:cNvSpPr>
          <p:nvPr/>
        </p:nvSpPr>
        <p:spPr bwMode="auto">
          <a:xfrm>
            <a:off x="4221163" y="7761288"/>
            <a:ext cx="1439862" cy="576262"/>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20523" name="Text Box 43"/>
          <p:cNvSpPr txBox="1">
            <a:spLocks noChangeArrowheads="1"/>
          </p:cNvSpPr>
          <p:nvPr/>
        </p:nvSpPr>
        <p:spPr bwMode="auto">
          <a:xfrm rot="-5400000">
            <a:off x="621903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 49"/>
          <p:cNvPicPr>
            <a:picLocks noChangeAspect="1"/>
          </p:cNvPicPr>
          <p:nvPr/>
        </p:nvPicPr>
        <p:blipFill rotWithShape="1">
          <a:blip r:embed="rId2" cstate="print">
            <a:extLst>
              <a:ext uri="{28A0092B-C50C-407E-A947-70E740481C1C}">
                <a14:useLocalDpi xmlns:a14="http://schemas.microsoft.com/office/drawing/2010/main" val="0"/>
              </a:ext>
            </a:extLst>
          </a:blip>
          <a:srcRect l="13430" r="14004"/>
          <a:stretch/>
        </p:blipFill>
        <p:spPr>
          <a:xfrm>
            <a:off x="3351" y="2310485"/>
            <a:ext cx="6858000" cy="6662979"/>
          </a:xfrm>
          <a:prstGeom prst="rect">
            <a:avLst/>
          </a:prstGeom>
        </p:spPr>
      </p:pic>
      <p:sp>
        <p:nvSpPr>
          <p:cNvPr id="5174" name="Text Box 54"/>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5177" name="Text Box 57"/>
          <p:cNvSpPr txBox="1">
            <a:spLocks noChangeArrowheads="1"/>
          </p:cNvSpPr>
          <p:nvPr/>
        </p:nvSpPr>
        <p:spPr bwMode="auto">
          <a:xfrm>
            <a:off x="549275" y="992188"/>
            <a:ext cx="3060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Villes principales</a:t>
            </a:r>
          </a:p>
        </p:txBody>
      </p:sp>
      <p:sp>
        <p:nvSpPr>
          <p:cNvPr id="5135" name="Line 15"/>
          <p:cNvSpPr>
            <a:spLocks noChangeShapeType="1"/>
          </p:cNvSpPr>
          <p:nvPr/>
        </p:nvSpPr>
        <p:spPr bwMode="auto">
          <a:xfrm>
            <a:off x="5463381" y="3432175"/>
            <a:ext cx="960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38" name="Line 18"/>
          <p:cNvSpPr>
            <a:spLocks noChangeShapeType="1"/>
          </p:cNvSpPr>
          <p:nvPr/>
        </p:nvSpPr>
        <p:spPr bwMode="auto">
          <a:xfrm flipV="1">
            <a:off x="3325018" y="5641974"/>
            <a:ext cx="2161382" cy="60716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39" name="Line 19"/>
          <p:cNvSpPr>
            <a:spLocks noChangeShapeType="1"/>
          </p:cNvSpPr>
          <p:nvPr/>
        </p:nvSpPr>
        <p:spPr bwMode="auto">
          <a:xfrm flipH="1">
            <a:off x="3657599" y="6753200"/>
            <a:ext cx="758032" cy="1174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40" name="Line 20"/>
          <p:cNvSpPr>
            <a:spLocks noChangeShapeType="1"/>
          </p:cNvSpPr>
          <p:nvPr/>
        </p:nvSpPr>
        <p:spPr bwMode="auto">
          <a:xfrm flipH="1">
            <a:off x="4267200" y="6753200"/>
            <a:ext cx="296862" cy="16319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41" name="Line 21"/>
          <p:cNvSpPr>
            <a:spLocks noChangeShapeType="1"/>
          </p:cNvSpPr>
          <p:nvPr/>
        </p:nvSpPr>
        <p:spPr bwMode="auto">
          <a:xfrm>
            <a:off x="2606676" y="6249142"/>
            <a:ext cx="288926" cy="21360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42" name="Line 22"/>
          <p:cNvSpPr>
            <a:spLocks noChangeShapeType="1"/>
          </p:cNvSpPr>
          <p:nvPr/>
        </p:nvSpPr>
        <p:spPr bwMode="auto">
          <a:xfrm>
            <a:off x="1997075" y="6392863"/>
            <a:ext cx="288925" cy="21447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43" name="Line 23"/>
          <p:cNvSpPr>
            <a:spLocks noChangeShapeType="1"/>
          </p:cNvSpPr>
          <p:nvPr/>
        </p:nvSpPr>
        <p:spPr bwMode="auto">
          <a:xfrm>
            <a:off x="1668286" y="6753200"/>
            <a:ext cx="84314" cy="1860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44" name="Line 24"/>
          <p:cNvSpPr>
            <a:spLocks noChangeShapeType="1"/>
          </p:cNvSpPr>
          <p:nvPr/>
        </p:nvSpPr>
        <p:spPr bwMode="auto">
          <a:xfrm>
            <a:off x="1153317" y="7340587"/>
            <a:ext cx="115095" cy="18605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45" name="Line 25"/>
          <p:cNvSpPr>
            <a:spLocks noChangeShapeType="1"/>
          </p:cNvSpPr>
          <p:nvPr/>
        </p:nvSpPr>
        <p:spPr bwMode="auto">
          <a:xfrm flipH="1">
            <a:off x="4952999" y="7841455"/>
            <a:ext cx="204788" cy="9247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46" name="Line 26"/>
          <p:cNvSpPr>
            <a:spLocks noChangeShapeType="1"/>
          </p:cNvSpPr>
          <p:nvPr/>
        </p:nvSpPr>
        <p:spPr bwMode="auto">
          <a:xfrm flipV="1">
            <a:off x="6022974" y="5718174"/>
            <a:ext cx="73025" cy="8175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47" name="Line 27"/>
          <p:cNvSpPr>
            <a:spLocks noChangeShapeType="1"/>
          </p:cNvSpPr>
          <p:nvPr/>
        </p:nvSpPr>
        <p:spPr bwMode="auto">
          <a:xfrm>
            <a:off x="3325018" y="5251979"/>
            <a:ext cx="2138363" cy="96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48" name="Line 28"/>
          <p:cNvSpPr>
            <a:spLocks noChangeShapeType="1"/>
          </p:cNvSpPr>
          <p:nvPr/>
        </p:nvSpPr>
        <p:spPr bwMode="auto">
          <a:xfrm flipH="1" flipV="1">
            <a:off x="1600199" y="3716338"/>
            <a:ext cx="1784351" cy="4883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49" name="Line 29"/>
          <p:cNvSpPr>
            <a:spLocks noChangeShapeType="1"/>
          </p:cNvSpPr>
          <p:nvPr/>
        </p:nvSpPr>
        <p:spPr bwMode="auto">
          <a:xfrm>
            <a:off x="4975225" y="3894315"/>
            <a:ext cx="1001713" cy="250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50" name="Line 30"/>
          <p:cNvSpPr>
            <a:spLocks noChangeShapeType="1"/>
          </p:cNvSpPr>
          <p:nvPr/>
        </p:nvSpPr>
        <p:spPr bwMode="auto">
          <a:xfrm flipH="1" flipV="1">
            <a:off x="979487" y="4756150"/>
            <a:ext cx="1638300" cy="733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51" name="Line 31"/>
          <p:cNvSpPr>
            <a:spLocks noChangeShapeType="1"/>
          </p:cNvSpPr>
          <p:nvPr/>
        </p:nvSpPr>
        <p:spPr bwMode="auto">
          <a:xfrm flipH="1" flipV="1">
            <a:off x="888824" y="4260056"/>
            <a:ext cx="1854200" cy="322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52" name="Line 32"/>
          <p:cNvSpPr>
            <a:spLocks noChangeShapeType="1"/>
          </p:cNvSpPr>
          <p:nvPr/>
        </p:nvSpPr>
        <p:spPr bwMode="auto">
          <a:xfrm flipH="1" flipV="1">
            <a:off x="278605" y="5354990"/>
            <a:ext cx="874713" cy="195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153" name="Text Box 33"/>
          <p:cNvSpPr txBox="1">
            <a:spLocks noChangeArrowheads="1"/>
          </p:cNvSpPr>
          <p:nvPr/>
        </p:nvSpPr>
        <p:spPr bwMode="auto">
          <a:xfrm>
            <a:off x="5486400" y="5489575"/>
            <a:ext cx="295275"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a:t>
            </a:r>
            <a:endParaRPr lang="fr-FR"/>
          </a:p>
        </p:txBody>
      </p:sp>
      <p:sp>
        <p:nvSpPr>
          <p:cNvPr id="5155" name="Text Box 35"/>
          <p:cNvSpPr txBox="1">
            <a:spLocks noChangeArrowheads="1"/>
          </p:cNvSpPr>
          <p:nvPr/>
        </p:nvSpPr>
        <p:spPr bwMode="auto">
          <a:xfrm>
            <a:off x="6324600" y="3317169"/>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8</a:t>
            </a:r>
            <a:endParaRPr lang="fr-FR"/>
          </a:p>
        </p:txBody>
      </p:sp>
      <p:sp>
        <p:nvSpPr>
          <p:cNvPr id="5156" name="Text Box 36"/>
          <p:cNvSpPr txBox="1">
            <a:spLocks noChangeArrowheads="1"/>
          </p:cNvSpPr>
          <p:nvPr/>
        </p:nvSpPr>
        <p:spPr bwMode="auto">
          <a:xfrm>
            <a:off x="6096000" y="5489575"/>
            <a:ext cx="295275"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5</a:t>
            </a:r>
            <a:endParaRPr lang="fr-FR"/>
          </a:p>
        </p:txBody>
      </p:sp>
      <p:sp>
        <p:nvSpPr>
          <p:cNvPr id="5157" name="Text Box 37"/>
          <p:cNvSpPr txBox="1">
            <a:spLocks noChangeArrowheads="1"/>
          </p:cNvSpPr>
          <p:nvPr/>
        </p:nvSpPr>
        <p:spPr bwMode="auto">
          <a:xfrm>
            <a:off x="5472200" y="5122862"/>
            <a:ext cx="295275"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6</a:t>
            </a:r>
            <a:endParaRPr lang="fr-FR"/>
          </a:p>
        </p:txBody>
      </p:sp>
      <p:sp>
        <p:nvSpPr>
          <p:cNvPr id="5158" name="Text Box 38"/>
          <p:cNvSpPr txBox="1">
            <a:spLocks noChangeArrowheads="1"/>
          </p:cNvSpPr>
          <p:nvPr/>
        </p:nvSpPr>
        <p:spPr bwMode="auto">
          <a:xfrm>
            <a:off x="1520649" y="3571787"/>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9</a:t>
            </a:r>
            <a:endParaRPr lang="fr-FR"/>
          </a:p>
        </p:txBody>
      </p:sp>
      <p:sp>
        <p:nvSpPr>
          <p:cNvPr id="5159" name="Text Box 39"/>
          <p:cNvSpPr txBox="1">
            <a:spLocks noChangeArrowheads="1"/>
          </p:cNvSpPr>
          <p:nvPr/>
        </p:nvSpPr>
        <p:spPr bwMode="auto">
          <a:xfrm>
            <a:off x="1600200" y="8461375"/>
            <a:ext cx="3968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14</a:t>
            </a:r>
            <a:endParaRPr lang="fr-FR"/>
          </a:p>
        </p:txBody>
      </p:sp>
      <p:sp>
        <p:nvSpPr>
          <p:cNvPr id="5160" name="Text Box 40"/>
          <p:cNvSpPr txBox="1">
            <a:spLocks noChangeArrowheads="1"/>
          </p:cNvSpPr>
          <p:nvPr/>
        </p:nvSpPr>
        <p:spPr bwMode="auto">
          <a:xfrm>
            <a:off x="2209800" y="8308975"/>
            <a:ext cx="3968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15</a:t>
            </a:r>
            <a:endParaRPr lang="fr-FR"/>
          </a:p>
        </p:txBody>
      </p:sp>
      <p:sp>
        <p:nvSpPr>
          <p:cNvPr id="5161" name="Text Box 41"/>
          <p:cNvSpPr txBox="1">
            <a:spLocks noChangeArrowheads="1"/>
          </p:cNvSpPr>
          <p:nvPr/>
        </p:nvSpPr>
        <p:spPr bwMode="auto">
          <a:xfrm>
            <a:off x="2819400" y="8156575"/>
            <a:ext cx="3968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16</a:t>
            </a:r>
            <a:endParaRPr lang="fr-FR"/>
          </a:p>
        </p:txBody>
      </p:sp>
      <p:sp>
        <p:nvSpPr>
          <p:cNvPr id="5162" name="Text Box 42"/>
          <p:cNvSpPr txBox="1">
            <a:spLocks noChangeArrowheads="1"/>
          </p:cNvSpPr>
          <p:nvPr/>
        </p:nvSpPr>
        <p:spPr bwMode="auto">
          <a:xfrm>
            <a:off x="3657600" y="7699375"/>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2</a:t>
            </a:r>
            <a:endParaRPr lang="fr-FR"/>
          </a:p>
        </p:txBody>
      </p:sp>
      <p:sp>
        <p:nvSpPr>
          <p:cNvPr id="5163" name="Text Box 43"/>
          <p:cNvSpPr txBox="1">
            <a:spLocks noChangeArrowheads="1"/>
          </p:cNvSpPr>
          <p:nvPr/>
        </p:nvSpPr>
        <p:spPr bwMode="auto">
          <a:xfrm>
            <a:off x="4191000" y="8232775"/>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3</a:t>
            </a:r>
            <a:endParaRPr lang="fr-FR"/>
          </a:p>
        </p:txBody>
      </p:sp>
      <p:sp>
        <p:nvSpPr>
          <p:cNvPr id="5164" name="Text Box 44"/>
          <p:cNvSpPr txBox="1">
            <a:spLocks noChangeArrowheads="1"/>
          </p:cNvSpPr>
          <p:nvPr/>
        </p:nvSpPr>
        <p:spPr bwMode="auto">
          <a:xfrm>
            <a:off x="4876800" y="8613775"/>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4</a:t>
            </a:r>
            <a:endParaRPr lang="fr-FR"/>
          </a:p>
        </p:txBody>
      </p:sp>
      <p:sp>
        <p:nvSpPr>
          <p:cNvPr id="5165" name="Text Box 45"/>
          <p:cNvSpPr txBox="1">
            <a:spLocks noChangeArrowheads="1"/>
          </p:cNvSpPr>
          <p:nvPr/>
        </p:nvSpPr>
        <p:spPr bwMode="auto">
          <a:xfrm>
            <a:off x="185914" y="5212908"/>
            <a:ext cx="3968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12</a:t>
            </a:r>
            <a:endParaRPr lang="fr-FR"/>
          </a:p>
        </p:txBody>
      </p:sp>
      <p:sp>
        <p:nvSpPr>
          <p:cNvPr id="5166" name="Text Box 46"/>
          <p:cNvSpPr txBox="1">
            <a:spLocks noChangeArrowheads="1"/>
          </p:cNvSpPr>
          <p:nvPr/>
        </p:nvSpPr>
        <p:spPr bwMode="auto">
          <a:xfrm>
            <a:off x="731837" y="4582319"/>
            <a:ext cx="3968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11</a:t>
            </a:r>
            <a:endParaRPr lang="fr-FR"/>
          </a:p>
        </p:txBody>
      </p:sp>
      <p:sp>
        <p:nvSpPr>
          <p:cNvPr id="5167" name="Text Box 47"/>
          <p:cNvSpPr txBox="1">
            <a:spLocks noChangeArrowheads="1"/>
          </p:cNvSpPr>
          <p:nvPr/>
        </p:nvSpPr>
        <p:spPr bwMode="auto">
          <a:xfrm>
            <a:off x="800100" y="4181387"/>
            <a:ext cx="3968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10</a:t>
            </a:r>
            <a:endParaRPr lang="fr-FR" dirty="0"/>
          </a:p>
        </p:txBody>
      </p:sp>
      <p:sp>
        <p:nvSpPr>
          <p:cNvPr id="5169" name="Text Box 49"/>
          <p:cNvSpPr txBox="1">
            <a:spLocks noChangeArrowheads="1"/>
          </p:cNvSpPr>
          <p:nvPr/>
        </p:nvSpPr>
        <p:spPr bwMode="auto">
          <a:xfrm>
            <a:off x="1196975" y="9201150"/>
            <a:ext cx="3968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13</a:t>
            </a:r>
            <a:endParaRPr lang="fr-FR"/>
          </a:p>
        </p:txBody>
      </p:sp>
      <p:sp>
        <p:nvSpPr>
          <p:cNvPr id="5171" name="Text Box 51"/>
          <p:cNvSpPr txBox="1">
            <a:spLocks noChangeArrowheads="1"/>
          </p:cNvSpPr>
          <p:nvPr/>
        </p:nvSpPr>
        <p:spPr bwMode="auto">
          <a:xfrm>
            <a:off x="5157788" y="4595813"/>
            <a:ext cx="3968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17</a:t>
            </a:r>
            <a:endParaRPr lang="fr-FR"/>
          </a:p>
        </p:txBody>
      </p:sp>
      <p:sp>
        <p:nvSpPr>
          <p:cNvPr id="5172" name="Line 52"/>
          <p:cNvSpPr>
            <a:spLocks noChangeShapeType="1"/>
          </p:cNvSpPr>
          <p:nvPr/>
        </p:nvSpPr>
        <p:spPr bwMode="auto">
          <a:xfrm flipV="1">
            <a:off x="4292600" y="4808538"/>
            <a:ext cx="86518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4339" name="Line 3"/>
          <p:cNvSpPr>
            <a:spLocks noChangeShapeType="1"/>
          </p:cNvSpPr>
          <p:nvPr/>
        </p:nvSpPr>
        <p:spPr bwMode="auto">
          <a:xfrm flipH="1">
            <a:off x="4581524" y="6897216"/>
            <a:ext cx="295275" cy="22324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4340" name="Text Box 4"/>
          <p:cNvSpPr txBox="1">
            <a:spLocks noChangeArrowheads="1"/>
          </p:cNvSpPr>
          <p:nvPr/>
        </p:nvSpPr>
        <p:spPr bwMode="auto">
          <a:xfrm>
            <a:off x="4365625" y="9129713"/>
            <a:ext cx="3968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18</a:t>
            </a:r>
            <a:endParaRPr lang="fr-FR"/>
          </a:p>
        </p:txBody>
      </p:sp>
      <p:sp>
        <p:nvSpPr>
          <p:cNvPr id="14342" name="Text Box 6"/>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41</a:t>
            </a:r>
            <a:endParaRPr lang="fr-FR" sz="1200">
              <a:latin typeface="Arial" charset="0"/>
            </a:endParaRPr>
          </a:p>
        </p:txBody>
      </p:sp>
      <p:grpSp>
        <p:nvGrpSpPr>
          <p:cNvPr id="14343" name="Group 7"/>
          <p:cNvGrpSpPr>
            <a:grpSpLocks/>
          </p:cNvGrpSpPr>
          <p:nvPr/>
        </p:nvGrpSpPr>
        <p:grpSpPr bwMode="auto">
          <a:xfrm>
            <a:off x="5372100" y="128588"/>
            <a:ext cx="1263650" cy="1257300"/>
            <a:chOff x="3384" y="81"/>
            <a:chExt cx="796" cy="792"/>
          </a:xfrm>
        </p:grpSpPr>
        <p:pic>
          <p:nvPicPr>
            <p:cNvPr id="14344" name="Picture 8"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5" name="Rectangle 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14349" name="Group 13"/>
          <p:cNvGrpSpPr>
            <a:grpSpLocks/>
          </p:cNvGrpSpPr>
          <p:nvPr/>
        </p:nvGrpSpPr>
        <p:grpSpPr bwMode="auto">
          <a:xfrm>
            <a:off x="549275" y="1423988"/>
            <a:ext cx="2239963" cy="296862"/>
            <a:chOff x="210" y="1079"/>
            <a:chExt cx="1411" cy="187"/>
          </a:xfrm>
        </p:grpSpPr>
        <p:sp>
          <p:nvSpPr>
            <p:cNvPr id="14347" name="Text Box 11"/>
            <p:cNvSpPr txBox="1">
              <a:spLocks noChangeArrowheads="1"/>
            </p:cNvSpPr>
            <p:nvPr/>
          </p:nvSpPr>
          <p:spPr bwMode="auto">
            <a:xfrm>
              <a:off x="436" y="1093"/>
              <a:ext cx="1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Pages 67à 93, 119 à 123</a:t>
              </a:r>
              <a:endParaRPr lang="fr-FR" sz="1200">
                <a:latin typeface="Arial" charset="0"/>
              </a:endParaRPr>
            </a:p>
          </p:txBody>
        </p:sp>
        <p:pic>
          <p:nvPicPr>
            <p:cNvPr id="14348" name="Picture 1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757" t="16698" r="7394" b="11162"/>
            <a:stretch>
              <a:fillRect/>
            </a:stretch>
          </p:blipFill>
          <p:spPr bwMode="auto">
            <a:xfrm>
              <a:off x="210" y="1079"/>
              <a:ext cx="21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350" name="Text Box 14"/>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5168" name="Text Box 48"/>
          <p:cNvSpPr txBox="1">
            <a:spLocks noChangeArrowheads="1"/>
          </p:cNvSpPr>
          <p:nvPr/>
        </p:nvSpPr>
        <p:spPr bwMode="auto">
          <a:xfrm>
            <a:off x="5934075" y="4033219"/>
            <a:ext cx="295275"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7</a:t>
            </a:r>
            <a:endParaRPr lang="fr-F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1" name="Text Box 19"/>
          <p:cNvSpPr txBox="1">
            <a:spLocks noChangeArrowheads="1"/>
          </p:cNvSpPr>
          <p:nvPr/>
        </p:nvSpPr>
        <p:spPr bwMode="auto">
          <a:xfrm>
            <a:off x="152400" y="1639888"/>
            <a:ext cx="6477000" cy="817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a:latin typeface="Arial" charset="0"/>
              </a:rPr>
              <a:t>A l’aide de la carte du canton de Vaud et de la page précédente, cite les noms des principales villes du canton de Vaud.</a:t>
            </a:r>
            <a:endParaRPr lang="fr-FR" sz="1400">
              <a:latin typeface="Arial" charset="0"/>
            </a:endParaRPr>
          </a:p>
          <a:p>
            <a:endParaRPr lang="fr-FR" sz="1400">
              <a:latin typeface="Arial" charset="0"/>
            </a:endParaRPr>
          </a:p>
          <a:p>
            <a:r>
              <a:rPr lang="fr-FR" sz="1400">
                <a:latin typeface="Arial" charset="0"/>
              </a:rPr>
              <a:t>1………………………………………………………………………………………</a:t>
            </a:r>
          </a:p>
          <a:p>
            <a:endParaRPr lang="fr-FR" sz="1400">
              <a:latin typeface="Arial" charset="0"/>
            </a:endParaRPr>
          </a:p>
          <a:p>
            <a:r>
              <a:rPr lang="fr-FR" sz="1400">
                <a:latin typeface="Arial" charset="0"/>
              </a:rPr>
              <a:t>2………………………………………………………………………………………</a:t>
            </a:r>
          </a:p>
          <a:p>
            <a:endParaRPr lang="fr-FR" sz="1400">
              <a:latin typeface="Arial" charset="0"/>
            </a:endParaRPr>
          </a:p>
          <a:p>
            <a:r>
              <a:rPr lang="fr-FR" sz="1400">
                <a:latin typeface="Arial" charset="0"/>
              </a:rPr>
              <a:t>3………………………………………………………………………………………</a:t>
            </a:r>
          </a:p>
          <a:p>
            <a:endParaRPr lang="fr-FR" sz="1400">
              <a:latin typeface="Arial" charset="0"/>
            </a:endParaRPr>
          </a:p>
          <a:p>
            <a:r>
              <a:rPr lang="fr-FR" sz="1400">
                <a:latin typeface="Arial" charset="0"/>
              </a:rPr>
              <a:t>4………………………………………………………………………………………</a:t>
            </a:r>
          </a:p>
          <a:p>
            <a:endParaRPr lang="fr-FR" sz="1400">
              <a:latin typeface="Arial" charset="0"/>
            </a:endParaRPr>
          </a:p>
          <a:p>
            <a:r>
              <a:rPr lang="fr-FR" sz="1400">
                <a:latin typeface="Arial" charset="0"/>
              </a:rPr>
              <a:t>5………………………………………………………………………………………</a:t>
            </a:r>
          </a:p>
          <a:p>
            <a:endParaRPr lang="fr-FR" sz="1400">
              <a:latin typeface="Arial" charset="0"/>
            </a:endParaRPr>
          </a:p>
          <a:p>
            <a:r>
              <a:rPr lang="fr-FR" sz="1400">
                <a:latin typeface="Arial" charset="0"/>
              </a:rPr>
              <a:t>6………………………………………………………………………………………</a:t>
            </a:r>
          </a:p>
          <a:p>
            <a:endParaRPr lang="fr-FR" sz="1400">
              <a:latin typeface="Arial" charset="0"/>
            </a:endParaRPr>
          </a:p>
          <a:p>
            <a:r>
              <a:rPr lang="fr-FR" sz="1400">
                <a:latin typeface="Arial" charset="0"/>
              </a:rPr>
              <a:t>7………………………………………………………………………………………</a:t>
            </a:r>
          </a:p>
          <a:p>
            <a:endParaRPr lang="fr-FR" sz="1400">
              <a:latin typeface="Arial" charset="0"/>
            </a:endParaRPr>
          </a:p>
          <a:p>
            <a:r>
              <a:rPr lang="fr-FR" sz="1400">
                <a:latin typeface="Arial" charset="0"/>
              </a:rPr>
              <a:t>8………………………………………………………………………………………</a:t>
            </a:r>
          </a:p>
          <a:p>
            <a:endParaRPr lang="fr-FR" sz="1400">
              <a:latin typeface="Arial" charset="0"/>
            </a:endParaRPr>
          </a:p>
          <a:p>
            <a:r>
              <a:rPr lang="fr-FR" sz="1400">
                <a:latin typeface="Arial" charset="0"/>
              </a:rPr>
              <a:t>9………………………………………………………………………………………</a:t>
            </a:r>
          </a:p>
          <a:p>
            <a:endParaRPr lang="fr-FR" sz="1400">
              <a:latin typeface="Arial" charset="0"/>
            </a:endParaRPr>
          </a:p>
          <a:p>
            <a:r>
              <a:rPr lang="fr-FR" sz="1400">
                <a:latin typeface="Arial" charset="0"/>
              </a:rPr>
              <a:t>10………………………………………………………………………………………</a:t>
            </a:r>
          </a:p>
          <a:p>
            <a:endParaRPr lang="fr-FR" sz="1400">
              <a:latin typeface="Arial" charset="0"/>
            </a:endParaRPr>
          </a:p>
          <a:p>
            <a:r>
              <a:rPr lang="fr-FR" sz="1400">
                <a:latin typeface="Arial" charset="0"/>
              </a:rPr>
              <a:t>11………………………………………………………………………………………</a:t>
            </a:r>
          </a:p>
          <a:p>
            <a:endParaRPr lang="fr-FR" sz="1400">
              <a:latin typeface="Arial" charset="0"/>
            </a:endParaRPr>
          </a:p>
          <a:p>
            <a:r>
              <a:rPr lang="fr-FR" sz="1400">
                <a:latin typeface="Arial" charset="0"/>
              </a:rPr>
              <a:t>12………………………………………………………………………………………</a:t>
            </a:r>
          </a:p>
          <a:p>
            <a:endParaRPr lang="fr-FR" sz="1400">
              <a:latin typeface="Arial" charset="0"/>
            </a:endParaRPr>
          </a:p>
          <a:p>
            <a:r>
              <a:rPr lang="fr-FR" sz="1400">
                <a:latin typeface="Arial" charset="0"/>
              </a:rPr>
              <a:t>13………………………………………………………………………………………</a:t>
            </a:r>
          </a:p>
          <a:p>
            <a:endParaRPr lang="fr-FR" sz="1400">
              <a:latin typeface="Arial" charset="0"/>
            </a:endParaRPr>
          </a:p>
          <a:p>
            <a:r>
              <a:rPr lang="fr-FR" sz="1400">
                <a:latin typeface="Arial" charset="0"/>
              </a:rPr>
              <a:t>14………………………………………………………………………………………</a:t>
            </a:r>
          </a:p>
          <a:p>
            <a:endParaRPr lang="fr-FR" sz="1400">
              <a:latin typeface="Arial" charset="0"/>
            </a:endParaRPr>
          </a:p>
          <a:p>
            <a:r>
              <a:rPr lang="fr-FR" sz="1400">
                <a:latin typeface="Arial" charset="0"/>
              </a:rPr>
              <a:t>15………………………………………………………………………………………</a:t>
            </a:r>
          </a:p>
          <a:p>
            <a:endParaRPr lang="fr-FR" sz="1400">
              <a:latin typeface="Arial" charset="0"/>
            </a:endParaRPr>
          </a:p>
          <a:p>
            <a:r>
              <a:rPr lang="fr-FR" sz="1400">
                <a:latin typeface="Arial" charset="0"/>
              </a:rPr>
              <a:t>16………………………………………………………………………………………</a:t>
            </a:r>
          </a:p>
          <a:p>
            <a:endParaRPr lang="fr-CH" sz="1400">
              <a:latin typeface="Arial" charset="0"/>
            </a:endParaRPr>
          </a:p>
          <a:p>
            <a:r>
              <a:rPr lang="fr-CH" sz="1400">
                <a:latin typeface="Arial" charset="0"/>
              </a:rPr>
              <a:t>17………………………………………………………………………………………</a:t>
            </a:r>
          </a:p>
          <a:p>
            <a:endParaRPr lang="fr-CH" sz="1400">
              <a:latin typeface="Arial" charset="0"/>
            </a:endParaRPr>
          </a:p>
          <a:p>
            <a:r>
              <a:rPr lang="fr-CH" sz="1400">
                <a:latin typeface="Arial" charset="0"/>
              </a:rPr>
              <a:t>18………………………………………………………………………………………</a:t>
            </a:r>
            <a:endParaRPr lang="fr-FR" sz="1400">
              <a:latin typeface="Arial" charset="0"/>
            </a:endParaRPr>
          </a:p>
        </p:txBody>
      </p:sp>
      <p:sp>
        <p:nvSpPr>
          <p:cNvPr id="3093" name="Text Box 21"/>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3095" name="Text Box 23"/>
          <p:cNvSpPr txBox="1">
            <a:spLocks noChangeArrowheads="1"/>
          </p:cNvSpPr>
          <p:nvPr/>
        </p:nvSpPr>
        <p:spPr bwMode="auto">
          <a:xfrm>
            <a:off x="549275" y="992188"/>
            <a:ext cx="3060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Villes principales</a:t>
            </a:r>
          </a:p>
        </p:txBody>
      </p:sp>
      <p:sp>
        <p:nvSpPr>
          <p:cNvPr id="13314" name="Text Box 2"/>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42</a:t>
            </a:r>
            <a:endParaRPr lang="fr-FR" sz="1200">
              <a:latin typeface="Arial" charset="0"/>
            </a:endParaRPr>
          </a:p>
        </p:txBody>
      </p:sp>
      <p:grpSp>
        <p:nvGrpSpPr>
          <p:cNvPr id="13315" name="Group 3"/>
          <p:cNvGrpSpPr>
            <a:grpSpLocks/>
          </p:cNvGrpSpPr>
          <p:nvPr/>
        </p:nvGrpSpPr>
        <p:grpSpPr bwMode="auto">
          <a:xfrm>
            <a:off x="5372100" y="128588"/>
            <a:ext cx="1263650" cy="1257300"/>
            <a:chOff x="3384" y="81"/>
            <a:chExt cx="796" cy="792"/>
          </a:xfrm>
        </p:grpSpPr>
        <p:pic>
          <p:nvPicPr>
            <p:cNvPr id="13316" name="Picture 4"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7" name="Rectangle 5"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3318" name="Text Box 6"/>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476250" y="273050"/>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8214" name="Text Box 22"/>
          <p:cNvSpPr txBox="1">
            <a:spLocks noChangeArrowheads="1"/>
          </p:cNvSpPr>
          <p:nvPr/>
        </p:nvSpPr>
        <p:spPr bwMode="auto">
          <a:xfrm>
            <a:off x="549275" y="849313"/>
            <a:ext cx="223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Introduction</a:t>
            </a:r>
            <a:endParaRPr lang="fr-FR" sz="1600">
              <a:latin typeface="Arial Black" pitchFamily="34" charset="0"/>
            </a:endParaRPr>
          </a:p>
        </p:txBody>
      </p:sp>
      <p:sp>
        <p:nvSpPr>
          <p:cNvPr id="8226" name="Text Box 34"/>
          <p:cNvSpPr txBox="1">
            <a:spLocks noChangeArrowheads="1"/>
          </p:cNvSpPr>
          <p:nvPr/>
        </p:nvSpPr>
        <p:spPr bwMode="auto">
          <a:xfrm>
            <a:off x="0" y="0"/>
            <a:ext cx="2778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a:t>
            </a:r>
            <a:endParaRPr lang="fr-FR" sz="1200">
              <a:latin typeface="Arial" charset="0"/>
            </a:endParaRPr>
          </a:p>
        </p:txBody>
      </p:sp>
      <p:sp>
        <p:nvSpPr>
          <p:cNvPr id="8235" name="Text Box 43"/>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8239" name="Rectangle 47"/>
          <p:cNvSpPr>
            <a:spLocks noChangeArrowheads="1"/>
          </p:cNvSpPr>
          <p:nvPr/>
        </p:nvSpPr>
        <p:spPr bwMode="auto">
          <a:xfrm>
            <a:off x="50800" y="1352550"/>
            <a:ext cx="3378200" cy="838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400" b="1">
                <a:latin typeface="Arial" charset="0"/>
              </a:rPr>
              <a:t>«La Venoge»</a:t>
            </a:r>
            <a:br>
              <a:rPr lang="fr-FR" sz="1400">
                <a:latin typeface="Arial" charset="0"/>
              </a:rPr>
            </a:br>
            <a:r>
              <a:rPr lang="fr-FR" sz="1400">
                <a:latin typeface="Arial" charset="0"/>
              </a:rPr>
              <a:t>par Jean Villard-Gilles</a:t>
            </a:r>
          </a:p>
          <a:p>
            <a:br>
              <a:rPr lang="fr-FR" sz="1400">
                <a:latin typeface="Arial" charset="0"/>
              </a:rPr>
            </a:br>
            <a:r>
              <a:rPr lang="fr-FR" sz="1400">
                <a:latin typeface="Arial" charset="0"/>
              </a:rPr>
              <a:t>On a un bien joli canton :</a:t>
            </a:r>
            <a:br>
              <a:rPr lang="fr-FR" sz="1400">
                <a:latin typeface="Arial" charset="0"/>
              </a:rPr>
            </a:br>
            <a:r>
              <a:rPr lang="fr-FR" sz="1400">
                <a:latin typeface="Arial" charset="0"/>
              </a:rPr>
              <a:t>des veaux, des vaches, des moutons,</a:t>
            </a:r>
            <a:br>
              <a:rPr lang="fr-FR" sz="1400">
                <a:latin typeface="Arial" charset="0"/>
              </a:rPr>
            </a:br>
            <a:r>
              <a:rPr lang="fr-FR" sz="1400">
                <a:latin typeface="Arial" charset="0"/>
              </a:rPr>
              <a:t>du chamois, du brochet, du cygne ;</a:t>
            </a:r>
            <a:br>
              <a:rPr lang="fr-FR" sz="1400">
                <a:latin typeface="Arial" charset="0"/>
              </a:rPr>
            </a:br>
            <a:r>
              <a:rPr lang="fr-FR" sz="1400">
                <a:latin typeface="Arial" charset="0"/>
              </a:rPr>
              <a:t>des lacs, des vergers, des forêts,</a:t>
            </a:r>
            <a:br>
              <a:rPr lang="fr-FR" sz="1400">
                <a:latin typeface="Arial" charset="0"/>
              </a:rPr>
            </a:br>
            <a:r>
              <a:rPr lang="fr-FR" sz="1400">
                <a:latin typeface="Arial" charset="0"/>
              </a:rPr>
              <a:t>même un glacier, aux Diablerets ;</a:t>
            </a:r>
            <a:br>
              <a:rPr lang="fr-FR" sz="1400">
                <a:latin typeface="Arial" charset="0"/>
              </a:rPr>
            </a:br>
            <a:r>
              <a:rPr lang="fr-FR" sz="1400">
                <a:latin typeface="Arial" charset="0"/>
              </a:rPr>
              <a:t>du tabac, du blé, de la vigne,</a:t>
            </a:r>
            <a:br>
              <a:rPr lang="fr-FR" sz="1400">
                <a:latin typeface="Arial" charset="0"/>
              </a:rPr>
            </a:br>
            <a:r>
              <a:rPr lang="fr-FR" sz="1400">
                <a:latin typeface="Arial" charset="0"/>
              </a:rPr>
              <a:t>mais jaloux, un bon Genevois</a:t>
            </a:r>
            <a:br>
              <a:rPr lang="fr-FR" sz="1400">
                <a:latin typeface="Arial" charset="0"/>
              </a:rPr>
            </a:br>
            <a:r>
              <a:rPr lang="fr-FR" sz="1400">
                <a:latin typeface="Arial" charset="0"/>
              </a:rPr>
              <a:t>m’a dit, d’un petit air narquois :</a:t>
            </a:r>
            <a:br>
              <a:rPr lang="fr-FR" sz="1400">
                <a:latin typeface="Arial" charset="0"/>
              </a:rPr>
            </a:br>
            <a:r>
              <a:rPr lang="fr-FR" sz="1400">
                <a:latin typeface="Arial" charset="0"/>
              </a:rPr>
              <a:t>– Permettez qu’on vous interroge :</a:t>
            </a:r>
            <a:br>
              <a:rPr lang="fr-FR" sz="1400">
                <a:latin typeface="Arial" charset="0"/>
              </a:rPr>
            </a:br>
            <a:r>
              <a:rPr lang="fr-FR" sz="1400">
                <a:latin typeface="Arial" charset="0"/>
              </a:rPr>
              <a:t>Où sont vos fleuves, franchement ?</a:t>
            </a:r>
            <a:br>
              <a:rPr lang="fr-FR" sz="1400">
                <a:latin typeface="Arial" charset="0"/>
              </a:rPr>
            </a:br>
            <a:r>
              <a:rPr lang="fr-FR" sz="1400">
                <a:latin typeface="Arial" charset="0"/>
              </a:rPr>
              <a:t>Il oubliait tout simplement</a:t>
            </a:r>
            <a:br>
              <a:rPr lang="fr-FR" sz="1400">
                <a:latin typeface="Arial" charset="0"/>
              </a:rPr>
            </a:br>
            <a:r>
              <a:rPr lang="fr-FR" sz="1400">
                <a:latin typeface="Arial" charset="0"/>
              </a:rPr>
              <a:t>la Venoge !</a:t>
            </a:r>
          </a:p>
          <a:p>
            <a:r>
              <a:rPr lang="fr-FR" sz="1400">
                <a:latin typeface="Arial" charset="0"/>
              </a:rPr>
              <a:t>Un fleuve ? En tout cas, c’est de l’eau</a:t>
            </a:r>
            <a:br>
              <a:rPr lang="fr-FR" sz="1400">
                <a:latin typeface="Arial" charset="0"/>
              </a:rPr>
            </a:br>
            <a:r>
              <a:rPr lang="fr-FR" sz="1400">
                <a:latin typeface="Arial" charset="0"/>
              </a:rPr>
              <a:t>qui coule à un joli niveau.</a:t>
            </a:r>
            <a:br>
              <a:rPr lang="fr-FR" sz="1400">
                <a:latin typeface="Arial" charset="0"/>
              </a:rPr>
            </a:br>
            <a:r>
              <a:rPr lang="fr-FR" sz="1400">
                <a:latin typeface="Arial" charset="0"/>
              </a:rPr>
              <a:t>Bien sûr, c’est pas le fleuve Jaune</a:t>
            </a:r>
            <a:br>
              <a:rPr lang="fr-FR" sz="1400">
                <a:latin typeface="Arial" charset="0"/>
              </a:rPr>
            </a:br>
            <a:r>
              <a:rPr lang="fr-FR" sz="1400">
                <a:latin typeface="Arial" charset="0"/>
              </a:rPr>
              <a:t>mais c’est à nous, c’est tout vaudois,</a:t>
            </a:r>
            <a:br>
              <a:rPr lang="fr-FR" sz="1400">
                <a:latin typeface="Arial" charset="0"/>
              </a:rPr>
            </a:br>
            <a:r>
              <a:rPr lang="fr-FR" sz="1400">
                <a:latin typeface="Arial" charset="0"/>
              </a:rPr>
              <a:t>tandis que ces bons Genevois</a:t>
            </a:r>
            <a:br>
              <a:rPr lang="fr-FR" sz="1400">
                <a:latin typeface="Arial" charset="0"/>
              </a:rPr>
            </a:br>
            <a:r>
              <a:rPr lang="fr-FR" sz="1400">
                <a:latin typeface="Arial" charset="0"/>
              </a:rPr>
              <a:t>n’ont qu’un tout petit bout du Rhône.</a:t>
            </a:r>
            <a:br>
              <a:rPr lang="fr-FR" sz="1400">
                <a:latin typeface="Arial" charset="0"/>
              </a:rPr>
            </a:br>
            <a:r>
              <a:rPr lang="fr-FR" sz="1400">
                <a:latin typeface="Arial" charset="0"/>
              </a:rPr>
              <a:t>C’est comme : «Il est à nous le Rhin !»</a:t>
            </a:r>
            <a:br>
              <a:rPr lang="fr-FR" sz="1400">
                <a:latin typeface="Arial" charset="0"/>
              </a:rPr>
            </a:br>
            <a:r>
              <a:rPr lang="fr-FR" sz="1400">
                <a:latin typeface="Arial" charset="0"/>
              </a:rPr>
              <a:t>ce chant d’un peuple souverain,</a:t>
            </a:r>
            <a:br>
              <a:rPr lang="fr-FR" sz="1400">
                <a:latin typeface="Arial" charset="0"/>
              </a:rPr>
            </a:br>
            <a:r>
              <a:rPr lang="fr-FR" sz="1400">
                <a:latin typeface="Arial" charset="0"/>
              </a:rPr>
              <a:t>c’est tout faux ! car le Rhin déloge,</a:t>
            </a:r>
            <a:br>
              <a:rPr lang="fr-FR" sz="1400">
                <a:latin typeface="Arial" charset="0"/>
              </a:rPr>
            </a:br>
            <a:r>
              <a:rPr lang="fr-FR" sz="1400">
                <a:latin typeface="Arial" charset="0"/>
              </a:rPr>
              <a:t>il file en France, aux Pays-Bas,</a:t>
            </a:r>
            <a:br>
              <a:rPr lang="fr-FR" sz="1400">
                <a:latin typeface="Arial" charset="0"/>
              </a:rPr>
            </a:br>
            <a:r>
              <a:rPr lang="fr-FR" sz="1400">
                <a:latin typeface="Arial" charset="0"/>
              </a:rPr>
              <a:t>tandis qu’elle, elle reste là,</a:t>
            </a:r>
            <a:br>
              <a:rPr lang="fr-FR" sz="1400">
                <a:latin typeface="Arial" charset="0"/>
              </a:rPr>
            </a:br>
            <a:r>
              <a:rPr lang="fr-FR" sz="1400">
                <a:latin typeface="Arial" charset="0"/>
              </a:rPr>
              <a:t>la Venoge !</a:t>
            </a:r>
          </a:p>
          <a:p>
            <a:r>
              <a:rPr lang="fr-FR" sz="1400">
                <a:latin typeface="Arial" charset="0"/>
              </a:rPr>
              <a:t>Faut un rude effort entre nous</a:t>
            </a:r>
            <a:br>
              <a:rPr lang="fr-FR" sz="1400">
                <a:latin typeface="Arial" charset="0"/>
              </a:rPr>
            </a:br>
            <a:r>
              <a:rPr lang="fr-FR" sz="1400">
                <a:latin typeface="Arial" charset="0"/>
              </a:rPr>
              <a:t>pour la suivre de bout en bout ;</a:t>
            </a:r>
            <a:br>
              <a:rPr lang="fr-FR" sz="1400">
                <a:latin typeface="Arial" charset="0"/>
              </a:rPr>
            </a:br>
            <a:r>
              <a:rPr lang="fr-FR" sz="1400">
                <a:latin typeface="Arial" charset="0"/>
              </a:rPr>
              <a:t>tout de suite on se décourage,</a:t>
            </a:r>
            <a:br>
              <a:rPr lang="fr-FR" sz="1400">
                <a:latin typeface="Arial" charset="0"/>
              </a:rPr>
            </a:br>
            <a:r>
              <a:rPr lang="fr-FR" sz="1400">
                <a:latin typeface="Arial" charset="0"/>
              </a:rPr>
              <a:t>car, au lieu de prendre au plus court,</a:t>
            </a:r>
            <a:br>
              <a:rPr lang="fr-FR" sz="1400">
                <a:latin typeface="Arial" charset="0"/>
              </a:rPr>
            </a:br>
            <a:r>
              <a:rPr lang="fr-FR" sz="1400">
                <a:latin typeface="Arial" charset="0"/>
              </a:rPr>
              <a:t>elle fait de puissants détours,</a:t>
            </a:r>
            <a:br>
              <a:rPr lang="fr-FR" sz="1400">
                <a:latin typeface="Arial" charset="0"/>
              </a:rPr>
            </a:br>
            <a:r>
              <a:rPr lang="fr-FR" sz="1400">
                <a:latin typeface="Arial" charset="0"/>
              </a:rPr>
              <a:t>loin des pintes, loin des villages.</a:t>
            </a:r>
            <a:br>
              <a:rPr lang="fr-FR" sz="1400">
                <a:latin typeface="Arial" charset="0"/>
              </a:rPr>
            </a:br>
            <a:r>
              <a:rPr lang="fr-FR" sz="1400">
                <a:latin typeface="Arial" charset="0"/>
              </a:rPr>
              <a:t>Elle se plaît à traînasser,</a:t>
            </a:r>
            <a:br>
              <a:rPr lang="fr-FR" sz="1400">
                <a:latin typeface="Arial" charset="0"/>
              </a:rPr>
            </a:br>
            <a:r>
              <a:rPr lang="fr-FR" sz="1400">
                <a:latin typeface="Arial" charset="0"/>
              </a:rPr>
              <a:t>à se gonfler, à s’élancer</a:t>
            </a:r>
            <a:br>
              <a:rPr lang="fr-FR" sz="1400">
                <a:latin typeface="Arial" charset="0"/>
              </a:rPr>
            </a:br>
            <a:r>
              <a:rPr lang="fr-FR" sz="1400">
                <a:latin typeface="Arial" charset="0"/>
              </a:rPr>
              <a:t>– capricieuse comme une horloge –</a:t>
            </a:r>
            <a:br>
              <a:rPr lang="fr-FR" sz="1400">
                <a:latin typeface="Arial" charset="0"/>
              </a:rPr>
            </a:br>
            <a:r>
              <a:rPr lang="fr-FR" sz="1400">
                <a:latin typeface="Arial" charset="0"/>
              </a:rPr>
              <a:t>elle offre même à ses badauds</a:t>
            </a:r>
            <a:br>
              <a:rPr lang="fr-FR" sz="1400">
                <a:latin typeface="Arial" charset="0"/>
              </a:rPr>
            </a:br>
            <a:r>
              <a:rPr lang="fr-FR" sz="1400">
                <a:latin typeface="Arial" charset="0"/>
              </a:rPr>
              <a:t>des visions de Colorado !</a:t>
            </a:r>
            <a:br>
              <a:rPr lang="fr-FR" sz="1400">
                <a:latin typeface="Arial" charset="0"/>
              </a:rPr>
            </a:br>
            <a:r>
              <a:rPr lang="fr-FR" sz="1400">
                <a:latin typeface="Arial" charset="0"/>
              </a:rPr>
              <a:t>la Venoge !</a:t>
            </a:r>
          </a:p>
        </p:txBody>
      </p:sp>
      <p:sp>
        <p:nvSpPr>
          <p:cNvPr id="8240" name="Rectangle 48"/>
          <p:cNvSpPr>
            <a:spLocks noChangeArrowheads="1"/>
          </p:cNvSpPr>
          <p:nvPr/>
        </p:nvSpPr>
        <p:spPr bwMode="auto">
          <a:xfrm>
            <a:off x="3429000" y="1955800"/>
            <a:ext cx="3429000" cy="775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400">
                <a:latin typeface="Arial" charset="0"/>
              </a:rPr>
              <a:t>En plus modeste évidemment.</a:t>
            </a:r>
            <a:br>
              <a:rPr lang="fr-FR" sz="1400">
                <a:latin typeface="Arial" charset="0"/>
              </a:rPr>
            </a:br>
            <a:r>
              <a:rPr lang="fr-FR" sz="1400">
                <a:latin typeface="Arial" charset="0"/>
              </a:rPr>
              <a:t>Elle offre aussi des coins charmants,</a:t>
            </a:r>
            <a:br>
              <a:rPr lang="fr-FR" sz="1400">
                <a:latin typeface="Arial" charset="0"/>
              </a:rPr>
            </a:br>
            <a:r>
              <a:rPr lang="fr-FR" sz="1400">
                <a:latin typeface="Arial" charset="0"/>
              </a:rPr>
              <a:t>des replats, pour le pique-nique.</a:t>
            </a:r>
            <a:br>
              <a:rPr lang="fr-FR" sz="1400">
                <a:latin typeface="Arial" charset="0"/>
              </a:rPr>
            </a:br>
            <a:r>
              <a:rPr lang="fr-FR" sz="1400">
                <a:latin typeface="Arial" charset="0"/>
              </a:rPr>
              <a:t>Et puis, la voilà tout à coup</a:t>
            </a:r>
            <a:br>
              <a:rPr lang="fr-FR" sz="1400">
                <a:latin typeface="Arial" charset="0"/>
              </a:rPr>
            </a:br>
            <a:r>
              <a:rPr lang="fr-FR" sz="1400">
                <a:latin typeface="Arial" charset="0"/>
              </a:rPr>
              <a:t>qui se met à fair’ des remous</a:t>
            </a:r>
            <a:br>
              <a:rPr lang="fr-FR" sz="1400">
                <a:latin typeface="Arial" charset="0"/>
              </a:rPr>
            </a:br>
            <a:r>
              <a:rPr lang="fr-FR" sz="1400">
                <a:latin typeface="Arial" charset="0"/>
              </a:rPr>
              <a:t>comme une folle entre deux criques,</a:t>
            </a:r>
            <a:br>
              <a:rPr lang="fr-FR" sz="1400">
                <a:latin typeface="Arial" charset="0"/>
              </a:rPr>
            </a:br>
            <a:r>
              <a:rPr lang="fr-FR" sz="1400">
                <a:latin typeface="Arial" charset="0"/>
              </a:rPr>
              <a:t>rapport aux truites qu’un pêcheur</a:t>
            </a:r>
            <a:br>
              <a:rPr lang="fr-FR" sz="1400">
                <a:latin typeface="Arial" charset="0"/>
              </a:rPr>
            </a:br>
            <a:r>
              <a:rPr lang="fr-FR" sz="1400">
                <a:latin typeface="Arial" charset="0"/>
              </a:rPr>
              <a:t>guette, attentif, dans la chaleur,</a:t>
            </a:r>
            <a:br>
              <a:rPr lang="fr-FR" sz="1400">
                <a:latin typeface="Arial" charset="0"/>
              </a:rPr>
            </a:br>
            <a:r>
              <a:rPr lang="fr-FR" sz="1400">
                <a:latin typeface="Arial" charset="0"/>
              </a:rPr>
              <a:t>d’un œil noir comme un œil de doge.</a:t>
            </a:r>
            <a:br>
              <a:rPr lang="fr-FR" sz="1400">
                <a:latin typeface="Arial" charset="0"/>
              </a:rPr>
            </a:br>
            <a:r>
              <a:rPr lang="fr-FR" sz="1400">
                <a:latin typeface="Arial" charset="0"/>
              </a:rPr>
              <a:t>Elle court avec des frissons.</a:t>
            </a:r>
            <a:br>
              <a:rPr lang="fr-FR" sz="1400">
                <a:latin typeface="Arial" charset="0"/>
              </a:rPr>
            </a:br>
            <a:r>
              <a:rPr lang="fr-FR" sz="1400">
                <a:latin typeface="Arial" charset="0"/>
              </a:rPr>
              <a:t>Ça la chatouille, ces poissons,</a:t>
            </a:r>
            <a:br>
              <a:rPr lang="fr-FR" sz="1400">
                <a:latin typeface="Arial" charset="0"/>
              </a:rPr>
            </a:br>
            <a:r>
              <a:rPr lang="fr-FR" sz="1400">
                <a:latin typeface="Arial" charset="0"/>
              </a:rPr>
              <a:t>la Venoge !</a:t>
            </a:r>
          </a:p>
          <a:p>
            <a:r>
              <a:rPr lang="fr-FR" sz="1400">
                <a:latin typeface="Arial" charset="0"/>
              </a:rPr>
              <a:t>Elle est née au pied du Jura,</a:t>
            </a:r>
            <a:br>
              <a:rPr lang="fr-FR" sz="1400">
                <a:latin typeface="Arial" charset="0"/>
              </a:rPr>
            </a:br>
            <a:r>
              <a:rPr lang="fr-FR" sz="1400">
                <a:latin typeface="Arial" charset="0"/>
              </a:rPr>
              <a:t>mais, en passant par La Sarraz,</a:t>
            </a:r>
            <a:br>
              <a:rPr lang="fr-FR" sz="1400">
                <a:latin typeface="Arial" charset="0"/>
              </a:rPr>
            </a:br>
            <a:r>
              <a:rPr lang="fr-FR" sz="1400">
                <a:latin typeface="Arial" charset="0"/>
              </a:rPr>
              <a:t>elle a su, battant la campagne,</a:t>
            </a:r>
            <a:br>
              <a:rPr lang="fr-FR" sz="1400">
                <a:latin typeface="Arial" charset="0"/>
              </a:rPr>
            </a:br>
            <a:r>
              <a:rPr lang="fr-FR" sz="1400">
                <a:latin typeface="Arial" charset="0"/>
              </a:rPr>
              <a:t>qu’un rien de plus, cré nom de sort !</a:t>
            </a:r>
            <a:br>
              <a:rPr lang="fr-FR" sz="1400">
                <a:latin typeface="Arial" charset="0"/>
              </a:rPr>
            </a:br>
            <a:r>
              <a:rPr lang="fr-FR" sz="1400">
                <a:latin typeface="Arial" charset="0"/>
              </a:rPr>
              <a:t>elle était sur le versant nord !</a:t>
            </a:r>
            <a:br>
              <a:rPr lang="fr-FR" sz="1400">
                <a:latin typeface="Arial" charset="0"/>
              </a:rPr>
            </a:br>
            <a:r>
              <a:rPr lang="fr-FR" sz="1400">
                <a:latin typeface="Arial" charset="0"/>
              </a:rPr>
              <a:t>grand départ pour les Allemagnes !</a:t>
            </a:r>
            <a:br>
              <a:rPr lang="fr-FR" sz="1400">
                <a:latin typeface="Arial" charset="0"/>
              </a:rPr>
            </a:br>
            <a:r>
              <a:rPr lang="fr-FR" sz="1400">
                <a:latin typeface="Arial" charset="0"/>
              </a:rPr>
              <a:t>Elle a compris ! Elle a eu peur !</a:t>
            </a:r>
            <a:br>
              <a:rPr lang="fr-FR" sz="1400">
                <a:latin typeface="Arial" charset="0"/>
              </a:rPr>
            </a:br>
            <a:r>
              <a:rPr lang="fr-FR" sz="1400">
                <a:latin typeface="Arial" charset="0"/>
              </a:rPr>
              <a:t>Quand elle a vu l’Orbe, sa sœur</a:t>
            </a:r>
            <a:br>
              <a:rPr lang="fr-FR" sz="1400">
                <a:latin typeface="Arial" charset="0"/>
              </a:rPr>
            </a:br>
            <a:r>
              <a:rPr lang="fr-FR" sz="1400">
                <a:latin typeface="Arial" charset="0"/>
              </a:rPr>
              <a:t>– elle était aux premières loges –</a:t>
            </a:r>
            <a:br>
              <a:rPr lang="fr-FR" sz="1400">
                <a:latin typeface="Arial" charset="0"/>
              </a:rPr>
            </a:br>
            <a:r>
              <a:rPr lang="fr-FR" sz="1400">
                <a:latin typeface="Arial" charset="0"/>
              </a:rPr>
              <a:t>filer tout droit sur Yverdon</a:t>
            </a:r>
            <a:br>
              <a:rPr lang="fr-FR" sz="1400">
                <a:latin typeface="Arial" charset="0"/>
              </a:rPr>
            </a:br>
            <a:r>
              <a:rPr lang="fr-FR" sz="1400">
                <a:latin typeface="Arial" charset="0"/>
              </a:rPr>
              <a:t>vers Olten, elle a dit : «Pardon !»</a:t>
            </a:r>
            <a:br>
              <a:rPr lang="fr-FR" sz="1400">
                <a:latin typeface="Arial" charset="0"/>
              </a:rPr>
            </a:br>
            <a:r>
              <a:rPr lang="fr-FR" sz="1400">
                <a:latin typeface="Arial" charset="0"/>
              </a:rPr>
              <a:t>la Venoge !</a:t>
            </a:r>
          </a:p>
          <a:p>
            <a:r>
              <a:rPr lang="fr-FR" sz="1400">
                <a:latin typeface="Arial" charset="0"/>
              </a:rPr>
              <a:t>«Le Nord, c’est un peu froid pour moi.</a:t>
            </a:r>
            <a:br>
              <a:rPr lang="fr-FR" sz="1400">
                <a:latin typeface="Arial" charset="0"/>
              </a:rPr>
            </a:br>
            <a:r>
              <a:rPr lang="fr-FR" sz="1400">
                <a:latin typeface="Arial" charset="0"/>
              </a:rPr>
              <a:t>J’aime mieux mon soleil vaudois</a:t>
            </a:r>
            <a:br>
              <a:rPr lang="fr-FR" sz="1400">
                <a:latin typeface="Arial" charset="0"/>
              </a:rPr>
            </a:br>
            <a:r>
              <a:rPr lang="fr-FR" sz="1400">
                <a:latin typeface="Arial" charset="0"/>
              </a:rPr>
              <a:t>et puis, entre nous : je fréquente !»</a:t>
            </a:r>
            <a:br>
              <a:rPr lang="fr-FR" sz="1400">
                <a:latin typeface="Arial" charset="0"/>
              </a:rPr>
            </a:br>
            <a:r>
              <a:rPr lang="fr-FR" sz="1400">
                <a:latin typeface="Arial" charset="0"/>
              </a:rPr>
              <a:t>La voilà qui prend son élan</a:t>
            </a:r>
            <a:br>
              <a:rPr lang="fr-FR" sz="1400">
                <a:latin typeface="Arial" charset="0"/>
              </a:rPr>
            </a:br>
            <a:r>
              <a:rPr lang="fr-FR" sz="1400">
                <a:latin typeface="Arial" charset="0"/>
              </a:rPr>
              <a:t>en se tortillant joliment,</a:t>
            </a:r>
            <a:br>
              <a:rPr lang="fr-FR" sz="1400">
                <a:latin typeface="Arial" charset="0"/>
              </a:rPr>
            </a:br>
            <a:r>
              <a:rPr lang="fr-FR" sz="1400">
                <a:latin typeface="Arial" charset="0"/>
              </a:rPr>
              <a:t>il n’y a qu’à suivre la pente,</a:t>
            </a:r>
            <a:br>
              <a:rPr lang="fr-FR" sz="1400">
                <a:latin typeface="Arial" charset="0"/>
              </a:rPr>
            </a:br>
            <a:r>
              <a:rPr lang="fr-FR" sz="1400">
                <a:latin typeface="Arial" charset="0"/>
              </a:rPr>
              <a:t>mais la route est longue, elle a chaud.</a:t>
            </a:r>
            <a:br>
              <a:rPr lang="fr-FR" sz="1400">
                <a:latin typeface="Arial" charset="0"/>
              </a:rPr>
            </a:br>
            <a:r>
              <a:rPr lang="fr-FR" sz="1400">
                <a:latin typeface="Arial" charset="0"/>
              </a:rPr>
              <a:t>Quand elle arrive, elle est en eau</a:t>
            </a:r>
            <a:br>
              <a:rPr lang="fr-FR" sz="1400">
                <a:latin typeface="Arial" charset="0"/>
              </a:rPr>
            </a:br>
            <a:r>
              <a:rPr lang="fr-FR" sz="1400">
                <a:latin typeface="Arial" charset="0"/>
              </a:rPr>
              <a:t>– face aux pays des Allobroges –</a:t>
            </a:r>
            <a:br>
              <a:rPr lang="fr-FR" sz="1400">
                <a:latin typeface="Arial" charset="0"/>
              </a:rPr>
            </a:br>
            <a:r>
              <a:rPr lang="fr-FR" sz="1400">
                <a:latin typeface="Arial" charset="0"/>
              </a:rPr>
              <a:t>pour se fondre amoureusement</a:t>
            </a:r>
            <a:br>
              <a:rPr lang="fr-FR" sz="1400">
                <a:latin typeface="Arial" charset="0"/>
              </a:rPr>
            </a:br>
            <a:r>
              <a:rPr lang="fr-FR" sz="1400">
                <a:latin typeface="Arial" charset="0"/>
              </a:rPr>
              <a:t>entre les bras du bleu Léman,</a:t>
            </a:r>
            <a:br>
              <a:rPr lang="fr-FR" sz="1400">
                <a:latin typeface="Arial" charset="0"/>
              </a:rPr>
            </a:br>
            <a:r>
              <a:rPr lang="fr-FR" sz="1400">
                <a:latin typeface="Arial" charset="0"/>
              </a:rPr>
              <a:t>la Venoge !</a:t>
            </a:r>
          </a:p>
        </p:txBody>
      </p:sp>
      <p:sp>
        <p:nvSpPr>
          <p:cNvPr id="8244" name="Line 52"/>
          <p:cNvSpPr>
            <a:spLocks noChangeShapeType="1"/>
          </p:cNvSpPr>
          <p:nvPr/>
        </p:nvSpPr>
        <p:spPr bwMode="auto">
          <a:xfrm>
            <a:off x="3284538" y="2073275"/>
            <a:ext cx="0" cy="7832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nvGrpSpPr>
          <p:cNvPr id="8250" name="Group 58"/>
          <p:cNvGrpSpPr>
            <a:grpSpLocks/>
          </p:cNvGrpSpPr>
          <p:nvPr/>
        </p:nvGrpSpPr>
        <p:grpSpPr bwMode="auto">
          <a:xfrm>
            <a:off x="5300663" y="200025"/>
            <a:ext cx="1296987" cy="1295400"/>
            <a:chOff x="3339" y="126"/>
            <a:chExt cx="817" cy="816"/>
          </a:xfrm>
        </p:grpSpPr>
        <p:pic>
          <p:nvPicPr>
            <p:cNvPr id="8245" name="Picture 53" descr="vd"/>
            <p:cNvPicPr>
              <a:picLocks noChangeAspect="1" noChangeArrowheads="1"/>
            </p:cNvPicPr>
            <p:nvPr/>
          </p:nvPicPr>
          <p:blipFill>
            <a:blip r:embed="rId2">
              <a:extLst>
                <a:ext uri="{28A0092B-C50C-407E-A947-70E740481C1C}">
                  <a14:useLocalDpi xmlns:a14="http://schemas.microsoft.com/office/drawing/2010/main" val="0"/>
                </a:ext>
              </a:extLst>
            </a:blip>
            <a:srcRect l="5637" t="1968" r="5515" b="50394"/>
            <a:stretch>
              <a:fillRect/>
            </a:stretch>
          </p:blipFill>
          <p:spPr bwMode="auto">
            <a:xfrm>
              <a:off x="3385" y="126"/>
              <a:ext cx="725"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46" name="Picture 54"/>
            <p:cNvPicPr>
              <a:picLocks noChangeAspect="1" noChangeArrowheads="1"/>
            </p:cNvPicPr>
            <p:nvPr/>
          </p:nvPicPr>
          <p:blipFill>
            <a:blip r:embed="rId3">
              <a:extLst>
                <a:ext uri="{28A0092B-C50C-407E-A947-70E740481C1C}">
                  <a14:useLocalDpi xmlns:a14="http://schemas.microsoft.com/office/drawing/2010/main" val="0"/>
                </a:ext>
              </a:extLst>
            </a:blip>
            <a:srcRect l="7292" t="7654" r="15387" b="7483"/>
            <a:stretch>
              <a:fillRect/>
            </a:stretch>
          </p:blipFill>
          <p:spPr bwMode="auto">
            <a:xfrm>
              <a:off x="3402" y="576"/>
              <a:ext cx="708"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47" name="Rectangle 55"/>
            <p:cNvSpPr>
              <a:spLocks noChangeArrowheads="1"/>
            </p:cNvSpPr>
            <p:nvPr/>
          </p:nvSpPr>
          <p:spPr bwMode="auto">
            <a:xfrm>
              <a:off x="3339" y="126"/>
              <a:ext cx="817" cy="8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8248" name="Line 56"/>
            <p:cNvSpPr>
              <a:spLocks noChangeShapeType="1"/>
            </p:cNvSpPr>
            <p:nvPr/>
          </p:nvSpPr>
          <p:spPr bwMode="auto">
            <a:xfrm>
              <a:off x="3339" y="534"/>
              <a:ext cx="8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l="13430" r="14004"/>
          <a:stretch/>
        </p:blipFill>
        <p:spPr>
          <a:xfrm>
            <a:off x="0" y="2535497"/>
            <a:ext cx="6858000" cy="6662979"/>
          </a:xfrm>
          <a:prstGeom prst="rect">
            <a:avLst/>
          </a:prstGeom>
        </p:spPr>
      </p:pic>
      <p:sp>
        <p:nvSpPr>
          <p:cNvPr id="22531"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22532" name="Text Box 4"/>
          <p:cNvSpPr txBox="1">
            <a:spLocks noChangeArrowheads="1"/>
          </p:cNvSpPr>
          <p:nvPr/>
        </p:nvSpPr>
        <p:spPr bwMode="auto">
          <a:xfrm>
            <a:off x="620713" y="992188"/>
            <a:ext cx="2771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Lacs et rivières</a:t>
            </a:r>
          </a:p>
        </p:txBody>
      </p:sp>
      <p:sp>
        <p:nvSpPr>
          <p:cNvPr id="22572" name="Text Box 44"/>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43</a:t>
            </a:r>
            <a:endParaRPr lang="fr-FR" sz="1200">
              <a:latin typeface="Arial" charset="0"/>
            </a:endParaRPr>
          </a:p>
        </p:txBody>
      </p:sp>
      <p:sp>
        <p:nvSpPr>
          <p:cNvPr id="22611" name="Line 83"/>
          <p:cNvSpPr>
            <a:spLocks noChangeShapeType="1"/>
          </p:cNvSpPr>
          <p:nvPr/>
        </p:nvSpPr>
        <p:spPr bwMode="auto">
          <a:xfrm flipV="1">
            <a:off x="2924175" y="7040563"/>
            <a:ext cx="0" cy="792163"/>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2" name="Line 84"/>
          <p:cNvSpPr>
            <a:spLocks noChangeShapeType="1"/>
          </p:cNvSpPr>
          <p:nvPr/>
        </p:nvSpPr>
        <p:spPr bwMode="auto">
          <a:xfrm>
            <a:off x="4544219" y="2535497"/>
            <a:ext cx="360362" cy="360362"/>
          </a:xfrm>
          <a:prstGeom prst="line">
            <a:avLst/>
          </a:prstGeom>
          <a:noFill/>
          <a:ln w="9525">
            <a:solidFill>
              <a:schemeClr val="tx1"/>
            </a:solidFill>
            <a:miter lim="800000"/>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3" name="Line 85"/>
          <p:cNvSpPr>
            <a:spLocks noChangeShapeType="1"/>
          </p:cNvSpPr>
          <p:nvPr/>
        </p:nvSpPr>
        <p:spPr bwMode="auto">
          <a:xfrm flipH="1">
            <a:off x="5895975" y="2812521"/>
            <a:ext cx="215900" cy="288925"/>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4" name="Line 86"/>
          <p:cNvSpPr>
            <a:spLocks noChangeShapeType="1"/>
          </p:cNvSpPr>
          <p:nvPr/>
        </p:nvSpPr>
        <p:spPr bwMode="auto">
          <a:xfrm>
            <a:off x="1125538" y="5241032"/>
            <a:ext cx="358775" cy="215900"/>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5" name="Line 87"/>
          <p:cNvSpPr>
            <a:spLocks noChangeShapeType="1"/>
          </p:cNvSpPr>
          <p:nvPr/>
        </p:nvSpPr>
        <p:spPr bwMode="auto">
          <a:xfrm>
            <a:off x="5703006" y="6544555"/>
            <a:ext cx="71438" cy="360363"/>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6" name="Line 88"/>
          <p:cNvSpPr>
            <a:spLocks noChangeShapeType="1"/>
          </p:cNvSpPr>
          <p:nvPr/>
        </p:nvSpPr>
        <p:spPr bwMode="auto">
          <a:xfrm>
            <a:off x="2048052" y="4412457"/>
            <a:ext cx="288925" cy="360362"/>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8" name="Line 90"/>
          <p:cNvSpPr>
            <a:spLocks noChangeShapeType="1"/>
          </p:cNvSpPr>
          <p:nvPr/>
        </p:nvSpPr>
        <p:spPr bwMode="auto">
          <a:xfrm flipH="1">
            <a:off x="4979987" y="3576021"/>
            <a:ext cx="936625" cy="360362"/>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9" name="Line 91"/>
          <p:cNvSpPr>
            <a:spLocks noChangeShapeType="1"/>
          </p:cNvSpPr>
          <p:nvPr/>
        </p:nvSpPr>
        <p:spPr bwMode="auto">
          <a:xfrm flipV="1">
            <a:off x="4981045" y="8265368"/>
            <a:ext cx="0" cy="504825"/>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20" name="Line 92"/>
          <p:cNvSpPr>
            <a:spLocks noChangeShapeType="1"/>
          </p:cNvSpPr>
          <p:nvPr/>
        </p:nvSpPr>
        <p:spPr bwMode="auto">
          <a:xfrm flipV="1">
            <a:off x="1982083" y="5633331"/>
            <a:ext cx="215900" cy="2089150"/>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21" name="Line 93"/>
          <p:cNvSpPr>
            <a:spLocks noChangeShapeType="1"/>
          </p:cNvSpPr>
          <p:nvPr/>
        </p:nvSpPr>
        <p:spPr bwMode="auto">
          <a:xfrm flipV="1">
            <a:off x="541338" y="5024438"/>
            <a:ext cx="2376488" cy="1152525"/>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nvGrpSpPr>
          <p:cNvPr id="22622" name="Group 94"/>
          <p:cNvGrpSpPr>
            <a:grpSpLocks/>
          </p:cNvGrpSpPr>
          <p:nvPr/>
        </p:nvGrpSpPr>
        <p:grpSpPr bwMode="auto">
          <a:xfrm>
            <a:off x="5372100" y="128588"/>
            <a:ext cx="1263650" cy="1257300"/>
            <a:chOff x="3384" y="81"/>
            <a:chExt cx="796" cy="792"/>
          </a:xfrm>
        </p:grpSpPr>
        <p:pic>
          <p:nvPicPr>
            <p:cNvPr id="22623" name="Picture 95"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624" name="Rectangle 96"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22625" name="Line 97"/>
          <p:cNvSpPr>
            <a:spLocks noChangeShapeType="1"/>
          </p:cNvSpPr>
          <p:nvPr/>
        </p:nvSpPr>
        <p:spPr bwMode="auto">
          <a:xfrm flipH="1" flipV="1">
            <a:off x="1603375" y="3317347"/>
            <a:ext cx="1584325" cy="1223962"/>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05" name="Text Box 77"/>
          <p:cNvSpPr txBox="1">
            <a:spLocks noChangeArrowheads="1"/>
          </p:cNvSpPr>
          <p:nvPr/>
        </p:nvSpPr>
        <p:spPr bwMode="auto">
          <a:xfrm>
            <a:off x="361950" y="6037262"/>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7</a:t>
            </a:r>
            <a:endParaRPr lang="fr-FR" dirty="0"/>
          </a:p>
        </p:txBody>
      </p:sp>
      <p:sp>
        <p:nvSpPr>
          <p:cNvPr id="22594" name="Text Box 66"/>
          <p:cNvSpPr txBox="1">
            <a:spLocks noChangeArrowheads="1"/>
          </p:cNvSpPr>
          <p:nvPr/>
        </p:nvSpPr>
        <p:spPr bwMode="auto">
          <a:xfrm>
            <a:off x="1858962" y="4147433"/>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6</a:t>
            </a:r>
            <a:endParaRPr lang="fr-FR" dirty="0"/>
          </a:p>
        </p:txBody>
      </p:sp>
      <p:sp>
        <p:nvSpPr>
          <p:cNvPr id="22601" name="Text Box 73"/>
          <p:cNvSpPr txBox="1">
            <a:spLocks noChangeArrowheads="1"/>
          </p:cNvSpPr>
          <p:nvPr/>
        </p:nvSpPr>
        <p:spPr bwMode="auto">
          <a:xfrm>
            <a:off x="977900" y="5045417"/>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4</a:t>
            </a:r>
            <a:endParaRPr lang="fr-FR" dirty="0"/>
          </a:p>
        </p:txBody>
      </p:sp>
      <p:sp>
        <p:nvSpPr>
          <p:cNvPr id="22592" name="Text Box 64"/>
          <p:cNvSpPr txBox="1">
            <a:spLocks noChangeArrowheads="1"/>
          </p:cNvSpPr>
          <p:nvPr/>
        </p:nvSpPr>
        <p:spPr bwMode="auto">
          <a:xfrm>
            <a:off x="5774444" y="3472040"/>
            <a:ext cx="2952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8</a:t>
            </a:r>
            <a:endParaRPr lang="fr-FR"/>
          </a:p>
        </p:txBody>
      </p:sp>
      <p:sp>
        <p:nvSpPr>
          <p:cNvPr id="22593" name="Text Box 65"/>
          <p:cNvSpPr txBox="1">
            <a:spLocks noChangeArrowheads="1"/>
          </p:cNvSpPr>
          <p:nvPr/>
        </p:nvSpPr>
        <p:spPr bwMode="auto">
          <a:xfrm>
            <a:off x="5549370" y="6321425"/>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5</a:t>
            </a:r>
            <a:endParaRPr lang="fr-FR"/>
          </a:p>
        </p:txBody>
      </p:sp>
      <p:sp>
        <p:nvSpPr>
          <p:cNvPr id="22591" name="Text Box 63"/>
          <p:cNvSpPr txBox="1">
            <a:spLocks noChangeArrowheads="1"/>
          </p:cNvSpPr>
          <p:nvPr/>
        </p:nvSpPr>
        <p:spPr bwMode="auto">
          <a:xfrm>
            <a:off x="2755193" y="7763669"/>
            <a:ext cx="2952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a:t>
            </a:r>
            <a:endParaRPr lang="fr-FR"/>
          </a:p>
        </p:txBody>
      </p:sp>
      <p:sp>
        <p:nvSpPr>
          <p:cNvPr id="22604" name="Text Box 76"/>
          <p:cNvSpPr txBox="1">
            <a:spLocks noChangeArrowheads="1"/>
          </p:cNvSpPr>
          <p:nvPr/>
        </p:nvSpPr>
        <p:spPr bwMode="auto">
          <a:xfrm>
            <a:off x="1801108" y="7615590"/>
            <a:ext cx="3968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10</a:t>
            </a:r>
            <a:endParaRPr lang="fr-FR"/>
          </a:p>
        </p:txBody>
      </p:sp>
      <p:sp>
        <p:nvSpPr>
          <p:cNvPr id="22626" name="Text Box 98"/>
          <p:cNvSpPr txBox="1">
            <a:spLocks noChangeArrowheads="1"/>
          </p:cNvSpPr>
          <p:nvPr/>
        </p:nvSpPr>
        <p:spPr bwMode="auto">
          <a:xfrm>
            <a:off x="1404937" y="3175266"/>
            <a:ext cx="3968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11</a:t>
            </a:r>
            <a:endParaRPr lang="fr-FR" dirty="0"/>
          </a:p>
        </p:txBody>
      </p:sp>
      <p:sp>
        <p:nvSpPr>
          <p:cNvPr id="22599" name="Text Box 71"/>
          <p:cNvSpPr txBox="1">
            <a:spLocks noChangeArrowheads="1"/>
          </p:cNvSpPr>
          <p:nvPr/>
        </p:nvSpPr>
        <p:spPr bwMode="auto">
          <a:xfrm>
            <a:off x="4300185" y="2312195"/>
            <a:ext cx="2952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2</a:t>
            </a:r>
            <a:endParaRPr lang="fr-FR"/>
          </a:p>
        </p:txBody>
      </p:sp>
      <p:sp>
        <p:nvSpPr>
          <p:cNvPr id="22600" name="Text Box 72"/>
          <p:cNvSpPr txBox="1">
            <a:spLocks noChangeArrowheads="1"/>
          </p:cNvSpPr>
          <p:nvPr/>
        </p:nvSpPr>
        <p:spPr bwMode="auto">
          <a:xfrm>
            <a:off x="6001544" y="2611792"/>
            <a:ext cx="2952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3</a:t>
            </a:r>
            <a:endParaRPr lang="fr-FR"/>
          </a:p>
        </p:txBody>
      </p:sp>
      <p:sp>
        <p:nvSpPr>
          <p:cNvPr id="22628" name="Line 100"/>
          <p:cNvSpPr>
            <a:spLocks noChangeShapeType="1"/>
          </p:cNvSpPr>
          <p:nvPr/>
        </p:nvSpPr>
        <p:spPr bwMode="auto">
          <a:xfrm flipH="1">
            <a:off x="4014788" y="6724737"/>
            <a:ext cx="215900" cy="1223963"/>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29" name="Text Box 101"/>
          <p:cNvSpPr txBox="1">
            <a:spLocks noChangeArrowheads="1"/>
          </p:cNvSpPr>
          <p:nvPr/>
        </p:nvSpPr>
        <p:spPr bwMode="auto">
          <a:xfrm>
            <a:off x="3755673" y="7840927"/>
            <a:ext cx="3968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12</a:t>
            </a:r>
            <a:endParaRPr lang="fr-FR"/>
          </a:p>
        </p:txBody>
      </p:sp>
      <p:sp>
        <p:nvSpPr>
          <p:cNvPr id="22595" name="Text Box 67"/>
          <p:cNvSpPr txBox="1">
            <a:spLocks noChangeArrowheads="1"/>
          </p:cNvSpPr>
          <p:nvPr/>
        </p:nvSpPr>
        <p:spPr bwMode="auto">
          <a:xfrm>
            <a:off x="4833407" y="8628111"/>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9</a:t>
            </a:r>
            <a:endParaRPr lang="fr-FR"/>
          </a:p>
        </p:txBody>
      </p:sp>
      <p:grpSp>
        <p:nvGrpSpPr>
          <p:cNvPr id="22630" name="Group 102"/>
          <p:cNvGrpSpPr>
            <a:grpSpLocks/>
          </p:cNvGrpSpPr>
          <p:nvPr/>
        </p:nvGrpSpPr>
        <p:grpSpPr bwMode="auto">
          <a:xfrm>
            <a:off x="549275" y="1423988"/>
            <a:ext cx="1776413" cy="296862"/>
            <a:chOff x="210" y="1079"/>
            <a:chExt cx="1119" cy="187"/>
          </a:xfrm>
        </p:grpSpPr>
        <p:sp>
          <p:nvSpPr>
            <p:cNvPr id="22631" name="Text Box 103"/>
            <p:cNvSpPr txBox="1">
              <a:spLocks noChangeArrowheads="1"/>
            </p:cNvSpPr>
            <p:nvPr/>
          </p:nvSpPr>
          <p:spPr bwMode="auto">
            <a:xfrm>
              <a:off x="436" y="1093"/>
              <a:ext cx="8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Pages 5 à 39, 116</a:t>
              </a:r>
              <a:endParaRPr lang="fr-FR" sz="1200">
                <a:latin typeface="Arial" charset="0"/>
              </a:endParaRPr>
            </a:p>
          </p:txBody>
        </p:sp>
        <p:pic>
          <p:nvPicPr>
            <p:cNvPr id="22632" name="Picture 10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757" t="16698" r="7394" b="11162"/>
            <a:stretch>
              <a:fillRect/>
            </a:stretch>
          </p:blipFill>
          <p:spPr bwMode="auto">
            <a:xfrm>
              <a:off x="210" y="1079"/>
              <a:ext cx="21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633" name="Text Box 105"/>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92088" y="2071688"/>
            <a:ext cx="6477000" cy="611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a:latin typeface="Arial" charset="0"/>
              </a:rPr>
              <a:t>A l’aide de la carte du canton de Vaud et de la page précédente, cite tous les lacs et rivières du canton de Vaud et colorie-les en bleu</a:t>
            </a:r>
            <a:r>
              <a:rPr lang="fr-CH" sz="1600">
                <a:latin typeface="Arial" charset="0"/>
              </a:rPr>
              <a:t>.</a:t>
            </a:r>
            <a:endParaRPr lang="fr-FR" sz="1600">
              <a:latin typeface="Arial" charset="0"/>
            </a:endParaRPr>
          </a:p>
          <a:p>
            <a:endParaRPr lang="fr-FR" sz="1600">
              <a:latin typeface="Arial" charset="0"/>
            </a:endParaRPr>
          </a:p>
          <a:p>
            <a:r>
              <a:rPr lang="fr-FR" sz="1400">
                <a:latin typeface="Arial" charset="0"/>
              </a:rPr>
              <a:t>1………………………………………………………………………………………</a:t>
            </a:r>
          </a:p>
          <a:p>
            <a:endParaRPr lang="fr-FR" sz="1400">
              <a:latin typeface="Arial" charset="0"/>
            </a:endParaRPr>
          </a:p>
          <a:p>
            <a:r>
              <a:rPr lang="fr-FR" sz="1400">
                <a:latin typeface="Arial" charset="0"/>
              </a:rPr>
              <a:t>2………………………………………………………………………………………</a:t>
            </a:r>
          </a:p>
          <a:p>
            <a:endParaRPr lang="fr-FR" sz="1400">
              <a:latin typeface="Arial" charset="0"/>
            </a:endParaRPr>
          </a:p>
          <a:p>
            <a:r>
              <a:rPr lang="fr-FR" sz="1400">
                <a:latin typeface="Arial" charset="0"/>
              </a:rPr>
              <a:t>3………………………………………………………………………………………</a:t>
            </a:r>
          </a:p>
          <a:p>
            <a:endParaRPr lang="fr-FR" sz="1400">
              <a:latin typeface="Arial" charset="0"/>
            </a:endParaRPr>
          </a:p>
          <a:p>
            <a:r>
              <a:rPr lang="fr-FR" sz="1400">
                <a:latin typeface="Arial" charset="0"/>
              </a:rPr>
              <a:t>4………………………………………………………………………………………</a:t>
            </a:r>
          </a:p>
          <a:p>
            <a:endParaRPr lang="fr-FR" sz="1400">
              <a:latin typeface="Arial" charset="0"/>
            </a:endParaRPr>
          </a:p>
          <a:p>
            <a:r>
              <a:rPr lang="fr-FR" sz="1400">
                <a:latin typeface="Arial" charset="0"/>
              </a:rPr>
              <a:t>5………………………………………………………………………………………</a:t>
            </a:r>
          </a:p>
          <a:p>
            <a:endParaRPr lang="fr-FR" sz="1400">
              <a:latin typeface="Arial" charset="0"/>
            </a:endParaRPr>
          </a:p>
          <a:p>
            <a:r>
              <a:rPr lang="fr-FR" sz="1400">
                <a:latin typeface="Arial" charset="0"/>
              </a:rPr>
              <a:t>6………………………………………………………………………………………</a:t>
            </a:r>
          </a:p>
          <a:p>
            <a:endParaRPr lang="fr-FR" sz="1400">
              <a:latin typeface="Arial" charset="0"/>
            </a:endParaRPr>
          </a:p>
          <a:p>
            <a:r>
              <a:rPr lang="fr-FR" sz="1400">
                <a:latin typeface="Arial" charset="0"/>
              </a:rPr>
              <a:t>7………………………………………………………………………………………</a:t>
            </a:r>
          </a:p>
          <a:p>
            <a:endParaRPr lang="fr-FR" sz="1400">
              <a:latin typeface="Arial" charset="0"/>
            </a:endParaRPr>
          </a:p>
          <a:p>
            <a:r>
              <a:rPr lang="fr-FR" sz="1400">
                <a:latin typeface="Arial" charset="0"/>
              </a:rPr>
              <a:t>8………………………………………………………………………………………</a:t>
            </a:r>
          </a:p>
          <a:p>
            <a:endParaRPr lang="fr-FR" sz="1400">
              <a:latin typeface="Arial" charset="0"/>
            </a:endParaRPr>
          </a:p>
          <a:p>
            <a:r>
              <a:rPr lang="fr-FR" sz="1400">
                <a:latin typeface="Arial" charset="0"/>
              </a:rPr>
              <a:t>9………………………………………………………………………………………</a:t>
            </a:r>
          </a:p>
          <a:p>
            <a:endParaRPr lang="fr-FR" sz="1400">
              <a:latin typeface="Arial" charset="0"/>
            </a:endParaRPr>
          </a:p>
          <a:p>
            <a:r>
              <a:rPr lang="fr-FR" sz="1400">
                <a:latin typeface="Arial" charset="0"/>
              </a:rPr>
              <a:t>10………………………………………………………………………………………</a:t>
            </a:r>
            <a:r>
              <a:rPr lang="fr-CH" sz="1400">
                <a:latin typeface="Arial" charset="0"/>
              </a:rPr>
              <a:t>.</a:t>
            </a:r>
          </a:p>
          <a:p>
            <a:endParaRPr lang="fr-CH" sz="1400">
              <a:latin typeface="Arial" charset="0"/>
            </a:endParaRPr>
          </a:p>
          <a:p>
            <a:r>
              <a:rPr lang="fr-FR" sz="1400">
                <a:latin typeface="Arial" charset="0"/>
              </a:rPr>
              <a:t>11………………………………………………………………………………………</a:t>
            </a:r>
            <a:r>
              <a:rPr lang="fr-CH" sz="1400">
                <a:latin typeface="Arial" charset="0"/>
              </a:rPr>
              <a:t>.</a:t>
            </a:r>
          </a:p>
          <a:p>
            <a:endParaRPr lang="fr-CH" sz="1400">
              <a:latin typeface="Arial" charset="0"/>
            </a:endParaRPr>
          </a:p>
          <a:p>
            <a:r>
              <a:rPr lang="fr-FR" sz="1400">
                <a:latin typeface="Arial" charset="0"/>
              </a:rPr>
              <a:t>12………………………………………………………………………………………</a:t>
            </a:r>
          </a:p>
          <a:p>
            <a:endParaRPr lang="fr-FR" sz="1400">
              <a:latin typeface="Arial" charset="0"/>
            </a:endParaRPr>
          </a:p>
          <a:p>
            <a:endParaRPr lang="fr-FR" sz="1400">
              <a:latin typeface="Arial" charset="0"/>
            </a:endParaRPr>
          </a:p>
        </p:txBody>
      </p:sp>
      <p:sp>
        <p:nvSpPr>
          <p:cNvPr id="51204" name="Text Box 4"/>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51206" name="Text Box 6"/>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44</a:t>
            </a:r>
            <a:endParaRPr lang="fr-FR" sz="1200">
              <a:latin typeface="Arial" charset="0"/>
            </a:endParaRPr>
          </a:p>
        </p:txBody>
      </p:sp>
      <p:sp>
        <p:nvSpPr>
          <p:cNvPr id="51207" name="Text Box 7"/>
          <p:cNvSpPr txBox="1">
            <a:spLocks noChangeArrowheads="1"/>
          </p:cNvSpPr>
          <p:nvPr/>
        </p:nvSpPr>
        <p:spPr bwMode="auto">
          <a:xfrm>
            <a:off x="620713" y="992188"/>
            <a:ext cx="2771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Lacs et rivières</a:t>
            </a:r>
          </a:p>
        </p:txBody>
      </p:sp>
      <p:grpSp>
        <p:nvGrpSpPr>
          <p:cNvPr id="51208" name="Group 8"/>
          <p:cNvGrpSpPr>
            <a:grpSpLocks/>
          </p:cNvGrpSpPr>
          <p:nvPr/>
        </p:nvGrpSpPr>
        <p:grpSpPr bwMode="auto">
          <a:xfrm>
            <a:off x="5372100" y="128588"/>
            <a:ext cx="1263650" cy="1257300"/>
            <a:chOff x="3384" y="81"/>
            <a:chExt cx="796" cy="792"/>
          </a:xfrm>
        </p:grpSpPr>
        <p:pic>
          <p:nvPicPr>
            <p:cNvPr id="51209" name="Picture 9"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10" name="Rectangle 10"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51212" name="Text Box 12"/>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3"/>
          <p:cNvSpPr txBox="1">
            <a:spLocks noChangeArrowheads="1"/>
          </p:cNvSpPr>
          <p:nvPr/>
        </p:nvSpPr>
        <p:spPr bwMode="auto">
          <a:xfrm>
            <a:off x="404813"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62468" name="Text Box 4"/>
          <p:cNvSpPr txBox="1">
            <a:spLocks noChangeArrowheads="1"/>
          </p:cNvSpPr>
          <p:nvPr/>
        </p:nvSpPr>
        <p:spPr bwMode="auto">
          <a:xfrm>
            <a:off x="0" y="0"/>
            <a:ext cx="8112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45 Prof 9</a:t>
            </a:r>
            <a:endParaRPr lang="fr-FR" sz="1200">
              <a:latin typeface="Arial" charset="0"/>
            </a:endParaRPr>
          </a:p>
        </p:txBody>
      </p:sp>
      <p:sp>
        <p:nvSpPr>
          <p:cNvPr id="62469" name="Text Box 5"/>
          <p:cNvSpPr txBox="1">
            <a:spLocks noChangeArrowheads="1"/>
          </p:cNvSpPr>
          <p:nvPr/>
        </p:nvSpPr>
        <p:spPr bwMode="auto">
          <a:xfrm>
            <a:off x="417513" y="920750"/>
            <a:ext cx="5027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Lacs et rivières, </a:t>
            </a:r>
            <a:r>
              <a:rPr lang="fr-FR" sz="1600">
                <a:latin typeface="Arial Black" pitchFamily="34" charset="0"/>
              </a:rPr>
              <a:t>complément d’info</a:t>
            </a:r>
          </a:p>
        </p:txBody>
      </p:sp>
      <p:grpSp>
        <p:nvGrpSpPr>
          <p:cNvPr id="62470" name="Group 6"/>
          <p:cNvGrpSpPr>
            <a:grpSpLocks/>
          </p:cNvGrpSpPr>
          <p:nvPr/>
        </p:nvGrpSpPr>
        <p:grpSpPr bwMode="auto">
          <a:xfrm>
            <a:off x="5372100" y="128588"/>
            <a:ext cx="1263650" cy="1257300"/>
            <a:chOff x="3384" y="81"/>
            <a:chExt cx="796" cy="792"/>
          </a:xfrm>
        </p:grpSpPr>
        <p:pic>
          <p:nvPicPr>
            <p:cNvPr id="62471" name="Picture 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72"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pic>
        <p:nvPicPr>
          <p:cNvPr id="624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8825"/>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4" name="Text Box 10"/>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24582" name="Text Box 6"/>
          <p:cNvSpPr txBox="1">
            <a:spLocks noChangeArrowheads="1"/>
          </p:cNvSpPr>
          <p:nvPr/>
        </p:nvSpPr>
        <p:spPr bwMode="auto">
          <a:xfrm>
            <a:off x="620713" y="992188"/>
            <a:ext cx="1149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Relief</a:t>
            </a:r>
          </a:p>
        </p:txBody>
      </p:sp>
      <p:sp>
        <p:nvSpPr>
          <p:cNvPr id="24583" name="Text Box 7"/>
          <p:cNvSpPr txBox="1">
            <a:spLocks noChangeArrowheads="1"/>
          </p:cNvSpPr>
          <p:nvPr/>
        </p:nvSpPr>
        <p:spPr bwMode="auto">
          <a:xfrm>
            <a:off x="152400" y="1843088"/>
            <a:ext cx="6477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a:latin typeface="Arial" charset="0"/>
              </a:rPr>
              <a:t>A l’aide de la carte du canton de Vaud et de cette page, hachure en brun les principaux massifs montagneux du canton de Vaud</a:t>
            </a:r>
            <a:endParaRPr lang="fr-FR" sz="1400">
              <a:latin typeface="Arial" charset="0"/>
            </a:endParaRPr>
          </a:p>
        </p:txBody>
      </p:sp>
      <p:sp>
        <p:nvSpPr>
          <p:cNvPr id="24584" name="Text Box 8"/>
          <p:cNvSpPr txBox="1">
            <a:spLocks noChangeArrowheads="1"/>
          </p:cNvSpPr>
          <p:nvPr/>
        </p:nvSpPr>
        <p:spPr bwMode="auto">
          <a:xfrm>
            <a:off x="190500" y="8624888"/>
            <a:ext cx="6477000" cy="1155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a:latin typeface="Arial" charset="0"/>
              </a:rPr>
              <a:t>Les 2 principaux massifs montagneux du canton sont:</a:t>
            </a:r>
          </a:p>
          <a:p>
            <a:pPr algn="ctr"/>
            <a:endParaRPr lang="fr-CH" sz="1400">
              <a:latin typeface="Arial" charset="0"/>
            </a:endParaRPr>
          </a:p>
          <a:p>
            <a:pPr algn="ctr"/>
            <a:r>
              <a:rPr lang="fr-CH" sz="1400">
                <a:latin typeface="Arial" charset="0"/>
              </a:rPr>
              <a:t>A l’OUEST:………………………………………………………………………………</a:t>
            </a:r>
          </a:p>
          <a:p>
            <a:pPr algn="ctr"/>
            <a:endParaRPr lang="fr-CH" sz="1400">
              <a:latin typeface="Arial" charset="0"/>
            </a:endParaRPr>
          </a:p>
          <a:p>
            <a:pPr algn="ctr"/>
            <a:r>
              <a:rPr lang="fr-CH" sz="1400">
                <a:latin typeface="Arial" charset="0"/>
              </a:rPr>
              <a:t>Au SUD-EST:</a:t>
            </a:r>
            <a:r>
              <a:rPr lang="fr-CH" sz="1400"/>
              <a:t>……………………………………………………………………………</a:t>
            </a:r>
            <a:endParaRPr lang="fr-FR" sz="1400"/>
          </a:p>
        </p:txBody>
      </p:sp>
      <p:sp>
        <p:nvSpPr>
          <p:cNvPr id="24586" name="Text Box 10"/>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46</a:t>
            </a:r>
            <a:endParaRPr lang="fr-FR" sz="1200">
              <a:latin typeface="Arial" charset="0"/>
            </a:endParaRPr>
          </a:p>
        </p:txBody>
      </p:sp>
      <p:grpSp>
        <p:nvGrpSpPr>
          <p:cNvPr id="24587" name="Group 11"/>
          <p:cNvGrpSpPr>
            <a:grpSpLocks/>
          </p:cNvGrpSpPr>
          <p:nvPr/>
        </p:nvGrpSpPr>
        <p:grpSpPr bwMode="auto">
          <a:xfrm>
            <a:off x="5372100" y="128588"/>
            <a:ext cx="1263650" cy="1257300"/>
            <a:chOff x="3384" y="81"/>
            <a:chExt cx="796" cy="792"/>
          </a:xfrm>
        </p:grpSpPr>
        <p:pic>
          <p:nvPicPr>
            <p:cNvPr id="24588" name="Picture 12"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9" name="Rectangle 13"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24593" name="Group 17"/>
          <p:cNvGrpSpPr>
            <a:grpSpLocks/>
          </p:cNvGrpSpPr>
          <p:nvPr/>
        </p:nvGrpSpPr>
        <p:grpSpPr bwMode="auto">
          <a:xfrm>
            <a:off x="549275" y="1423988"/>
            <a:ext cx="1860550" cy="296862"/>
            <a:chOff x="210" y="1079"/>
            <a:chExt cx="1172" cy="187"/>
          </a:xfrm>
        </p:grpSpPr>
        <p:sp>
          <p:nvSpPr>
            <p:cNvPr id="24594" name="Text Box 18"/>
            <p:cNvSpPr txBox="1">
              <a:spLocks noChangeArrowheads="1"/>
            </p:cNvSpPr>
            <p:nvPr/>
          </p:nvSpPr>
          <p:spPr bwMode="auto">
            <a:xfrm>
              <a:off x="436" y="1093"/>
              <a:ext cx="94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Pages 41 à 65, 118</a:t>
              </a:r>
              <a:endParaRPr lang="fr-FR" sz="1200">
                <a:latin typeface="Arial" charset="0"/>
              </a:endParaRPr>
            </a:p>
          </p:txBody>
        </p:sp>
        <p:pic>
          <p:nvPicPr>
            <p:cNvPr id="24595" name="Picture 1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757" t="16698" r="7394" b="11162"/>
            <a:stretch>
              <a:fillRect/>
            </a:stretch>
          </p:blipFill>
          <p:spPr bwMode="auto">
            <a:xfrm>
              <a:off x="210" y="1079"/>
              <a:ext cx="21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596" name="Text Box 20"/>
          <p:cNvSpPr txBox="1">
            <a:spLocks noChangeArrowheads="1"/>
          </p:cNvSpPr>
          <p:nvPr/>
        </p:nvSpPr>
        <p:spPr bwMode="auto">
          <a:xfrm rot="-5400000">
            <a:off x="621903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24597" name="Picture 21" descr="numérisation0002"/>
          <p:cNvPicPr>
            <a:picLocks noChangeAspect="1" noChangeArrowheads="1"/>
          </p:cNvPicPr>
          <p:nvPr/>
        </p:nvPicPr>
        <p:blipFill>
          <a:blip r:embed="rId4" cstate="print">
            <a:extLst>
              <a:ext uri="{28A0092B-C50C-407E-A947-70E740481C1C}">
                <a14:useLocalDpi xmlns:a14="http://schemas.microsoft.com/office/drawing/2010/main" val="0"/>
              </a:ext>
            </a:extLst>
          </a:blip>
          <a:srcRect l="15309" r="12222"/>
          <a:stretch>
            <a:fillRect/>
          </a:stretch>
        </p:blipFill>
        <p:spPr bwMode="auto">
          <a:xfrm>
            <a:off x="260350" y="2576513"/>
            <a:ext cx="6165850" cy="5999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 52"/>
          <p:cNvPicPr>
            <a:picLocks noChangeAspect="1"/>
          </p:cNvPicPr>
          <p:nvPr/>
        </p:nvPicPr>
        <p:blipFill rotWithShape="1">
          <a:blip r:embed="rId2" cstate="print">
            <a:extLst>
              <a:ext uri="{28A0092B-C50C-407E-A947-70E740481C1C}">
                <a14:useLocalDpi xmlns:a14="http://schemas.microsoft.com/office/drawing/2010/main" val="0"/>
              </a:ext>
            </a:extLst>
          </a:blip>
          <a:srcRect l="13430" r="14004"/>
          <a:stretch/>
        </p:blipFill>
        <p:spPr>
          <a:xfrm>
            <a:off x="-13229" y="2098258"/>
            <a:ext cx="6858000" cy="6662979"/>
          </a:xfrm>
          <a:prstGeom prst="rect">
            <a:avLst/>
          </a:prstGeom>
        </p:spPr>
      </p:pic>
      <p:sp>
        <p:nvSpPr>
          <p:cNvPr id="65538"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65540" name="Text Box 4"/>
          <p:cNvSpPr txBox="1">
            <a:spLocks noChangeArrowheads="1"/>
          </p:cNvSpPr>
          <p:nvPr/>
        </p:nvSpPr>
        <p:spPr bwMode="auto">
          <a:xfrm>
            <a:off x="595313" y="992188"/>
            <a:ext cx="276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Relief, </a:t>
            </a:r>
            <a:r>
              <a:rPr lang="fr-FR" sz="1600">
                <a:latin typeface="Arial Black" pitchFamily="34" charset="0"/>
              </a:rPr>
              <a:t>les sommets</a:t>
            </a:r>
          </a:p>
        </p:txBody>
      </p:sp>
      <p:sp>
        <p:nvSpPr>
          <p:cNvPr id="65543" name="Text Box 7"/>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47</a:t>
            </a:r>
            <a:endParaRPr lang="fr-FR" sz="1200">
              <a:latin typeface="Arial" charset="0"/>
            </a:endParaRPr>
          </a:p>
        </p:txBody>
      </p:sp>
      <p:grpSp>
        <p:nvGrpSpPr>
          <p:cNvPr id="65544" name="Group 8"/>
          <p:cNvGrpSpPr>
            <a:grpSpLocks/>
          </p:cNvGrpSpPr>
          <p:nvPr/>
        </p:nvGrpSpPr>
        <p:grpSpPr bwMode="auto">
          <a:xfrm>
            <a:off x="5372100" y="128588"/>
            <a:ext cx="1263650" cy="1257300"/>
            <a:chOff x="3384" y="81"/>
            <a:chExt cx="796" cy="792"/>
          </a:xfrm>
        </p:grpSpPr>
        <p:pic>
          <p:nvPicPr>
            <p:cNvPr id="65545" name="Picture 9"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46" name="Rectangle 10"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65550" name="Text Box 14"/>
          <p:cNvSpPr txBox="1">
            <a:spLocks noChangeArrowheads="1"/>
          </p:cNvSpPr>
          <p:nvPr/>
        </p:nvSpPr>
        <p:spPr bwMode="auto">
          <a:xfrm rot="-5400000">
            <a:off x="621903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65551" name="AutoShape 15"/>
          <p:cNvSpPr>
            <a:spLocks noChangeArrowheads="1"/>
          </p:cNvSpPr>
          <p:nvPr/>
        </p:nvSpPr>
        <p:spPr bwMode="auto">
          <a:xfrm>
            <a:off x="5805488" y="7069688"/>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2" name="AutoShape 16"/>
          <p:cNvSpPr>
            <a:spLocks noChangeArrowheads="1"/>
          </p:cNvSpPr>
          <p:nvPr/>
        </p:nvSpPr>
        <p:spPr bwMode="auto">
          <a:xfrm>
            <a:off x="5157788" y="6681788"/>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3" name="AutoShape 17"/>
          <p:cNvSpPr>
            <a:spLocks noChangeArrowheads="1"/>
          </p:cNvSpPr>
          <p:nvPr/>
        </p:nvSpPr>
        <p:spPr bwMode="auto">
          <a:xfrm>
            <a:off x="5697538" y="8406520"/>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4" name="AutoShape 18"/>
          <p:cNvSpPr>
            <a:spLocks noChangeArrowheads="1"/>
          </p:cNvSpPr>
          <p:nvPr/>
        </p:nvSpPr>
        <p:spPr bwMode="auto">
          <a:xfrm>
            <a:off x="6308726" y="7553064"/>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5" name="AutoShape 19"/>
          <p:cNvSpPr>
            <a:spLocks noChangeArrowheads="1"/>
          </p:cNvSpPr>
          <p:nvPr/>
        </p:nvSpPr>
        <p:spPr bwMode="auto">
          <a:xfrm>
            <a:off x="6036911" y="8077994"/>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6" name="AutoShape 20"/>
          <p:cNvSpPr>
            <a:spLocks noChangeArrowheads="1"/>
          </p:cNvSpPr>
          <p:nvPr/>
        </p:nvSpPr>
        <p:spPr bwMode="auto">
          <a:xfrm>
            <a:off x="5084763" y="6394451"/>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7" name="AutoShape 21"/>
          <p:cNvSpPr>
            <a:spLocks noChangeArrowheads="1"/>
          </p:cNvSpPr>
          <p:nvPr/>
        </p:nvSpPr>
        <p:spPr bwMode="auto">
          <a:xfrm>
            <a:off x="5157788" y="7258051"/>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8" name="AutoShape 22"/>
          <p:cNvSpPr>
            <a:spLocks noChangeArrowheads="1"/>
          </p:cNvSpPr>
          <p:nvPr/>
        </p:nvSpPr>
        <p:spPr bwMode="auto">
          <a:xfrm>
            <a:off x="2349501" y="4017963"/>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9" name="AutoShape 23"/>
          <p:cNvSpPr>
            <a:spLocks noChangeArrowheads="1"/>
          </p:cNvSpPr>
          <p:nvPr/>
        </p:nvSpPr>
        <p:spPr bwMode="auto">
          <a:xfrm>
            <a:off x="4365626" y="6226969"/>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60" name="AutoShape 24"/>
          <p:cNvSpPr>
            <a:spLocks noChangeArrowheads="1"/>
          </p:cNvSpPr>
          <p:nvPr/>
        </p:nvSpPr>
        <p:spPr bwMode="auto">
          <a:xfrm>
            <a:off x="271463" y="6736470"/>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61" name="AutoShape 25"/>
          <p:cNvSpPr>
            <a:spLocks noChangeArrowheads="1"/>
          </p:cNvSpPr>
          <p:nvPr/>
        </p:nvSpPr>
        <p:spPr bwMode="auto">
          <a:xfrm>
            <a:off x="1773238" y="4648201"/>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62" name="AutoShape 26"/>
          <p:cNvSpPr>
            <a:spLocks noChangeArrowheads="1"/>
          </p:cNvSpPr>
          <p:nvPr/>
        </p:nvSpPr>
        <p:spPr bwMode="auto">
          <a:xfrm>
            <a:off x="487363" y="6500637"/>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63" name="AutoShape 27"/>
          <p:cNvSpPr>
            <a:spLocks noChangeArrowheads="1"/>
          </p:cNvSpPr>
          <p:nvPr/>
        </p:nvSpPr>
        <p:spPr bwMode="auto">
          <a:xfrm>
            <a:off x="2781301" y="3441701"/>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66" name="Line 30"/>
          <p:cNvSpPr>
            <a:spLocks noChangeShapeType="1"/>
          </p:cNvSpPr>
          <p:nvPr/>
        </p:nvSpPr>
        <p:spPr bwMode="auto">
          <a:xfrm flipH="1" flipV="1">
            <a:off x="2708276" y="2360613"/>
            <a:ext cx="21590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67" name="Line 31"/>
          <p:cNvSpPr>
            <a:spLocks noChangeShapeType="1"/>
          </p:cNvSpPr>
          <p:nvPr/>
        </p:nvSpPr>
        <p:spPr bwMode="auto">
          <a:xfrm flipH="1" flipV="1">
            <a:off x="1773238" y="3368676"/>
            <a:ext cx="719138"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68" name="Line 32"/>
          <p:cNvSpPr>
            <a:spLocks noChangeShapeType="1"/>
          </p:cNvSpPr>
          <p:nvPr/>
        </p:nvSpPr>
        <p:spPr bwMode="auto">
          <a:xfrm flipH="1" flipV="1">
            <a:off x="1233488" y="4172128"/>
            <a:ext cx="647700" cy="649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69" name="Line 33"/>
          <p:cNvSpPr>
            <a:spLocks noChangeShapeType="1"/>
          </p:cNvSpPr>
          <p:nvPr/>
        </p:nvSpPr>
        <p:spPr bwMode="auto">
          <a:xfrm>
            <a:off x="379413" y="6869114"/>
            <a:ext cx="962026" cy="2332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0" name="Line 34"/>
          <p:cNvSpPr>
            <a:spLocks noChangeShapeType="1"/>
          </p:cNvSpPr>
          <p:nvPr/>
        </p:nvSpPr>
        <p:spPr bwMode="auto">
          <a:xfrm>
            <a:off x="595312" y="6653213"/>
            <a:ext cx="1465263" cy="1539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1" name="Line 35"/>
          <p:cNvSpPr>
            <a:spLocks noChangeShapeType="1"/>
          </p:cNvSpPr>
          <p:nvPr/>
        </p:nvSpPr>
        <p:spPr bwMode="auto">
          <a:xfrm flipH="1">
            <a:off x="3716337" y="6392864"/>
            <a:ext cx="720725" cy="11525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2" name="Line 36"/>
          <p:cNvSpPr>
            <a:spLocks noChangeShapeType="1"/>
          </p:cNvSpPr>
          <p:nvPr/>
        </p:nvSpPr>
        <p:spPr bwMode="auto">
          <a:xfrm flipH="1" flipV="1">
            <a:off x="5013326" y="5816601"/>
            <a:ext cx="21590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3" name="Line 37"/>
          <p:cNvSpPr>
            <a:spLocks noChangeShapeType="1"/>
          </p:cNvSpPr>
          <p:nvPr/>
        </p:nvSpPr>
        <p:spPr bwMode="auto">
          <a:xfrm flipV="1">
            <a:off x="5300663" y="5816601"/>
            <a:ext cx="504825"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4" name="Line 38"/>
          <p:cNvSpPr>
            <a:spLocks noChangeShapeType="1"/>
          </p:cNvSpPr>
          <p:nvPr/>
        </p:nvSpPr>
        <p:spPr bwMode="auto">
          <a:xfrm flipH="1">
            <a:off x="4221163" y="7400926"/>
            <a:ext cx="1008063"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5" name="Line 39"/>
          <p:cNvSpPr>
            <a:spLocks noChangeShapeType="1"/>
          </p:cNvSpPr>
          <p:nvPr/>
        </p:nvSpPr>
        <p:spPr bwMode="auto">
          <a:xfrm flipH="1">
            <a:off x="4508500" y="7257014"/>
            <a:ext cx="1368425" cy="1728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6" name="Line 40"/>
          <p:cNvSpPr>
            <a:spLocks noChangeShapeType="1"/>
          </p:cNvSpPr>
          <p:nvPr/>
        </p:nvSpPr>
        <p:spPr bwMode="auto">
          <a:xfrm flipH="1">
            <a:off x="5445126" y="8588376"/>
            <a:ext cx="360362" cy="541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7" name="Line 41"/>
          <p:cNvSpPr>
            <a:spLocks noChangeShapeType="1"/>
          </p:cNvSpPr>
          <p:nvPr/>
        </p:nvSpPr>
        <p:spPr bwMode="auto">
          <a:xfrm>
            <a:off x="6144861" y="8265320"/>
            <a:ext cx="163865" cy="8643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8" name="Line 42"/>
          <p:cNvSpPr>
            <a:spLocks noChangeShapeType="1"/>
          </p:cNvSpPr>
          <p:nvPr/>
        </p:nvSpPr>
        <p:spPr bwMode="auto">
          <a:xfrm flipH="1" flipV="1">
            <a:off x="6252811" y="4899202"/>
            <a:ext cx="163865" cy="27475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9" name="Text Box 43"/>
          <p:cNvSpPr txBox="1">
            <a:spLocks noChangeArrowheads="1"/>
          </p:cNvSpPr>
          <p:nvPr/>
        </p:nvSpPr>
        <p:spPr bwMode="auto">
          <a:xfrm>
            <a:off x="2492376" y="2144713"/>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0" name="Text Box 44"/>
          <p:cNvSpPr txBox="1">
            <a:spLocks noChangeArrowheads="1"/>
          </p:cNvSpPr>
          <p:nvPr/>
        </p:nvSpPr>
        <p:spPr bwMode="auto">
          <a:xfrm>
            <a:off x="5084763" y="9056688"/>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1" name="Text Box 45"/>
          <p:cNvSpPr txBox="1">
            <a:spLocks noChangeArrowheads="1"/>
          </p:cNvSpPr>
          <p:nvPr/>
        </p:nvSpPr>
        <p:spPr bwMode="auto">
          <a:xfrm>
            <a:off x="6092826" y="9056688"/>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2" name="Text Box 46"/>
          <p:cNvSpPr txBox="1">
            <a:spLocks noChangeArrowheads="1"/>
          </p:cNvSpPr>
          <p:nvPr/>
        </p:nvSpPr>
        <p:spPr bwMode="auto">
          <a:xfrm>
            <a:off x="6092826" y="4648201"/>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3" name="Text Box 47"/>
          <p:cNvSpPr txBox="1">
            <a:spLocks noChangeArrowheads="1"/>
          </p:cNvSpPr>
          <p:nvPr/>
        </p:nvSpPr>
        <p:spPr bwMode="auto">
          <a:xfrm>
            <a:off x="5516563" y="5384801"/>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4" name="Text Box 48"/>
          <p:cNvSpPr txBox="1">
            <a:spLocks noChangeArrowheads="1"/>
          </p:cNvSpPr>
          <p:nvPr/>
        </p:nvSpPr>
        <p:spPr bwMode="auto">
          <a:xfrm>
            <a:off x="4724401" y="5384801"/>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5" name="Text Box 49"/>
          <p:cNvSpPr txBox="1">
            <a:spLocks noChangeArrowheads="1"/>
          </p:cNvSpPr>
          <p:nvPr/>
        </p:nvSpPr>
        <p:spPr bwMode="auto">
          <a:xfrm>
            <a:off x="3860801" y="8121651"/>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6" name="Text Box 50"/>
          <p:cNvSpPr txBox="1">
            <a:spLocks noChangeArrowheads="1"/>
          </p:cNvSpPr>
          <p:nvPr/>
        </p:nvSpPr>
        <p:spPr bwMode="auto">
          <a:xfrm>
            <a:off x="3429001" y="7400926"/>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7" name="Text Box 51"/>
          <p:cNvSpPr txBox="1">
            <a:spLocks noChangeArrowheads="1"/>
          </p:cNvSpPr>
          <p:nvPr/>
        </p:nvSpPr>
        <p:spPr bwMode="auto">
          <a:xfrm>
            <a:off x="1125538" y="9056688"/>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8" name="Text Box 52"/>
          <p:cNvSpPr txBox="1">
            <a:spLocks noChangeArrowheads="1"/>
          </p:cNvSpPr>
          <p:nvPr/>
        </p:nvSpPr>
        <p:spPr bwMode="auto">
          <a:xfrm>
            <a:off x="1916113" y="7977188"/>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9" name="Text Box 53"/>
          <p:cNvSpPr txBox="1">
            <a:spLocks noChangeArrowheads="1"/>
          </p:cNvSpPr>
          <p:nvPr/>
        </p:nvSpPr>
        <p:spPr bwMode="auto">
          <a:xfrm>
            <a:off x="836613" y="3800476"/>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90" name="Text Box 54"/>
          <p:cNvSpPr txBox="1">
            <a:spLocks noChangeArrowheads="1"/>
          </p:cNvSpPr>
          <p:nvPr/>
        </p:nvSpPr>
        <p:spPr bwMode="auto">
          <a:xfrm>
            <a:off x="1484313" y="2936876"/>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91" name="Text Box 55"/>
          <p:cNvSpPr txBox="1">
            <a:spLocks noChangeArrowheads="1"/>
          </p:cNvSpPr>
          <p:nvPr/>
        </p:nvSpPr>
        <p:spPr bwMode="auto">
          <a:xfrm>
            <a:off x="4221163" y="8913813"/>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608" name="AutoShape 72"/>
          <p:cNvSpPr>
            <a:spLocks noChangeArrowheads="1"/>
          </p:cNvSpPr>
          <p:nvPr/>
        </p:nvSpPr>
        <p:spPr bwMode="auto">
          <a:xfrm>
            <a:off x="1125538" y="5457826"/>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609" name="Line 73"/>
          <p:cNvSpPr>
            <a:spLocks noChangeShapeType="1"/>
          </p:cNvSpPr>
          <p:nvPr/>
        </p:nvSpPr>
        <p:spPr bwMode="auto">
          <a:xfrm flipH="1" flipV="1">
            <a:off x="549275" y="4881563"/>
            <a:ext cx="684212" cy="736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610" name="Text Box 74"/>
          <p:cNvSpPr txBox="1">
            <a:spLocks noChangeArrowheads="1"/>
          </p:cNvSpPr>
          <p:nvPr/>
        </p:nvSpPr>
        <p:spPr bwMode="auto">
          <a:xfrm>
            <a:off x="333376" y="4486276"/>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92088" y="2071688"/>
            <a:ext cx="6477000" cy="714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a:latin typeface="Arial" charset="0"/>
              </a:rPr>
              <a:t>A l’aide de la carte du canton de Vaud et de la page précédente, place les principaux  sommets du canton de Vaud  et indique ci-dessous leur altitude.</a:t>
            </a:r>
            <a:endParaRPr lang="fr-FR" sz="1600">
              <a:latin typeface="Arial" charset="0"/>
            </a:endParaRPr>
          </a:p>
          <a:p>
            <a:pPr algn="ctr"/>
            <a:endParaRPr lang="fr-FR" sz="1600">
              <a:latin typeface="Arial" charset="0"/>
            </a:endParaRPr>
          </a:p>
          <a:p>
            <a:r>
              <a:rPr lang="fr-FR" sz="1400">
                <a:latin typeface="Arial" charset="0"/>
              </a:rPr>
              <a:t>1 Pic Chaussy……………………………………………………………………………</a:t>
            </a:r>
          </a:p>
          <a:p>
            <a:endParaRPr lang="fr-FR" sz="1400">
              <a:latin typeface="Arial" charset="0"/>
            </a:endParaRPr>
          </a:p>
          <a:p>
            <a:r>
              <a:rPr lang="fr-FR" sz="1400">
                <a:latin typeface="Arial" charset="0"/>
              </a:rPr>
              <a:t>2 Dent de Jaman………………………………………………………………………..</a:t>
            </a:r>
          </a:p>
          <a:p>
            <a:endParaRPr lang="fr-FR" sz="1400">
              <a:latin typeface="Arial" charset="0"/>
            </a:endParaRPr>
          </a:p>
          <a:p>
            <a:r>
              <a:rPr lang="fr-FR" sz="1400">
                <a:latin typeface="Arial" charset="0"/>
              </a:rPr>
              <a:t>3 Dents de Morcles……………………………………………………………………..</a:t>
            </a:r>
          </a:p>
          <a:p>
            <a:endParaRPr lang="fr-FR" sz="1400">
              <a:latin typeface="Arial" charset="0"/>
            </a:endParaRPr>
          </a:p>
          <a:p>
            <a:r>
              <a:rPr lang="fr-FR" sz="1400">
                <a:latin typeface="Arial" charset="0"/>
              </a:rPr>
              <a:t>4 Les Diablerets…………………………………………………………………………</a:t>
            </a:r>
          </a:p>
          <a:p>
            <a:endParaRPr lang="fr-FR" sz="1400">
              <a:latin typeface="Arial" charset="0"/>
            </a:endParaRPr>
          </a:p>
          <a:p>
            <a:r>
              <a:rPr lang="fr-FR" sz="1400">
                <a:latin typeface="Arial" charset="0"/>
              </a:rPr>
              <a:t>5 Grand Muveran………………………………………………………………………..</a:t>
            </a:r>
          </a:p>
          <a:p>
            <a:endParaRPr lang="fr-FR" sz="1400">
              <a:latin typeface="Arial" charset="0"/>
            </a:endParaRPr>
          </a:p>
          <a:p>
            <a:r>
              <a:rPr lang="fr-FR" sz="1400">
                <a:latin typeface="Arial" charset="0"/>
              </a:rPr>
              <a:t>6 Mont Pèlerin…………………………………………………………………………...</a:t>
            </a:r>
          </a:p>
          <a:p>
            <a:endParaRPr lang="fr-FR" sz="1400">
              <a:latin typeface="Arial" charset="0"/>
            </a:endParaRPr>
          </a:p>
          <a:p>
            <a:r>
              <a:rPr lang="fr-FR" sz="1400">
                <a:latin typeface="Arial" charset="0"/>
              </a:rPr>
              <a:t>7 Rochers de Naye……………………………………………………………………..</a:t>
            </a:r>
          </a:p>
          <a:p>
            <a:endParaRPr lang="fr-FR" sz="1400">
              <a:latin typeface="Arial" charset="0"/>
            </a:endParaRPr>
          </a:p>
          <a:p>
            <a:r>
              <a:rPr lang="fr-FR" sz="1400">
                <a:latin typeface="Arial" charset="0"/>
              </a:rPr>
              <a:t>8 Tour d’Aï……………………………………………………………………………….</a:t>
            </a:r>
          </a:p>
          <a:p>
            <a:endParaRPr lang="fr-FR" sz="1400">
              <a:latin typeface="Arial" charset="0"/>
            </a:endParaRPr>
          </a:p>
          <a:p>
            <a:r>
              <a:rPr lang="fr-FR" sz="1400">
                <a:latin typeface="Arial" charset="0"/>
              </a:rPr>
              <a:t>9 La Barillette…………………………………………………………………………….</a:t>
            </a:r>
          </a:p>
          <a:p>
            <a:endParaRPr lang="fr-FR" sz="1400">
              <a:latin typeface="Arial" charset="0"/>
            </a:endParaRPr>
          </a:p>
          <a:p>
            <a:r>
              <a:rPr lang="fr-FR" sz="1400">
                <a:latin typeface="Arial" charset="0"/>
              </a:rPr>
              <a:t>10 Le Chasseron…….………………………………………………………………….</a:t>
            </a:r>
            <a:endParaRPr lang="fr-CH" sz="1400">
              <a:latin typeface="Arial" charset="0"/>
            </a:endParaRPr>
          </a:p>
          <a:p>
            <a:endParaRPr lang="fr-CH" sz="1400">
              <a:latin typeface="Arial" charset="0"/>
            </a:endParaRPr>
          </a:p>
          <a:p>
            <a:r>
              <a:rPr lang="fr-FR" sz="1400">
                <a:latin typeface="Arial" charset="0"/>
              </a:rPr>
              <a:t>11 Dent de Vaulion……………………………………………………………………...</a:t>
            </a:r>
            <a:endParaRPr lang="fr-CH" sz="1400">
              <a:latin typeface="Arial" charset="0"/>
            </a:endParaRPr>
          </a:p>
          <a:p>
            <a:endParaRPr lang="fr-CH" sz="1400">
              <a:latin typeface="Arial" charset="0"/>
            </a:endParaRPr>
          </a:p>
          <a:p>
            <a:r>
              <a:rPr lang="fr-FR" sz="1400">
                <a:latin typeface="Arial" charset="0"/>
              </a:rPr>
              <a:t>12 La Dôle………………………………………………………………………………..</a:t>
            </a:r>
            <a:endParaRPr lang="fr-CH" sz="1400">
              <a:latin typeface="Arial" charset="0"/>
            </a:endParaRPr>
          </a:p>
          <a:p>
            <a:endParaRPr lang="fr-CH" sz="1400">
              <a:latin typeface="Arial" charset="0"/>
            </a:endParaRPr>
          </a:p>
          <a:p>
            <a:r>
              <a:rPr lang="fr-FR" sz="1400">
                <a:latin typeface="Arial" charset="0"/>
              </a:rPr>
              <a:t>13 Le Suchet…………………………………………………………………………….</a:t>
            </a:r>
          </a:p>
          <a:p>
            <a:endParaRPr lang="fr-CH" sz="1400">
              <a:latin typeface="Arial" charset="0"/>
            </a:endParaRPr>
          </a:p>
          <a:p>
            <a:r>
              <a:rPr lang="fr-CH" sz="1400">
                <a:latin typeface="Arial" charset="0"/>
              </a:rPr>
              <a:t>14 Mont Tendre………………………………………………………………………….</a:t>
            </a:r>
            <a:endParaRPr lang="fr-FR" sz="1400">
              <a:latin typeface="Arial" charset="0"/>
            </a:endParaRPr>
          </a:p>
          <a:p>
            <a:endParaRPr lang="fr-FR" sz="1400">
              <a:latin typeface="Arial" charset="0"/>
            </a:endParaRPr>
          </a:p>
          <a:p>
            <a:endParaRPr lang="fr-FR" sz="1400">
              <a:latin typeface="Arial" charset="0"/>
            </a:endParaRPr>
          </a:p>
          <a:p>
            <a:endParaRPr lang="fr-FR" sz="1400">
              <a:latin typeface="Arial" charset="0"/>
            </a:endParaRPr>
          </a:p>
        </p:txBody>
      </p:sp>
      <p:sp>
        <p:nvSpPr>
          <p:cNvPr id="66563"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66564" name="Text Box 4"/>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48</a:t>
            </a:r>
            <a:endParaRPr lang="fr-FR" sz="1200">
              <a:latin typeface="Arial" charset="0"/>
            </a:endParaRPr>
          </a:p>
        </p:txBody>
      </p:sp>
      <p:grpSp>
        <p:nvGrpSpPr>
          <p:cNvPr id="66566" name="Group 6"/>
          <p:cNvGrpSpPr>
            <a:grpSpLocks/>
          </p:cNvGrpSpPr>
          <p:nvPr/>
        </p:nvGrpSpPr>
        <p:grpSpPr bwMode="auto">
          <a:xfrm>
            <a:off x="5372100" y="128588"/>
            <a:ext cx="1263650" cy="1257300"/>
            <a:chOff x="3384" y="81"/>
            <a:chExt cx="796" cy="792"/>
          </a:xfrm>
        </p:grpSpPr>
        <p:pic>
          <p:nvPicPr>
            <p:cNvPr id="66567" name="Picture 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8"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66569" name="Text Box 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66572" name="Text Box 12"/>
          <p:cNvSpPr txBox="1">
            <a:spLocks noChangeArrowheads="1"/>
          </p:cNvSpPr>
          <p:nvPr/>
        </p:nvSpPr>
        <p:spPr bwMode="auto">
          <a:xfrm>
            <a:off x="620713" y="992188"/>
            <a:ext cx="276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Relief, </a:t>
            </a:r>
            <a:r>
              <a:rPr lang="fr-FR" sz="1600">
                <a:latin typeface="Arial Black" pitchFamily="34" charset="0"/>
              </a:rPr>
              <a:t>les sommets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92088" y="2071688"/>
            <a:ext cx="6477000"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dirty="0">
                <a:latin typeface="Arial" charset="0"/>
              </a:rPr>
              <a:t>A l’aide de la carte du canton de Vaud et de la page précédente, place les principaux  sommets du canton de Vaud  et indique ci-dessous leur altitude.</a:t>
            </a:r>
          </a:p>
          <a:p>
            <a:pPr algn="ctr"/>
            <a:endParaRPr lang="fr-FR" sz="1400" dirty="0">
              <a:latin typeface="Arial" charset="0"/>
            </a:endParaRPr>
          </a:p>
          <a:p>
            <a:r>
              <a:rPr lang="fr-FR" sz="1400" dirty="0">
                <a:latin typeface="Arial" charset="0"/>
              </a:rPr>
              <a:t>1 Pic </a:t>
            </a:r>
            <a:r>
              <a:rPr lang="fr-FR" sz="1400" dirty="0" err="1">
                <a:latin typeface="Arial" charset="0"/>
              </a:rPr>
              <a:t>Chaussy</a:t>
            </a:r>
            <a:r>
              <a:rPr lang="fr-FR" sz="1400" dirty="0">
                <a:latin typeface="Arial" charset="0"/>
              </a:rPr>
              <a:t> </a:t>
            </a:r>
            <a:r>
              <a:rPr lang="fr-FR" sz="1400" b="1" dirty="0">
                <a:latin typeface="Arial" charset="0"/>
              </a:rPr>
              <a:t>2351m</a:t>
            </a:r>
            <a:r>
              <a:rPr lang="fr-FR" sz="1400" dirty="0">
                <a:latin typeface="Arial" charset="0"/>
              </a:rPr>
              <a:t>…………………………………………………………………..</a:t>
            </a:r>
          </a:p>
          <a:p>
            <a:endParaRPr lang="fr-FR" sz="1400" dirty="0">
              <a:latin typeface="Arial" charset="0"/>
            </a:endParaRPr>
          </a:p>
          <a:p>
            <a:r>
              <a:rPr lang="fr-FR" sz="1400" dirty="0">
                <a:latin typeface="Arial" charset="0"/>
              </a:rPr>
              <a:t>2 Dent de Jaman </a:t>
            </a:r>
            <a:r>
              <a:rPr lang="fr-FR" sz="1400" b="1" dirty="0">
                <a:latin typeface="Arial" charset="0"/>
              </a:rPr>
              <a:t>1875m</a:t>
            </a:r>
            <a:r>
              <a:rPr lang="fr-FR" sz="1400" dirty="0">
                <a:latin typeface="Arial" charset="0"/>
              </a:rPr>
              <a:t>……………………………………………………………….</a:t>
            </a:r>
          </a:p>
          <a:p>
            <a:endParaRPr lang="fr-FR" sz="1400" dirty="0">
              <a:latin typeface="Arial" charset="0"/>
            </a:endParaRPr>
          </a:p>
          <a:p>
            <a:r>
              <a:rPr lang="fr-FR" sz="1400" dirty="0">
                <a:latin typeface="Arial" charset="0"/>
              </a:rPr>
              <a:t>3 Dents de </a:t>
            </a:r>
            <a:r>
              <a:rPr lang="fr-FR" sz="1400" dirty="0" err="1">
                <a:latin typeface="Arial" charset="0"/>
              </a:rPr>
              <a:t>Morcles</a:t>
            </a:r>
            <a:r>
              <a:rPr lang="fr-FR" sz="1400" dirty="0">
                <a:latin typeface="Arial" charset="0"/>
              </a:rPr>
              <a:t> </a:t>
            </a:r>
            <a:r>
              <a:rPr lang="fr-FR" sz="1400" b="1" dirty="0">
                <a:latin typeface="Arial" charset="0"/>
              </a:rPr>
              <a:t>2969m</a:t>
            </a:r>
            <a:r>
              <a:rPr lang="fr-FR" sz="1400" dirty="0">
                <a:latin typeface="Arial" charset="0"/>
              </a:rPr>
              <a:t>…………………………………………………………….</a:t>
            </a:r>
          </a:p>
          <a:p>
            <a:endParaRPr lang="fr-FR" sz="1400" dirty="0">
              <a:latin typeface="Arial" charset="0"/>
            </a:endParaRPr>
          </a:p>
          <a:p>
            <a:r>
              <a:rPr lang="fr-FR" sz="1400" dirty="0">
                <a:latin typeface="Arial" charset="0"/>
              </a:rPr>
              <a:t>4 Les Diablerets </a:t>
            </a:r>
            <a:r>
              <a:rPr lang="fr-FR" sz="1400" b="1" dirty="0">
                <a:latin typeface="Arial" charset="0"/>
              </a:rPr>
              <a:t>3109m</a:t>
            </a:r>
            <a:r>
              <a:rPr lang="fr-FR" sz="1400" dirty="0">
                <a:latin typeface="Arial" charset="0"/>
              </a:rPr>
              <a:t>………………………………………………………………..</a:t>
            </a:r>
          </a:p>
          <a:p>
            <a:endParaRPr lang="fr-FR" sz="1400" dirty="0">
              <a:latin typeface="Arial" charset="0"/>
            </a:endParaRPr>
          </a:p>
          <a:p>
            <a:r>
              <a:rPr lang="fr-FR" sz="1400" dirty="0">
                <a:latin typeface="Arial" charset="0"/>
              </a:rPr>
              <a:t>5 Grand </a:t>
            </a:r>
            <a:r>
              <a:rPr lang="fr-FR" sz="1400" dirty="0" err="1">
                <a:latin typeface="Arial" charset="0"/>
              </a:rPr>
              <a:t>Muveran</a:t>
            </a:r>
            <a:r>
              <a:rPr lang="fr-FR" sz="1400" dirty="0">
                <a:latin typeface="Arial" charset="0"/>
              </a:rPr>
              <a:t> </a:t>
            </a:r>
            <a:r>
              <a:rPr lang="fr-FR" sz="1400" b="1" dirty="0">
                <a:latin typeface="Arial" charset="0"/>
              </a:rPr>
              <a:t>3051m</a:t>
            </a:r>
            <a:r>
              <a:rPr lang="fr-FR" sz="1400" dirty="0">
                <a:latin typeface="Arial" charset="0"/>
              </a:rPr>
              <a:t>………………………………………………………………</a:t>
            </a:r>
          </a:p>
          <a:p>
            <a:endParaRPr lang="fr-FR" sz="1400" dirty="0">
              <a:latin typeface="Arial" charset="0"/>
            </a:endParaRPr>
          </a:p>
          <a:p>
            <a:r>
              <a:rPr lang="fr-FR" sz="1400" dirty="0">
                <a:latin typeface="Arial" charset="0"/>
              </a:rPr>
              <a:t>6 Mont Pèlerin </a:t>
            </a:r>
            <a:r>
              <a:rPr lang="fr-FR" sz="1400" b="1" dirty="0">
                <a:latin typeface="Arial" charset="0"/>
              </a:rPr>
              <a:t>1080m</a:t>
            </a:r>
            <a:r>
              <a:rPr lang="fr-FR" sz="1400" dirty="0">
                <a:latin typeface="Arial" charset="0"/>
              </a:rPr>
              <a:t>………………………………………………………………….</a:t>
            </a:r>
          </a:p>
          <a:p>
            <a:endParaRPr lang="fr-FR" sz="1400" dirty="0">
              <a:latin typeface="Arial" charset="0"/>
            </a:endParaRPr>
          </a:p>
          <a:p>
            <a:r>
              <a:rPr lang="fr-FR" sz="1400" dirty="0">
                <a:latin typeface="Arial" charset="0"/>
              </a:rPr>
              <a:t>7 Rochers de </a:t>
            </a:r>
            <a:r>
              <a:rPr lang="fr-FR" sz="1400" dirty="0" err="1">
                <a:latin typeface="Arial" charset="0"/>
              </a:rPr>
              <a:t>Naye</a:t>
            </a:r>
            <a:r>
              <a:rPr lang="fr-FR" sz="1400" dirty="0">
                <a:latin typeface="Arial" charset="0"/>
              </a:rPr>
              <a:t> </a:t>
            </a:r>
            <a:r>
              <a:rPr lang="fr-FR" sz="1400" b="1" dirty="0">
                <a:latin typeface="Arial" charset="0"/>
              </a:rPr>
              <a:t>2042m</a:t>
            </a:r>
            <a:r>
              <a:rPr lang="fr-FR" sz="1400" dirty="0">
                <a:latin typeface="Arial" charset="0"/>
              </a:rPr>
              <a:t>…………………………………………………………….</a:t>
            </a:r>
          </a:p>
          <a:p>
            <a:endParaRPr lang="fr-FR" sz="1400" dirty="0">
              <a:latin typeface="Arial" charset="0"/>
            </a:endParaRPr>
          </a:p>
          <a:p>
            <a:r>
              <a:rPr lang="fr-FR" sz="1400" dirty="0">
                <a:latin typeface="Arial" charset="0"/>
              </a:rPr>
              <a:t>8 Tour d’Aï </a:t>
            </a:r>
            <a:r>
              <a:rPr lang="fr-FR" sz="1400" b="1" dirty="0">
                <a:latin typeface="Arial" charset="0"/>
              </a:rPr>
              <a:t>2331m</a:t>
            </a:r>
            <a:r>
              <a:rPr lang="fr-FR" sz="1400" dirty="0">
                <a:latin typeface="Arial" charset="0"/>
              </a:rPr>
              <a:t>………………………………………………………………………</a:t>
            </a:r>
          </a:p>
          <a:p>
            <a:endParaRPr lang="fr-FR" sz="1400" dirty="0">
              <a:latin typeface="Arial" charset="0"/>
            </a:endParaRPr>
          </a:p>
          <a:p>
            <a:r>
              <a:rPr lang="fr-FR" sz="1400" dirty="0">
                <a:latin typeface="Arial" charset="0"/>
              </a:rPr>
              <a:t>9 La </a:t>
            </a:r>
            <a:r>
              <a:rPr lang="fr-FR" sz="1400" dirty="0" err="1">
                <a:latin typeface="Arial" charset="0"/>
              </a:rPr>
              <a:t>Barillette</a:t>
            </a:r>
            <a:r>
              <a:rPr lang="fr-FR" sz="1400" dirty="0">
                <a:latin typeface="Arial" charset="0"/>
              </a:rPr>
              <a:t> </a:t>
            </a:r>
            <a:r>
              <a:rPr lang="fr-FR" sz="1400" b="1" dirty="0">
                <a:latin typeface="Arial" charset="0"/>
              </a:rPr>
              <a:t>1523m</a:t>
            </a:r>
            <a:r>
              <a:rPr lang="fr-FR" sz="1400" dirty="0">
                <a:latin typeface="Arial" charset="0"/>
              </a:rPr>
              <a:t>…………………………………………………………………..</a:t>
            </a:r>
          </a:p>
          <a:p>
            <a:endParaRPr lang="fr-FR" sz="1400" dirty="0">
              <a:latin typeface="Arial" charset="0"/>
            </a:endParaRPr>
          </a:p>
          <a:p>
            <a:r>
              <a:rPr lang="fr-FR" sz="1400" dirty="0">
                <a:latin typeface="Arial" charset="0"/>
              </a:rPr>
              <a:t>10 Le </a:t>
            </a:r>
            <a:r>
              <a:rPr lang="fr-FR" sz="1400" dirty="0" err="1">
                <a:latin typeface="Arial" charset="0"/>
              </a:rPr>
              <a:t>Chaseron</a:t>
            </a:r>
            <a:r>
              <a:rPr lang="fr-FR" sz="1400" dirty="0">
                <a:latin typeface="Arial" charset="0"/>
              </a:rPr>
              <a:t> </a:t>
            </a:r>
            <a:r>
              <a:rPr lang="fr-FR" sz="1400" b="1" dirty="0">
                <a:latin typeface="Arial" charset="0"/>
              </a:rPr>
              <a:t>1607m</a:t>
            </a:r>
            <a:r>
              <a:rPr lang="fr-FR" sz="1400" dirty="0">
                <a:latin typeface="Arial" charset="0"/>
              </a:rPr>
              <a:t>………………………………………………………………..</a:t>
            </a:r>
            <a:endParaRPr lang="fr-CH" sz="1400" dirty="0">
              <a:latin typeface="Arial" charset="0"/>
            </a:endParaRPr>
          </a:p>
          <a:p>
            <a:endParaRPr lang="fr-CH" sz="1400" dirty="0">
              <a:latin typeface="Arial" charset="0"/>
            </a:endParaRPr>
          </a:p>
          <a:p>
            <a:r>
              <a:rPr lang="fr-FR" sz="1400" dirty="0">
                <a:latin typeface="Arial" charset="0"/>
              </a:rPr>
              <a:t>11 Dent de </a:t>
            </a:r>
            <a:r>
              <a:rPr lang="fr-FR" sz="1400" dirty="0" err="1">
                <a:latin typeface="Arial" charset="0"/>
              </a:rPr>
              <a:t>Vaulion</a:t>
            </a:r>
            <a:r>
              <a:rPr lang="fr-FR" sz="1400" dirty="0">
                <a:latin typeface="Arial" charset="0"/>
              </a:rPr>
              <a:t> </a:t>
            </a:r>
            <a:r>
              <a:rPr lang="fr-FR" sz="1400" b="1" dirty="0">
                <a:latin typeface="Arial" charset="0"/>
              </a:rPr>
              <a:t>1483m</a:t>
            </a:r>
            <a:r>
              <a:rPr lang="fr-FR" sz="1400" dirty="0">
                <a:latin typeface="Arial" charset="0"/>
              </a:rPr>
              <a:t>……………………………………………………………</a:t>
            </a:r>
            <a:endParaRPr lang="fr-CH" sz="1400" dirty="0">
              <a:latin typeface="Arial" charset="0"/>
            </a:endParaRPr>
          </a:p>
          <a:p>
            <a:endParaRPr lang="fr-CH" sz="1400" dirty="0">
              <a:latin typeface="Arial" charset="0"/>
            </a:endParaRPr>
          </a:p>
          <a:p>
            <a:r>
              <a:rPr lang="fr-FR" sz="1400" dirty="0">
                <a:latin typeface="Arial" charset="0"/>
              </a:rPr>
              <a:t>12 La Dôle </a:t>
            </a:r>
            <a:r>
              <a:rPr lang="fr-FR" sz="1400" b="1" dirty="0">
                <a:latin typeface="Arial" charset="0"/>
              </a:rPr>
              <a:t>1677m</a:t>
            </a:r>
            <a:r>
              <a:rPr lang="fr-FR" sz="1400" dirty="0">
                <a:latin typeface="Arial" charset="0"/>
              </a:rPr>
              <a:t>………………………………………………………………………</a:t>
            </a:r>
            <a:endParaRPr lang="fr-CH" sz="1400" dirty="0">
              <a:latin typeface="Arial" charset="0"/>
            </a:endParaRPr>
          </a:p>
          <a:p>
            <a:endParaRPr lang="fr-CH" sz="1400" dirty="0">
              <a:latin typeface="Arial" charset="0"/>
            </a:endParaRPr>
          </a:p>
          <a:p>
            <a:r>
              <a:rPr lang="fr-FR" sz="1400" dirty="0">
                <a:latin typeface="Arial" charset="0"/>
              </a:rPr>
              <a:t>13 Le Suchet </a:t>
            </a:r>
            <a:r>
              <a:rPr lang="fr-FR" sz="1400" b="1" dirty="0">
                <a:latin typeface="Arial" charset="0"/>
              </a:rPr>
              <a:t>1588m</a:t>
            </a:r>
            <a:r>
              <a:rPr lang="fr-FR" sz="1400" dirty="0">
                <a:latin typeface="Arial" charset="0"/>
              </a:rPr>
              <a:t>……………………………………………………………………</a:t>
            </a:r>
          </a:p>
          <a:p>
            <a:endParaRPr lang="fr-CH" sz="1400" dirty="0">
              <a:latin typeface="Arial" charset="0"/>
            </a:endParaRPr>
          </a:p>
          <a:p>
            <a:r>
              <a:rPr lang="fr-CH" sz="1400" dirty="0">
                <a:latin typeface="Arial" charset="0"/>
              </a:rPr>
              <a:t>14 Mont Tendre </a:t>
            </a:r>
            <a:r>
              <a:rPr lang="fr-CH" sz="1400" b="1" dirty="0">
                <a:latin typeface="Arial" charset="0"/>
              </a:rPr>
              <a:t>1679m</a:t>
            </a:r>
            <a:r>
              <a:rPr lang="fr-CH" sz="1400" dirty="0">
                <a:latin typeface="Arial" charset="0"/>
              </a:rPr>
              <a:t>……………………………………………………………….</a:t>
            </a:r>
            <a:endParaRPr lang="fr-FR" sz="1400" dirty="0">
              <a:latin typeface="Arial" charset="0"/>
            </a:endParaRPr>
          </a:p>
          <a:p>
            <a:endParaRPr lang="fr-FR" sz="1400" dirty="0">
              <a:latin typeface="Arial" charset="0"/>
            </a:endParaRPr>
          </a:p>
          <a:p>
            <a:endParaRPr lang="fr-FR" sz="1400" dirty="0">
              <a:latin typeface="Arial" charset="0"/>
            </a:endParaRPr>
          </a:p>
        </p:txBody>
      </p:sp>
      <p:sp>
        <p:nvSpPr>
          <p:cNvPr id="69635"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69636" name="Text Box 4"/>
          <p:cNvSpPr txBox="1">
            <a:spLocks noChangeArrowheads="1"/>
          </p:cNvSpPr>
          <p:nvPr/>
        </p:nvSpPr>
        <p:spPr bwMode="auto">
          <a:xfrm>
            <a:off x="0" y="0"/>
            <a:ext cx="8953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49 Prof 10</a:t>
            </a:r>
            <a:endParaRPr lang="fr-FR" sz="1200">
              <a:latin typeface="Arial" charset="0"/>
            </a:endParaRPr>
          </a:p>
        </p:txBody>
      </p:sp>
      <p:grpSp>
        <p:nvGrpSpPr>
          <p:cNvPr id="69637" name="Group 5"/>
          <p:cNvGrpSpPr>
            <a:grpSpLocks/>
          </p:cNvGrpSpPr>
          <p:nvPr/>
        </p:nvGrpSpPr>
        <p:grpSpPr bwMode="auto">
          <a:xfrm>
            <a:off x="5372100" y="128588"/>
            <a:ext cx="1263650" cy="1257300"/>
            <a:chOff x="3384" y="81"/>
            <a:chExt cx="796" cy="792"/>
          </a:xfrm>
        </p:grpSpPr>
        <p:pic>
          <p:nvPicPr>
            <p:cNvPr id="69638" name="Picture 6"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9" name="Rectangle 7"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69640" name="Text Box 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69642" name="Text Box 10"/>
          <p:cNvSpPr txBox="1">
            <a:spLocks noChangeArrowheads="1"/>
          </p:cNvSpPr>
          <p:nvPr/>
        </p:nvSpPr>
        <p:spPr bwMode="auto">
          <a:xfrm rot="-412928">
            <a:off x="846138" y="8191500"/>
            <a:ext cx="50609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8000">
                <a:solidFill>
                  <a:schemeClr val="folHlink"/>
                </a:solidFill>
                <a:latin typeface="Courier New" pitchFamily="49" charset="0"/>
              </a:rPr>
              <a:t>REPONSES</a:t>
            </a:r>
            <a:endParaRPr lang="fr-FR" sz="8000">
              <a:solidFill>
                <a:schemeClr val="folHlink"/>
              </a:solidFill>
              <a:latin typeface="Courier New" pitchFamily="49" charset="0"/>
            </a:endParaRPr>
          </a:p>
        </p:txBody>
      </p:sp>
      <p:sp>
        <p:nvSpPr>
          <p:cNvPr id="69643" name="Text Box 11"/>
          <p:cNvSpPr txBox="1">
            <a:spLocks noChangeArrowheads="1"/>
          </p:cNvSpPr>
          <p:nvPr/>
        </p:nvSpPr>
        <p:spPr bwMode="auto">
          <a:xfrm>
            <a:off x="595313" y="992188"/>
            <a:ext cx="276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Relief, </a:t>
            </a:r>
            <a:r>
              <a:rPr lang="fr-FR" sz="1600">
                <a:latin typeface="Arial Black" pitchFamily="34" charset="0"/>
              </a:rPr>
              <a:t>les sommets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67588" name="Rectangle 4"/>
          <p:cNvSpPr>
            <a:spLocks noChangeArrowheads="1"/>
          </p:cNvSpPr>
          <p:nvPr/>
        </p:nvSpPr>
        <p:spPr bwMode="auto">
          <a:xfrm>
            <a:off x="333375" y="1784350"/>
            <a:ext cx="2879725" cy="20875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7589" name="Rectangle 5"/>
          <p:cNvSpPr>
            <a:spLocks noChangeArrowheads="1"/>
          </p:cNvSpPr>
          <p:nvPr/>
        </p:nvSpPr>
        <p:spPr bwMode="auto">
          <a:xfrm>
            <a:off x="3716338" y="1784350"/>
            <a:ext cx="2879725" cy="20875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7590" name="Rectangle 6"/>
          <p:cNvSpPr>
            <a:spLocks noChangeArrowheads="1"/>
          </p:cNvSpPr>
          <p:nvPr/>
        </p:nvSpPr>
        <p:spPr bwMode="auto">
          <a:xfrm>
            <a:off x="333375" y="416083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7591" name="Rectangle 7"/>
          <p:cNvSpPr>
            <a:spLocks noChangeArrowheads="1"/>
          </p:cNvSpPr>
          <p:nvPr/>
        </p:nvSpPr>
        <p:spPr bwMode="auto">
          <a:xfrm>
            <a:off x="3716338" y="416083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7592" name="Rectangle 8"/>
          <p:cNvSpPr>
            <a:spLocks noChangeArrowheads="1"/>
          </p:cNvSpPr>
          <p:nvPr/>
        </p:nvSpPr>
        <p:spPr bwMode="auto">
          <a:xfrm>
            <a:off x="333375" y="646588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7593" name="Rectangle 9"/>
          <p:cNvSpPr>
            <a:spLocks noChangeArrowheads="1"/>
          </p:cNvSpPr>
          <p:nvPr/>
        </p:nvSpPr>
        <p:spPr bwMode="auto">
          <a:xfrm>
            <a:off x="3716338" y="646588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7606" name="Text Box 22"/>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50</a:t>
            </a:r>
            <a:endParaRPr lang="fr-FR" sz="1200">
              <a:latin typeface="Arial" charset="0"/>
            </a:endParaRPr>
          </a:p>
        </p:txBody>
      </p:sp>
      <p:grpSp>
        <p:nvGrpSpPr>
          <p:cNvPr id="67607" name="Group 23"/>
          <p:cNvGrpSpPr>
            <a:grpSpLocks/>
          </p:cNvGrpSpPr>
          <p:nvPr/>
        </p:nvGrpSpPr>
        <p:grpSpPr bwMode="auto">
          <a:xfrm>
            <a:off x="5372100" y="128588"/>
            <a:ext cx="1263650" cy="1257300"/>
            <a:chOff x="3384" y="81"/>
            <a:chExt cx="796" cy="792"/>
          </a:xfrm>
        </p:grpSpPr>
        <p:pic>
          <p:nvPicPr>
            <p:cNvPr id="67608" name="Picture 24"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609" name="Rectangle 25"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67610" name="Text Box 26"/>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6761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073275"/>
            <a:ext cx="2592388"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14"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238" y="1905000"/>
            <a:ext cx="252095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15"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 y="4354513"/>
            <a:ext cx="2520950" cy="170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16"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3825" y="4300538"/>
            <a:ext cx="2519363"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17"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608763"/>
            <a:ext cx="244792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600" name="Text Box 16"/>
          <p:cNvSpPr txBox="1">
            <a:spLocks noChangeArrowheads="1"/>
          </p:cNvSpPr>
          <p:nvPr/>
        </p:nvSpPr>
        <p:spPr bwMode="auto">
          <a:xfrm>
            <a:off x="333375" y="1784350"/>
            <a:ext cx="277813"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a:t>
            </a:r>
            <a:endParaRPr lang="fr-FR" sz="1200">
              <a:latin typeface="Arial" charset="0"/>
            </a:endParaRPr>
          </a:p>
        </p:txBody>
      </p:sp>
      <p:sp>
        <p:nvSpPr>
          <p:cNvPr id="67602" name="Text Box 18"/>
          <p:cNvSpPr txBox="1">
            <a:spLocks noChangeArrowheads="1"/>
          </p:cNvSpPr>
          <p:nvPr/>
        </p:nvSpPr>
        <p:spPr bwMode="auto">
          <a:xfrm>
            <a:off x="333375" y="4160838"/>
            <a:ext cx="277813"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3</a:t>
            </a:r>
            <a:endParaRPr lang="fr-FR" sz="1200">
              <a:latin typeface="Arial" charset="0"/>
            </a:endParaRPr>
          </a:p>
        </p:txBody>
      </p:sp>
      <p:sp>
        <p:nvSpPr>
          <p:cNvPr id="67603" name="Text Box 19"/>
          <p:cNvSpPr txBox="1">
            <a:spLocks noChangeArrowheads="1"/>
          </p:cNvSpPr>
          <p:nvPr/>
        </p:nvSpPr>
        <p:spPr bwMode="auto">
          <a:xfrm>
            <a:off x="333375" y="6465888"/>
            <a:ext cx="277813"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a:t>
            </a:r>
            <a:endParaRPr lang="fr-FR" sz="1200">
              <a:latin typeface="Arial" charset="0"/>
            </a:endParaRPr>
          </a:p>
        </p:txBody>
      </p:sp>
      <p:sp>
        <p:nvSpPr>
          <p:cNvPr id="67601" name="Text Box 17"/>
          <p:cNvSpPr txBox="1">
            <a:spLocks noChangeArrowheads="1"/>
          </p:cNvSpPr>
          <p:nvPr/>
        </p:nvSpPr>
        <p:spPr bwMode="auto">
          <a:xfrm>
            <a:off x="3716338" y="178435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2</a:t>
            </a:r>
            <a:endParaRPr lang="fr-FR" sz="1200">
              <a:latin typeface="Arial" charset="0"/>
            </a:endParaRPr>
          </a:p>
        </p:txBody>
      </p:sp>
      <p:sp>
        <p:nvSpPr>
          <p:cNvPr id="67604" name="Text Box 20"/>
          <p:cNvSpPr txBox="1">
            <a:spLocks noChangeArrowheads="1"/>
          </p:cNvSpPr>
          <p:nvPr/>
        </p:nvSpPr>
        <p:spPr bwMode="auto">
          <a:xfrm>
            <a:off x="3716338" y="4160838"/>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a:t>
            </a:r>
            <a:endParaRPr lang="fr-FR" sz="1200">
              <a:latin typeface="Arial" charset="0"/>
            </a:endParaRPr>
          </a:p>
        </p:txBody>
      </p:sp>
      <p:pic>
        <p:nvPicPr>
          <p:cNvPr id="67618" name="Picture 34"/>
          <p:cNvPicPr>
            <a:picLocks noChangeAspect="1" noChangeArrowheads="1"/>
          </p:cNvPicPr>
          <p:nvPr/>
        </p:nvPicPr>
        <p:blipFill>
          <a:blip r:embed="rId8" cstate="print">
            <a:lum bright="12000"/>
            <a:extLst>
              <a:ext uri="{28A0092B-C50C-407E-A947-70E740481C1C}">
                <a14:useLocalDpi xmlns:a14="http://schemas.microsoft.com/office/drawing/2010/main" val="0"/>
              </a:ext>
            </a:extLst>
          </a:blip>
          <a:srcRect/>
          <a:stretch>
            <a:fillRect/>
          </a:stretch>
        </p:blipFill>
        <p:spPr bwMode="auto">
          <a:xfrm>
            <a:off x="3814763" y="6608763"/>
            <a:ext cx="2638425"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605" name="Text Box 21"/>
          <p:cNvSpPr txBox="1">
            <a:spLocks noChangeArrowheads="1"/>
          </p:cNvSpPr>
          <p:nvPr/>
        </p:nvSpPr>
        <p:spPr bwMode="auto">
          <a:xfrm>
            <a:off x="3716338" y="6465888"/>
            <a:ext cx="277812"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a:t>
            </a:r>
            <a:endParaRPr lang="fr-FR" sz="1200">
              <a:latin typeface="Arial" charset="0"/>
            </a:endParaRPr>
          </a:p>
        </p:txBody>
      </p:sp>
      <p:sp>
        <p:nvSpPr>
          <p:cNvPr id="67619" name="Text Box 35"/>
          <p:cNvSpPr txBox="1">
            <a:spLocks noChangeArrowheads="1"/>
          </p:cNvSpPr>
          <p:nvPr/>
        </p:nvSpPr>
        <p:spPr bwMode="auto">
          <a:xfrm>
            <a:off x="595313" y="992188"/>
            <a:ext cx="276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Relief, </a:t>
            </a:r>
            <a:r>
              <a:rPr lang="fr-FR" sz="1600">
                <a:latin typeface="Arial Black" pitchFamily="34" charset="0"/>
              </a:rPr>
              <a:t>les sommets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549275" y="0"/>
            <a:ext cx="260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800">
                <a:latin typeface="Arial Black" pitchFamily="34" charset="0"/>
              </a:rPr>
              <a:t>Le canton de VAUD</a:t>
            </a:r>
          </a:p>
        </p:txBody>
      </p:sp>
      <p:sp>
        <p:nvSpPr>
          <p:cNvPr id="68611" name="Rectangle 3"/>
          <p:cNvSpPr>
            <a:spLocks noChangeArrowheads="1"/>
          </p:cNvSpPr>
          <p:nvPr/>
        </p:nvSpPr>
        <p:spPr bwMode="auto">
          <a:xfrm>
            <a:off x="333375" y="704850"/>
            <a:ext cx="2879725" cy="20875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8612" name="Rectangle 4"/>
          <p:cNvSpPr>
            <a:spLocks noChangeArrowheads="1"/>
          </p:cNvSpPr>
          <p:nvPr/>
        </p:nvSpPr>
        <p:spPr bwMode="auto">
          <a:xfrm>
            <a:off x="3716338" y="704850"/>
            <a:ext cx="2879725" cy="20875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8613" name="Rectangle 5"/>
          <p:cNvSpPr>
            <a:spLocks noChangeArrowheads="1"/>
          </p:cNvSpPr>
          <p:nvPr/>
        </p:nvSpPr>
        <p:spPr bwMode="auto">
          <a:xfrm>
            <a:off x="333375" y="308133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8614" name="Rectangle 6"/>
          <p:cNvSpPr>
            <a:spLocks noChangeArrowheads="1"/>
          </p:cNvSpPr>
          <p:nvPr/>
        </p:nvSpPr>
        <p:spPr bwMode="auto">
          <a:xfrm>
            <a:off x="3716338" y="308133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8615" name="Rectangle 7"/>
          <p:cNvSpPr>
            <a:spLocks noChangeArrowheads="1"/>
          </p:cNvSpPr>
          <p:nvPr/>
        </p:nvSpPr>
        <p:spPr bwMode="auto">
          <a:xfrm>
            <a:off x="333375" y="538638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8616" name="Rectangle 8"/>
          <p:cNvSpPr>
            <a:spLocks noChangeArrowheads="1"/>
          </p:cNvSpPr>
          <p:nvPr/>
        </p:nvSpPr>
        <p:spPr bwMode="auto">
          <a:xfrm>
            <a:off x="3716338" y="5386388"/>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8623" name="Text Box 1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51</a:t>
            </a:r>
            <a:endParaRPr lang="fr-FR" sz="1200">
              <a:latin typeface="Arial" charset="0"/>
            </a:endParaRPr>
          </a:p>
        </p:txBody>
      </p:sp>
      <p:grpSp>
        <p:nvGrpSpPr>
          <p:cNvPr id="68624" name="Group 16"/>
          <p:cNvGrpSpPr>
            <a:grpSpLocks/>
          </p:cNvGrpSpPr>
          <p:nvPr/>
        </p:nvGrpSpPr>
        <p:grpSpPr bwMode="auto">
          <a:xfrm>
            <a:off x="6065838" y="103188"/>
            <a:ext cx="531812" cy="528637"/>
            <a:chOff x="3384" y="81"/>
            <a:chExt cx="796" cy="792"/>
          </a:xfrm>
        </p:grpSpPr>
        <p:pic>
          <p:nvPicPr>
            <p:cNvPr id="68625" name="Picture 17" descr="v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26" name="Rectangle 1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68627" name="Text Box 1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68628" name="Text Box 20"/>
          <p:cNvSpPr txBox="1">
            <a:spLocks noChangeArrowheads="1"/>
          </p:cNvSpPr>
          <p:nvPr/>
        </p:nvSpPr>
        <p:spPr bwMode="auto">
          <a:xfrm>
            <a:off x="601663" y="273050"/>
            <a:ext cx="17478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1400">
                <a:latin typeface="Arial Black" pitchFamily="34" charset="0"/>
              </a:rPr>
              <a:t>Relief, </a:t>
            </a:r>
            <a:r>
              <a:rPr lang="fr-FR" sz="1000">
                <a:latin typeface="Arial Black" pitchFamily="34" charset="0"/>
              </a:rPr>
              <a:t>les sommets</a:t>
            </a:r>
          </a:p>
        </p:txBody>
      </p:sp>
      <p:pic>
        <p:nvPicPr>
          <p:cNvPr id="6862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777875"/>
            <a:ext cx="252095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3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800" y="777875"/>
            <a:ext cx="252095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31"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 y="3152775"/>
            <a:ext cx="252095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32"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363" y="3225800"/>
            <a:ext cx="2663825" cy="177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33"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5529263"/>
            <a:ext cx="244792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34"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0800" y="5529263"/>
            <a:ext cx="244792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7" name="Text Box 9"/>
          <p:cNvSpPr txBox="1">
            <a:spLocks noChangeArrowheads="1"/>
          </p:cNvSpPr>
          <p:nvPr/>
        </p:nvSpPr>
        <p:spPr bwMode="auto">
          <a:xfrm>
            <a:off x="333375" y="704850"/>
            <a:ext cx="277813"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7</a:t>
            </a:r>
            <a:endParaRPr lang="fr-FR" sz="1200">
              <a:latin typeface="Arial" charset="0"/>
            </a:endParaRPr>
          </a:p>
        </p:txBody>
      </p:sp>
      <p:sp>
        <p:nvSpPr>
          <p:cNvPr id="68619" name="Text Box 11"/>
          <p:cNvSpPr txBox="1">
            <a:spLocks noChangeArrowheads="1"/>
          </p:cNvSpPr>
          <p:nvPr/>
        </p:nvSpPr>
        <p:spPr bwMode="auto">
          <a:xfrm>
            <a:off x="333375" y="3081338"/>
            <a:ext cx="277813"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9</a:t>
            </a:r>
            <a:endParaRPr lang="fr-FR" sz="1200">
              <a:latin typeface="Arial" charset="0"/>
            </a:endParaRPr>
          </a:p>
        </p:txBody>
      </p:sp>
      <p:sp>
        <p:nvSpPr>
          <p:cNvPr id="68620" name="Text Box 12"/>
          <p:cNvSpPr txBox="1">
            <a:spLocks noChangeArrowheads="1"/>
          </p:cNvSpPr>
          <p:nvPr/>
        </p:nvSpPr>
        <p:spPr bwMode="auto">
          <a:xfrm>
            <a:off x="333375" y="5386388"/>
            <a:ext cx="361950"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11</a:t>
            </a:r>
            <a:endParaRPr lang="fr-FR" sz="1200">
              <a:latin typeface="Arial" charset="0"/>
            </a:endParaRPr>
          </a:p>
        </p:txBody>
      </p:sp>
      <p:sp>
        <p:nvSpPr>
          <p:cNvPr id="68618" name="Text Box 10"/>
          <p:cNvSpPr txBox="1">
            <a:spLocks noChangeArrowheads="1"/>
          </p:cNvSpPr>
          <p:nvPr/>
        </p:nvSpPr>
        <p:spPr bwMode="auto">
          <a:xfrm>
            <a:off x="3716338" y="704850"/>
            <a:ext cx="27781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8</a:t>
            </a:r>
            <a:endParaRPr lang="fr-FR" sz="1200">
              <a:latin typeface="Arial" charset="0"/>
            </a:endParaRPr>
          </a:p>
        </p:txBody>
      </p:sp>
      <p:sp>
        <p:nvSpPr>
          <p:cNvPr id="68621" name="Text Box 13"/>
          <p:cNvSpPr txBox="1">
            <a:spLocks noChangeArrowheads="1"/>
          </p:cNvSpPr>
          <p:nvPr/>
        </p:nvSpPr>
        <p:spPr bwMode="auto">
          <a:xfrm>
            <a:off x="3716338" y="3081338"/>
            <a:ext cx="361950"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10</a:t>
            </a:r>
            <a:endParaRPr lang="fr-FR" sz="1200">
              <a:latin typeface="Arial" charset="0"/>
            </a:endParaRPr>
          </a:p>
        </p:txBody>
      </p:sp>
      <p:sp>
        <p:nvSpPr>
          <p:cNvPr id="68622" name="Text Box 14"/>
          <p:cNvSpPr txBox="1">
            <a:spLocks noChangeArrowheads="1"/>
          </p:cNvSpPr>
          <p:nvPr/>
        </p:nvSpPr>
        <p:spPr bwMode="auto">
          <a:xfrm>
            <a:off x="3716338" y="5386388"/>
            <a:ext cx="361950"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12</a:t>
            </a:r>
            <a:endParaRPr lang="fr-FR" sz="1200">
              <a:latin typeface="Arial" charset="0"/>
            </a:endParaRPr>
          </a:p>
        </p:txBody>
      </p:sp>
      <p:grpSp>
        <p:nvGrpSpPr>
          <p:cNvPr id="68639" name="Group 31"/>
          <p:cNvGrpSpPr>
            <a:grpSpLocks/>
          </p:cNvGrpSpPr>
          <p:nvPr/>
        </p:nvGrpSpPr>
        <p:grpSpPr bwMode="auto">
          <a:xfrm>
            <a:off x="333375" y="7689850"/>
            <a:ext cx="2879725" cy="2087563"/>
            <a:chOff x="4836" y="1125"/>
            <a:chExt cx="1814" cy="1315"/>
          </a:xfrm>
        </p:grpSpPr>
        <p:sp>
          <p:nvSpPr>
            <p:cNvPr id="68636" name="Rectangle 28"/>
            <p:cNvSpPr>
              <a:spLocks noChangeArrowheads="1"/>
            </p:cNvSpPr>
            <p:nvPr/>
          </p:nvSpPr>
          <p:spPr bwMode="auto">
            <a:xfrm>
              <a:off x="4836" y="1125"/>
              <a:ext cx="1814" cy="131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68635"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3" y="1215"/>
              <a:ext cx="1542" cy="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38" name="Text Box 30"/>
            <p:cNvSpPr txBox="1">
              <a:spLocks noChangeArrowheads="1"/>
            </p:cNvSpPr>
            <p:nvPr/>
          </p:nvSpPr>
          <p:spPr bwMode="auto">
            <a:xfrm>
              <a:off x="4836" y="1125"/>
              <a:ext cx="228" cy="17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13</a:t>
              </a:r>
              <a:endParaRPr lang="fr-FR" sz="1200">
                <a:latin typeface="Arial" charset="0"/>
              </a:endParaRPr>
            </a:p>
          </p:txBody>
        </p:sp>
      </p:grpSp>
      <p:sp>
        <p:nvSpPr>
          <p:cNvPr id="68641" name="Rectangle 33"/>
          <p:cNvSpPr>
            <a:spLocks noChangeArrowheads="1"/>
          </p:cNvSpPr>
          <p:nvPr/>
        </p:nvSpPr>
        <p:spPr bwMode="auto">
          <a:xfrm>
            <a:off x="3716338" y="7618413"/>
            <a:ext cx="2879725" cy="20875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68640"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2238" y="7737475"/>
            <a:ext cx="252095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43" name="Text Box 35"/>
          <p:cNvSpPr txBox="1">
            <a:spLocks noChangeArrowheads="1"/>
          </p:cNvSpPr>
          <p:nvPr/>
        </p:nvSpPr>
        <p:spPr bwMode="auto">
          <a:xfrm>
            <a:off x="3716338" y="7618413"/>
            <a:ext cx="361950"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14</a:t>
            </a:r>
            <a:endParaRPr lang="fr-FR" sz="1200">
              <a:latin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8" name="Group 18"/>
          <p:cNvGrpSpPr>
            <a:grpSpLocks/>
          </p:cNvGrpSpPr>
          <p:nvPr/>
        </p:nvGrpSpPr>
        <p:grpSpPr bwMode="auto">
          <a:xfrm>
            <a:off x="957263" y="3297238"/>
            <a:ext cx="4941887" cy="2432050"/>
            <a:chOff x="1117" y="2576"/>
            <a:chExt cx="2304" cy="1134"/>
          </a:xfrm>
        </p:grpSpPr>
        <p:pic>
          <p:nvPicPr>
            <p:cNvPr id="61451" name="Picture 11"/>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t="21222" b="13379"/>
            <a:stretch>
              <a:fillRect/>
            </a:stretch>
          </p:blipFill>
          <p:spPr bwMode="auto">
            <a:xfrm>
              <a:off x="1117" y="2576"/>
              <a:ext cx="2304" cy="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56" name="Rectangle 16"/>
            <p:cNvSpPr>
              <a:spLocks noChangeArrowheads="1"/>
            </p:cNvSpPr>
            <p:nvPr/>
          </p:nvSpPr>
          <p:spPr bwMode="auto">
            <a:xfrm>
              <a:off x="1570" y="3301"/>
              <a:ext cx="545"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61442"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61444" name="Text Box 4"/>
          <p:cNvSpPr txBox="1">
            <a:spLocks noChangeArrowheads="1"/>
          </p:cNvSpPr>
          <p:nvPr/>
        </p:nvSpPr>
        <p:spPr bwMode="auto">
          <a:xfrm>
            <a:off x="511175" y="992188"/>
            <a:ext cx="2773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Relief, </a:t>
            </a:r>
            <a:r>
              <a:rPr lang="fr-FR" sz="1600">
                <a:latin typeface="Arial Black" pitchFamily="34" charset="0"/>
              </a:rPr>
              <a:t>le Point Zéro</a:t>
            </a:r>
          </a:p>
        </p:txBody>
      </p:sp>
      <p:sp>
        <p:nvSpPr>
          <p:cNvPr id="61447" name="Text Box 7"/>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52</a:t>
            </a:r>
            <a:endParaRPr lang="fr-FR" sz="1200">
              <a:latin typeface="Arial" charset="0"/>
            </a:endParaRPr>
          </a:p>
        </p:txBody>
      </p:sp>
      <p:grpSp>
        <p:nvGrpSpPr>
          <p:cNvPr id="61448" name="Group 8"/>
          <p:cNvGrpSpPr>
            <a:grpSpLocks/>
          </p:cNvGrpSpPr>
          <p:nvPr/>
        </p:nvGrpSpPr>
        <p:grpSpPr bwMode="auto">
          <a:xfrm>
            <a:off x="5372100" y="128588"/>
            <a:ext cx="1263650" cy="1257300"/>
            <a:chOff x="3384" y="81"/>
            <a:chExt cx="796" cy="792"/>
          </a:xfrm>
        </p:grpSpPr>
        <p:pic>
          <p:nvPicPr>
            <p:cNvPr id="61449" name="Picture 9"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50" name="Rectangle 10"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61452" name="Rectangle 12"/>
          <p:cNvSpPr>
            <a:spLocks noChangeArrowheads="1"/>
          </p:cNvSpPr>
          <p:nvPr/>
        </p:nvSpPr>
        <p:spPr bwMode="auto">
          <a:xfrm>
            <a:off x="223838" y="1712913"/>
            <a:ext cx="6408737"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fr-CH" sz="1400" b="1">
                <a:latin typeface="Arial" charset="0"/>
              </a:rPr>
              <a:t>Comment calcule-t-on l’altitude des sommets?</a:t>
            </a:r>
            <a:endParaRPr lang="fr-FR" sz="1400" b="1">
              <a:latin typeface="Arial" charset="0"/>
            </a:endParaRPr>
          </a:p>
          <a:p>
            <a:pPr algn="just"/>
            <a:r>
              <a:rPr lang="fr-FR" sz="1400">
                <a:latin typeface="Arial" charset="0"/>
              </a:rPr>
              <a:t>                                                                                         </a:t>
            </a:r>
          </a:p>
          <a:p>
            <a:pPr algn="just"/>
            <a:r>
              <a:rPr lang="fr-FR" sz="1400">
                <a:latin typeface="Arial" charset="0"/>
              </a:rPr>
              <a:t>Un marégraphe fut mis en place en 1883 au numéro 174 de la Corniche à Marseille, dans l'Anse Calvo. Le but est de déterminer une origine des altitudes françaises. Les mesures ont été effectuées en continu du 1er janvier 1884 au 31 décembre 1896, sur 13 ans pour connaître le niveau moyen des marées et établir le </a:t>
            </a:r>
            <a:r>
              <a:rPr lang="fr-FR" sz="1400" b="1">
                <a:effectLst>
                  <a:outerShdw blurRad="38100" dist="38100" dir="2700000" algn="tl">
                    <a:srgbClr val="C0C0C0"/>
                  </a:outerShdw>
                </a:effectLst>
                <a:latin typeface="Arial" charset="0"/>
              </a:rPr>
              <a:t>point zéro</a:t>
            </a:r>
            <a:r>
              <a:rPr lang="fr-FR" sz="1400">
                <a:latin typeface="Arial" charset="0"/>
              </a:rPr>
              <a:t>. Ce niveau moyen a été adopté comme l'altitude zéro de référence français.</a:t>
            </a:r>
          </a:p>
        </p:txBody>
      </p:sp>
      <p:sp>
        <p:nvSpPr>
          <p:cNvPr id="61454" name="Rectangle 14"/>
          <p:cNvSpPr>
            <a:spLocks noChangeArrowheads="1"/>
          </p:cNvSpPr>
          <p:nvPr/>
        </p:nvSpPr>
        <p:spPr bwMode="auto">
          <a:xfrm>
            <a:off x="93663" y="5816600"/>
            <a:ext cx="66690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400">
                <a:latin typeface="Arial" charset="0"/>
              </a:rPr>
              <a:t>Le principe du marégraphe est simple : situé dans un emplacement précisément identifié, le marégraphe enregistre le niveau de la mer au cours du temps.</a:t>
            </a:r>
          </a:p>
        </p:txBody>
      </p:sp>
      <p:pic>
        <p:nvPicPr>
          <p:cNvPr id="6145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 y="6681788"/>
            <a:ext cx="3240088"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9" name="Picture 19"/>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076700" y="6464300"/>
            <a:ext cx="2235200" cy="3313113"/>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60" name="Text Box 20"/>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63000"/>
            <a:ext cx="685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0" name="Text Box 2"/>
          <p:cNvSpPr txBox="1">
            <a:spLocks noChangeArrowheads="1"/>
          </p:cNvSpPr>
          <p:nvPr/>
        </p:nvSpPr>
        <p:spPr bwMode="auto">
          <a:xfrm>
            <a:off x="476250" y="273050"/>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83971" name="Text Box 3"/>
          <p:cNvSpPr txBox="1">
            <a:spLocks noChangeArrowheads="1"/>
          </p:cNvSpPr>
          <p:nvPr/>
        </p:nvSpPr>
        <p:spPr bwMode="auto">
          <a:xfrm>
            <a:off x="549275" y="849313"/>
            <a:ext cx="223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Introduction</a:t>
            </a:r>
            <a:endParaRPr lang="fr-FR" sz="1600">
              <a:latin typeface="Arial Black" pitchFamily="34" charset="0"/>
            </a:endParaRPr>
          </a:p>
        </p:txBody>
      </p:sp>
      <p:sp>
        <p:nvSpPr>
          <p:cNvPr id="83972" name="Text Box 4"/>
          <p:cNvSpPr txBox="1">
            <a:spLocks noChangeArrowheads="1"/>
          </p:cNvSpPr>
          <p:nvPr/>
        </p:nvSpPr>
        <p:spPr bwMode="auto">
          <a:xfrm>
            <a:off x="0" y="0"/>
            <a:ext cx="2778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4</a:t>
            </a:r>
            <a:endParaRPr lang="fr-FR" sz="1200">
              <a:latin typeface="Arial" charset="0"/>
            </a:endParaRPr>
          </a:p>
        </p:txBody>
      </p:sp>
      <p:sp>
        <p:nvSpPr>
          <p:cNvPr id="83976" name="Text Box 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solidFill>
                  <a:schemeClr val="bg1"/>
                </a:solidFill>
                <a:latin typeface="Arial" charset="0"/>
                <a:cs typeface="Times New Roman" pitchFamily="18" charset="0"/>
              </a:rPr>
              <a:t>© </a:t>
            </a:r>
            <a:r>
              <a:rPr lang="fr-CH" sz="700">
                <a:solidFill>
                  <a:schemeClr val="bg1"/>
                </a:solidFill>
                <a:latin typeface="Arial" charset="0"/>
              </a:rPr>
              <a:t>Marc SCHMIDT</a:t>
            </a:r>
            <a:endParaRPr lang="fr-FR" sz="700">
              <a:solidFill>
                <a:schemeClr val="bg1"/>
              </a:solidFill>
              <a:latin typeface="Arial" charset="0"/>
            </a:endParaRPr>
          </a:p>
        </p:txBody>
      </p:sp>
      <p:sp>
        <p:nvSpPr>
          <p:cNvPr id="83978" name="Rectangle 10"/>
          <p:cNvSpPr>
            <a:spLocks noChangeArrowheads="1"/>
          </p:cNvSpPr>
          <p:nvPr/>
        </p:nvSpPr>
        <p:spPr bwMode="auto">
          <a:xfrm>
            <a:off x="1892300" y="1928813"/>
            <a:ext cx="3624263" cy="31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400">
                <a:latin typeface="Arial" charset="0"/>
              </a:rPr>
              <a:t>Pour conclure, il est évident</a:t>
            </a:r>
            <a:br>
              <a:rPr lang="fr-FR" sz="1400">
                <a:latin typeface="Arial" charset="0"/>
              </a:rPr>
            </a:br>
            <a:r>
              <a:rPr lang="fr-FR" sz="1400">
                <a:latin typeface="Arial" charset="0"/>
              </a:rPr>
              <a:t>qu’elle est vaudoise cent pour cent !</a:t>
            </a:r>
            <a:br>
              <a:rPr lang="fr-FR" sz="1400">
                <a:latin typeface="Arial" charset="0"/>
              </a:rPr>
            </a:br>
            <a:r>
              <a:rPr lang="fr-FR" sz="1400">
                <a:latin typeface="Arial" charset="0"/>
              </a:rPr>
              <a:t>Tranquille et pas bien décidée.</a:t>
            </a:r>
            <a:br>
              <a:rPr lang="fr-FR" sz="1400">
                <a:latin typeface="Arial" charset="0"/>
              </a:rPr>
            </a:br>
            <a:r>
              <a:rPr lang="fr-FR" sz="1400">
                <a:latin typeface="Arial" charset="0"/>
              </a:rPr>
              <a:t>Elle tient le juste milieu,</a:t>
            </a:r>
            <a:br>
              <a:rPr lang="fr-FR" sz="1400">
                <a:latin typeface="Arial" charset="0"/>
              </a:rPr>
            </a:br>
            <a:r>
              <a:rPr lang="fr-FR" sz="1400">
                <a:latin typeface="Arial" charset="0"/>
              </a:rPr>
              <a:t>elle dit : «Qui ne peut ne peut !»</a:t>
            </a:r>
            <a:br>
              <a:rPr lang="fr-FR" sz="1400">
                <a:latin typeface="Arial" charset="0"/>
              </a:rPr>
            </a:br>
            <a:r>
              <a:rPr lang="fr-FR" sz="1400">
                <a:latin typeface="Arial" charset="0"/>
              </a:rPr>
              <a:t>mais elle fait à son idée.</a:t>
            </a:r>
            <a:br>
              <a:rPr lang="fr-FR" sz="1400">
                <a:latin typeface="Arial" charset="0"/>
              </a:rPr>
            </a:br>
            <a:r>
              <a:rPr lang="fr-FR" sz="1400">
                <a:latin typeface="Arial" charset="0"/>
              </a:rPr>
              <a:t>Et certains, mettant dans leur vin</a:t>
            </a:r>
            <a:br>
              <a:rPr lang="fr-FR" sz="1400">
                <a:latin typeface="Arial" charset="0"/>
              </a:rPr>
            </a:br>
            <a:r>
              <a:rPr lang="fr-FR" sz="1400">
                <a:latin typeface="Arial" charset="0"/>
              </a:rPr>
              <a:t>de l’eau, elle regrette bien</a:t>
            </a:r>
            <a:br>
              <a:rPr lang="fr-FR" sz="1400">
                <a:latin typeface="Arial" charset="0"/>
              </a:rPr>
            </a:br>
            <a:r>
              <a:rPr lang="fr-FR" sz="1400">
                <a:latin typeface="Arial" charset="0"/>
              </a:rPr>
              <a:t>– c’est, ma foi, tout à son éloge –</a:t>
            </a:r>
            <a:br>
              <a:rPr lang="fr-FR" sz="1400">
                <a:latin typeface="Arial" charset="0"/>
              </a:rPr>
            </a:br>
            <a:r>
              <a:rPr lang="fr-FR" sz="1400">
                <a:latin typeface="Arial" charset="0"/>
              </a:rPr>
              <a:t>que ce bon vieux canton de Vaud</a:t>
            </a:r>
            <a:br>
              <a:rPr lang="fr-FR" sz="1400">
                <a:latin typeface="Arial" charset="0"/>
              </a:rPr>
            </a:br>
            <a:r>
              <a:rPr lang="fr-FR" sz="1400">
                <a:latin typeface="Arial" charset="0"/>
              </a:rPr>
              <a:t>n’ait pas mis du vin dans son eau…</a:t>
            </a:r>
            <a:br>
              <a:rPr lang="fr-FR" sz="1400">
                <a:latin typeface="Arial" charset="0"/>
              </a:rPr>
            </a:br>
            <a:r>
              <a:rPr lang="fr-FR" sz="1400">
                <a:latin typeface="Arial" charset="0"/>
              </a:rPr>
              <a:t>la Venoge !</a:t>
            </a:r>
          </a:p>
          <a:p>
            <a:br>
              <a:rPr lang="fr-FR" sz="1200" i="1">
                <a:latin typeface="Arial" charset="0"/>
              </a:rPr>
            </a:br>
            <a:r>
              <a:rPr lang="fr-FR" sz="1200" i="1">
                <a:latin typeface="Arial" charset="0"/>
              </a:rPr>
              <a:t>Jean Villard-Gilles</a:t>
            </a:r>
            <a:br>
              <a:rPr lang="fr-FR" sz="1200" i="1">
                <a:latin typeface="Arial" charset="0"/>
              </a:rPr>
            </a:br>
            <a:r>
              <a:rPr lang="fr-FR" sz="1200" i="1">
                <a:latin typeface="Arial" charset="0"/>
              </a:rPr>
              <a:t>Port-Manech, juillet 1954</a:t>
            </a:r>
          </a:p>
        </p:txBody>
      </p:sp>
      <p:pic>
        <p:nvPicPr>
          <p:cNvPr id="8398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 y="5889625"/>
            <a:ext cx="5473700" cy="2119313"/>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3986" name="Group 18"/>
          <p:cNvGrpSpPr>
            <a:grpSpLocks/>
          </p:cNvGrpSpPr>
          <p:nvPr/>
        </p:nvGrpSpPr>
        <p:grpSpPr bwMode="auto">
          <a:xfrm>
            <a:off x="5300663" y="200025"/>
            <a:ext cx="1296987" cy="1295400"/>
            <a:chOff x="3339" y="126"/>
            <a:chExt cx="817" cy="816"/>
          </a:xfrm>
        </p:grpSpPr>
        <p:pic>
          <p:nvPicPr>
            <p:cNvPr id="83987" name="Picture 19" descr="vd"/>
            <p:cNvPicPr>
              <a:picLocks noChangeAspect="1" noChangeArrowheads="1"/>
            </p:cNvPicPr>
            <p:nvPr/>
          </p:nvPicPr>
          <p:blipFill>
            <a:blip r:embed="rId4">
              <a:extLst>
                <a:ext uri="{28A0092B-C50C-407E-A947-70E740481C1C}">
                  <a14:useLocalDpi xmlns:a14="http://schemas.microsoft.com/office/drawing/2010/main" val="0"/>
                </a:ext>
              </a:extLst>
            </a:blip>
            <a:srcRect l="5637" t="1968" r="5515" b="50394"/>
            <a:stretch>
              <a:fillRect/>
            </a:stretch>
          </p:blipFill>
          <p:spPr bwMode="auto">
            <a:xfrm>
              <a:off x="3385" y="126"/>
              <a:ext cx="725"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88" name="Picture 20"/>
            <p:cNvPicPr>
              <a:picLocks noChangeAspect="1" noChangeArrowheads="1"/>
            </p:cNvPicPr>
            <p:nvPr/>
          </p:nvPicPr>
          <p:blipFill>
            <a:blip r:embed="rId5">
              <a:extLst>
                <a:ext uri="{28A0092B-C50C-407E-A947-70E740481C1C}">
                  <a14:useLocalDpi xmlns:a14="http://schemas.microsoft.com/office/drawing/2010/main" val="0"/>
                </a:ext>
              </a:extLst>
            </a:blip>
            <a:srcRect l="7292" t="7654" r="15387" b="7483"/>
            <a:stretch>
              <a:fillRect/>
            </a:stretch>
          </p:blipFill>
          <p:spPr bwMode="auto">
            <a:xfrm>
              <a:off x="3402" y="576"/>
              <a:ext cx="708"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89" name="Rectangle 21"/>
            <p:cNvSpPr>
              <a:spLocks noChangeArrowheads="1"/>
            </p:cNvSpPr>
            <p:nvPr/>
          </p:nvSpPr>
          <p:spPr bwMode="auto">
            <a:xfrm>
              <a:off x="3339" y="126"/>
              <a:ext cx="817" cy="8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83990" name="Line 22"/>
            <p:cNvSpPr>
              <a:spLocks noChangeShapeType="1"/>
            </p:cNvSpPr>
            <p:nvPr/>
          </p:nvSpPr>
          <p:spPr bwMode="auto">
            <a:xfrm>
              <a:off x="3339" y="534"/>
              <a:ext cx="8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grpSp>
        <p:nvGrpSpPr>
          <p:cNvPr id="16420" name="Group 36"/>
          <p:cNvGrpSpPr>
            <a:grpSpLocks/>
          </p:cNvGrpSpPr>
          <p:nvPr/>
        </p:nvGrpSpPr>
        <p:grpSpPr bwMode="auto">
          <a:xfrm>
            <a:off x="260350" y="1639888"/>
            <a:ext cx="6597650" cy="7921625"/>
            <a:chOff x="164" y="1033"/>
            <a:chExt cx="4156" cy="4990"/>
          </a:xfrm>
        </p:grpSpPr>
        <p:sp>
          <p:nvSpPr>
            <p:cNvPr id="16391" name="Rectangle 7"/>
            <p:cNvSpPr>
              <a:spLocks noChangeArrowheads="1"/>
            </p:cNvSpPr>
            <p:nvPr/>
          </p:nvSpPr>
          <p:spPr bwMode="auto">
            <a:xfrm>
              <a:off x="164" y="1033"/>
              <a:ext cx="4156" cy="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sz="1600">
                  <a:effectLst>
                    <a:outerShdw blurRad="38100" dist="38100" dir="2700000" algn="tl">
                      <a:srgbClr val="C0C0C0"/>
                    </a:outerShdw>
                  </a:effectLst>
                  <a:latin typeface="Arial" charset="0"/>
                </a:rPr>
                <a:t>Découverte et observation d’une carte de géographie</a:t>
              </a:r>
            </a:p>
            <a:p>
              <a:endParaRPr lang="fr-CH" sz="1600">
                <a:effectLst>
                  <a:outerShdw blurRad="38100" dist="38100" dir="2700000" algn="tl">
                    <a:srgbClr val="C0C0C0"/>
                  </a:outerShdw>
                </a:effectLst>
                <a:latin typeface="Arial" charset="0"/>
              </a:endParaRPr>
            </a:p>
            <a:p>
              <a:r>
                <a:rPr lang="fr-CH" sz="1600" u="sng">
                  <a:latin typeface="Arial" charset="0"/>
                </a:rPr>
                <a:t>Définition:</a:t>
              </a:r>
              <a:r>
                <a:rPr lang="fr-FR" sz="1600">
                  <a:latin typeface="Arial" charset="0"/>
                </a:rPr>
                <a:t>Les signes conventionnels sont des symboles utilisés pour représenter sur la carte ce qui se trouve sur le terrain. Par exemple : ponts, marécages, routes, bâtiments, etc... </a:t>
              </a:r>
            </a:p>
            <a:p>
              <a:endParaRPr lang="fr-FR" sz="1600">
                <a:latin typeface="Arial" charset="0"/>
              </a:endParaRPr>
            </a:p>
            <a:p>
              <a:r>
                <a:rPr lang="fr-FR" sz="1600">
                  <a:latin typeface="Arial" charset="0"/>
                </a:rPr>
                <a:t>Avant de déplier ta carte du Canton de Vaud, comment penses-tu que l’on représente sur une carte:        </a:t>
              </a:r>
            </a:p>
          </p:txBody>
        </p:sp>
        <p:sp>
          <p:nvSpPr>
            <p:cNvPr id="16392" name="Text Box 8"/>
            <p:cNvSpPr txBox="1">
              <a:spLocks noChangeArrowheads="1"/>
            </p:cNvSpPr>
            <p:nvPr/>
          </p:nvSpPr>
          <p:spPr bwMode="auto">
            <a:xfrm>
              <a:off x="346" y="2676"/>
              <a:ext cx="725"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Une église</a:t>
              </a:r>
              <a:endParaRPr lang="fr-FR" sz="1600">
                <a:latin typeface="Arial" charset="0"/>
              </a:endParaRPr>
            </a:p>
          </p:txBody>
        </p:sp>
        <p:sp>
          <p:nvSpPr>
            <p:cNvPr id="16394" name="Text Box 10"/>
            <p:cNvSpPr txBox="1">
              <a:spLocks noChangeArrowheads="1"/>
            </p:cNvSpPr>
            <p:nvPr/>
          </p:nvSpPr>
          <p:spPr bwMode="auto">
            <a:xfrm>
              <a:off x="351" y="3211"/>
              <a:ext cx="1673"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Des rails de chemins de fer</a:t>
              </a:r>
              <a:endParaRPr lang="fr-FR" sz="1600">
                <a:latin typeface="Arial" charset="0"/>
              </a:endParaRPr>
            </a:p>
          </p:txBody>
        </p:sp>
        <p:sp>
          <p:nvSpPr>
            <p:cNvPr id="16395" name="Text Box 11"/>
            <p:cNvSpPr txBox="1">
              <a:spLocks noChangeArrowheads="1"/>
            </p:cNvSpPr>
            <p:nvPr/>
          </p:nvSpPr>
          <p:spPr bwMode="auto">
            <a:xfrm>
              <a:off x="346" y="5796"/>
              <a:ext cx="733"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Un chemin</a:t>
              </a:r>
              <a:endParaRPr lang="fr-FR" sz="1600">
                <a:latin typeface="Arial" charset="0"/>
              </a:endParaRPr>
            </a:p>
          </p:txBody>
        </p:sp>
        <p:sp>
          <p:nvSpPr>
            <p:cNvPr id="16396" name="Text Box 12"/>
            <p:cNvSpPr txBox="1">
              <a:spLocks noChangeArrowheads="1"/>
            </p:cNvSpPr>
            <p:nvPr/>
          </p:nvSpPr>
          <p:spPr bwMode="auto">
            <a:xfrm>
              <a:off x="346" y="4263"/>
              <a:ext cx="590"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De l’eau</a:t>
              </a:r>
              <a:endParaRPr lang="fr-FR" sz="1600">
                <a:latin typeface="Arial" charset="0"/>
              </a:endParaRPr>
            </a:p>
          </p:txBody>
        </p:sp>
        <p:sp>
          <p:nvSpPr>
            <p:cNvPr id="16397" name="Text Box 13"/>
            <p:cNvSpPr txBox="1">
              <a:spLocks noChangeArrowheads="1"/>
            </p:cNvSpPr>
            <p:nvPr/>
          </p:nvSpPr>
          <p:spPr bwMode="auto">
            <a:xfrm>
              <a:off x="346" y="3764"/>
              <a:ext cx="649"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Une forêt</a:t>
              </a:r>
              <a:endParaRPr lang="fr-FR" sz="1600">
                <a:latin typeface="Arial" charset="0"/>
              </a:endParaRPr>
            </a:p>
          </p:txBody>
        </p:sp>
        <p:sp>
          <p:nvSpPr>
            <p:cNvPr id="16398" name="Text Box 14"/>
            <p:cNvSpPr txBox="1">
              <a:spLocks noChangeArrowheads="1"/>
            </p:cNvSpPr>
            <p:nvPr/>
          </p:nvSpPr>
          <p:spPr bwMode="auto">
            <a:xfrm>
              <a:off x="346" y="4753"/>
              <a:ext cx="804"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Une maison</a:t>
              </a:r>
              <a:endParaRPr lang="fr-FR" sz="1600">
                <a:latin typeface="Arial" charset="0"/>
              </a:endParaRPr>
            </a:p>
          </p:txBody>
        </p:sp>
        <p:sp>
          <p:nvSpPr>
            <p:cNvPr id="16399" name="Text Box 15"/>
            <p:cNvSpPr txBox="1">
              <a:spLocks noChangeArrowheads="1"/>
            </p:cNvSpPr>
            <p:nvPr/>
          </p:nvSpPr>
          <p:spPr bwMode="auto">
            <a:xfrm>
              <a:off x="346" y="5261"/>
              <a:ext cx="684"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Une route</a:t>
              </a:r>
              <a:endParaRPr lang="fr-FR" sz="1600">
                <a:latin typeface="Arial" charset="0"/>
              </a:endParaRPr>
            </a:p>
          </p:txBody>
        </p:sp>
        <p:sp>
          <p:nvSpPr>
            <p:cNvPr id="16401" name="Line 17"/>
            <p:cNvSpPr>
              <a:spLocks noChangeShapeType="1"/>
            </p:cNvSpPr>
            <p:nvPr/>
          </p:nvSpPr>
          <p:spPr bwMode="auto">
            <a:xfrm>
              <a:off x="1071" y="2894"/>
              <a:ext cx="15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6402" name="Line 18"/>
            <p:cNvSpPr>
              <a:spLocks noChangeShapeType="1"/>
            </p:cNvSpPr>
            <p:nvPr/>
          </p:nvSpPr>
          <p:spPr bwMode="auto">
            <a:xfrm>
              <a:off x="2024" y="3438"/>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6403" name="Line 19"/>
            <p:cNvSpPr>
              <a:spLocks noChangeShapeType="1"/>
            </p:cNvSpPr>
            <p:nvPr/>
          </p:nvSpPr>
          <p:spPr bwMode="auto">
            <a:xfrm flipV="1">
              <a:off x="981" y="3981"/>
              <a:ext cx="1633"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6404" name="Line 20"/>
            <p:cNvSpPr>
              <a:spLocks noChangeShapeType="1"/>
            </p:cNvSpPr>
            <p:nvPr/>
          </p:nvSpPr>
          <p:spPr bwMode="auto">
            <a:xfrm>
              <a:off x="935" y="4481"/>
              <a:ext cx="167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6405" name="Line 21"/>
            <p:cNvSpPr>
              <a:spLocks noChangeShapeType="1"/>
            </p:cNvSpPr>
            <p:nvPr/>
          </p:nvSpPr>
          <p:spPr bwMode="auto">
            <a:xfrm>
              <a:off x="1162" y="4980"/>
              <a:ext cx="145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6406" name="Line 22"/>
            <p:cNvSpPr>
              <a:spLocks noChangeShapeType="1"/>
            </p:cNvSpPr>
            <p:nvPr/>
          </p:nvSpPr>
          <p:spPr bwMode="auto">
            <a:xfrm>
              <a:off x="1026" y="5442"/>
              <a:ext cx="15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6407" name="Line 23"/>
            <p:cNvSpPr>
              <a:spLocks noChangeShapeType="1"/>
            </p:cNvSpPr>
            <p:nvPr/>
          </p:nvSpPr>
          <p:spPr bwMode="auto">
            <a:xfrm>
              <a:off x="1071" y="6023"/>
              <a:ext cx="15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6408" name="Rectangle 24"/>
            <p:cNvSpPr>
              <a:spLocks noChangeArrowheads="1"/>
            </p:cNvSpPr>
            <p:nvPr/>
          </p:nvSpPr>
          <p:spPr bwMode="auto">
            <a:xfrm>
              <a:off x="2614" y="2576"/>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6409" name="Rectangle 25"/>
            <p:cNvSpPr>
              <a:spLocks noChangeArrowheads="1"/>
            </p:cNvSpPr>
            <p:nvPr/>
          </p:nvSpPr>
          <p:spPr bwMode="auto">
            <a:xfrm>
              <a:off x="2614" y="3120"/>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6410" name="Rectangle 26"/>
            <p:cNvSpPr>
              <a:spLocks noChangeArrowheads="1"/>
            </p:cNvSpPr>
            <p:nvPr/>
          </p:nvSpPr>
          <p:spPr bwMode="auto">
            <a:xfrm>
              <a:off x="2614" y="3619"/>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6411" name="Rectangle 27"/>
            <p:cNvSpPr>
              <a:spLocks noChangeArrowheads="1"/>
            </p:cNvSpPr>
            <p:nvPr/>
          </p:nvSpPr>
          <p:spPr bwMode="auto">
            <a:xfrm>
              <a:off x="2614" y="4164"/>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6412" name="Rectangle 28"/>
            <p:cNvSpPr>
              <a:spLocks noChangeArrowheads="1"/>
            </p:cNvSpPr>
            <p:nvPr/>
          </p:nvSpPr>
          <p:spPr bwMode="auto">
            <a:xfrm>
              <a:off x="2614" y="4662"/>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6413" name="Rectangle 29"/>
            <p:cNvSpPr>
              <a:spLocks noChangeArrowheads="1"/>
            </p:cNvSpPr>
            <p:nvPr/>
          </p:nvSpPr>
          <p:spPr bwMode="auto">
            <a:xfrm>
              <a:off x="2614" y="5125"/>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6414" name="Rectangle 30"/>
            <p:cNvSpPr>
              <a:spLocks noChangeArrowheads="1"/>
            </p:cNvSpPr>
            <p:nvPr/>
          </p:nvSpPr>
          <p:spPr bwMode="auto">
            <a:xfrm>
              <a:off x="2614" y="5705"/>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6418" name="Text Box 34"/>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53</a:t>
            </a:r>
            <a:endParaRPr lang="fr-FR" sz="1200">
              <a:latin typeface="Arial" charset="0"/>
            </a:endParaRPr>
          </a:p>
        </p:txBody>
      </p:sp>
      <p:sp>
        <p:nvSpPr>
          <p:cNvPr id="16419" name="Text Box 35"/>
          <p:cNvSpPr txBox="1">
            <a:spLocks noChangeArrowheads="1"/>
          </p:cNvSpPr>
          <p:nvPr/>
        </p:nvSpPr>
        <p:spPr bwMode="auto">
          <a:xfrm>
            <a:off x="585788" y="992188"/>
            <a:ext cx="4714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signes topographiques</a:t>
            </a:r>
            <a:endParaRPr lang="fr-FR" sz="1600">
              <a:latin typeface="Arial Black" pitchFamily="34" charset="0"/>
            </a:endParaRPr>
          </a:p>
        </p:txBody>
      </p:sp>
      <p:grpSp>
        <p:nvGrpSpPr>
          <p:cNvPr id="16421" name="Group 37"/>
          <p:cNvGrpSpPr>
            <a:grpSpLocks/>
          </p:cNvGrpSpPr>
          <p:nvPr/>
        </p:nvGrpSpPr>
        <p:grpSpPr bwMode="auto">
          <a:xfrm>
            <a:off x="5372100" y="128588"/>
            <a:ext cx="1263650" cy="1257300"/>
            <a:chOff x="3384" y="81"/>
            <a:chExt cx="796" cy="792"/>
          </a:xfrm>
        </p:grpSpPr>
        <p:pic>
          <p:nvPicPr>
            <p:cNvPr id="16422" name="Picture 38"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423" name="Rectangle 3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6424" name="Text Box 40"/>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grpSp>
        <p:nvGrpSpPr>
          <p:cNvPr id="17466" name="Group 58"/>
          <p:cNvGrpSpPr>
            <a:grpSpLocks/>
          </p:cNvGrpSpPr>
          <p:nvPr/>
        </p:nvGrpSpPr>
        <p:grpSpPr bwMode="auto">
          <a:xfrm>
            <a:off x="260350" y="1712913"/>
            <a:ext cx="6597650" cy="8135937"/>
            <a:chOff x="164" y="1079"/>
            <a:chExt cx="4156" cy="5125"/>
          </a:xfrm>
        </p:grpSpPr>
        <p:sp>
          <p:nvSpPr>
            <p:cNvPr id="17413" name="Rectangle 5"/>
            <p:cNvSpPr>
              <a:spLocks noChangeArrowheads="1"/>
            </p:cNvSpPr>
            <p:nvPr/>
          </p:nvSpPr>
          <p:spPr bwMode="auto">
            <a:xfrm>
              <a:off x="164" y="1079"/>
              <a:ext cx="4156" cy="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sz="1600">
                  <a:effectLst>
                    <a:outerShdw blurRad="38100" dist="38100" dir="2700000" algn="tl">
                      <a:srgbClr val="C0C0C0"/>
                    </a:outerShdw>
                  </a:effectLst>
                  <a:latin typeface="Arial" charset="0"/>
                </a:rPr>
                <a:t>Découverte et observation d’une carte de géographie</a:t>
              </a:r>
            </a:p>
            <a:p>
              <a:endParaRPr lang="fr-FR" sz="1600">
                <a:latin typeface="Arial" charset="0"/>
              </a:endParaRPr>
            </a:p>
            <a:p>
              <a:r>
                <a:rPr lang="fr-FR" sz="1600">
                  <a:latin typeface="Arial" charset="0"/>
                </a:rPr>
                <a:t>Maintenant, déplie ta carte du Canton de Vaud et cherche comment l’on représente:</a:t>
              </a:r>
            </a:p>
          </p:txBody>
        </p:sp>
        <p:sp>
          <p:nvSpPr>
            <p:cNvPr id="17414" name="Text Box 6"/>
            <p:cNvSpPr txBox="1">
              <a:spLocks noChangeArrowheads="1"/>
            </p:cNvSpPr>
            <p:nvPr/>
          </p:nvSpPr>
          <p:spPr bwMode="auto">
            <a:xfrm>
              <a:off x="2172" y="1895"/>
              <a:ext cx="70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Autoroute </a:t>
              </a:r>
              <a:endParaRPr lang="fr-FR" sz="1600">
                <a:latin typeface="Arial" charset="0"/>
              </a:endParaRPr>
            </a:p>
          </p:txBody>
        </p:sp>
        <p:sp>
          <p:nvSpPr>
            <p:cNvPr id="17421" name="Line 13"/>
            <p:cNvSpPr>
              <a:spLocks noChangeShapeType="1"/>
            </p:cNvSpPr>
            <p:nvPr/>
          </p:nvSpPr>
          <p:spPr bwMode="auto">
            <a:xfrm>
              <a:off x="1706" y="1895"/>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7428" name="Rectangle 20"/>
            <p:cNvSpPr>
              <a:spLocks noChangeArrowheads="1"/>
            </p:cNvSpPr>
            <p:nvPr/>
          </p:nvSpPr>
          <p:spPr bwMode="auto">
            <a:xfrm>
              <a:off x="210" y="1895"/>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7429" name="Rectangle 21"/>
            <p:cNvSpPr>
              <a:spLocks noChangeArrowheads="1"/>
            </p:cNvSpPr>
            <p:nvPr/>
          </p:nvSpPr>
          <p:spPr bwMode="auto">
            <a:xfrm>
              <a:off x="210" y="2394"/>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7430" name="Rectangle 22"/>
            <p:cNvSpPr>
              <a:spLocks noChangeArrowheads="1"/>
            </p:cNvSpPr>
            <p:nvPr/>
          </p:nvSpPr>
          <p:spPr bwMode="auto">
            <a:xfrm>
              <a:off x="210" y="2893"/>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7438" name="Rectangle 30"/>
            <p:cNvSpPr>
              <a:spLocks noChangeArrowheads="1"/>
            </p:cNvSpPr>
            <p:nvPr/>
          </p:nvSpPr>
          <p:spPr bwMode="auto">
            <a:xfrm>
              <a:off x="210" y="3392"/>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7439" name="Rectangle 31"/>
            <p:cNvSpPr>
              <a:spLocks noChangeArrowheads="1"/>
            </p:cNvSpPr>
            <p:nvPr/>
          </p:nvSpPr>
          <p:spPr bwMode="auto">
            <a:xfrm>
              <a:off x="210" y="3891"/>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7440" name="Rectangle 32"/>
            <p:cNvSpPr>
              <a:spLocks noChangeArrowheads="1"/>
            </p:cNvSpPr>
            <p:nvPr/>
          </p:nvSpPr>
          <p:spPr bwMode="auto">
            <a:xfrm>
              <a:off x="210" y="4390"/>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7441" name="Rectangle 33"/>
            <p:cNvSpPr>
              <a:spLocks noChangeArrowheads="1"/>
            </p:cNvSpPr>
            <p:nvPr/>
          </p:nvSpPr>
          <p:spPr bwMode="auto">
            <a:xfrm>
              <a:off x="210" y="4888"/>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7442" name="Rectangle 34"/>
            <p:cNvSpPr>
              <a:spLocks noChangeArrowheads="1"/>
            </p:cNvSpPr>
            <p:nvPr/>
          </p:nvSpPr>
          <p:spPr bwMode="auto">
            <a:xfrm>
              <a:off x="210" y="5387"/>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7443" name="Rectangle 35"/>
            <p:cNvSpPr>
              <a:spLocks noChangeArrowheads="1"/>
            </p:cNvSpPr>
            <p:nvPr/>
          </p:nvSpPr>
          <p:spPr bwMode="auto">
            <a:xfrm>
              <a:off x="210" y="5886"/>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7444" name="Line 36"/>
            <p:cNvSpPr>
              <a:spLocks noChangeShapeType="1"/>
            </p:cNvSpPr>
            <p:nvPr/>
          </p:nvSpPr>
          <p:spPr bwMode="auto">
            <a:xfrm>
              <a:off x="1706" y="2394"/>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7445" name="Line 37"/>
            <p:cNvSpPr>
              <a:spLocks noChangeShapeType="1"/>
            </p:cNvSpPr>
            <p:nvPr/>
          </p:nvSpPr>
          <p:spPr bwMode="auto">
            <a:xfrm>
              <a:off x="1706" y="2893"/>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7446" name="Line 38"/>
            <p:cNvSpPr>
              <a:spLocks noChangeShapeType="1"/>
            </p:cNvSpPr>
            <p:nvPr/>
          </p:nvSpPr>
          <p:spPr bwMode="auto">
            <a:xfrm>
              <a:off x="1706" y="3392"/>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7447" name="Line 39"/>
            <p:cNvSpPr>
              <a:spLocks noChangeShapeType="1"/>
            </p:cNvSpPr>
            <p:nvPr/>
          </p:nvSpPr>
          <p:spPr bwMode="auto">
            <a:xfrm>
              <a:off x="1706" y="3891"/>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7448" name="Line 40"/>
            <p:cNvSpPr>
              <a:spLocks noChangeShapeType="1"/>
            </p:cNvSpPr>
            <p:nvPr/>
          </p:nvSpPr>
          <p:spPr bwMode="auto">
            <a:xfrm>
              <a:off x="1706" y="4390"/>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7449" name="Line 41"/>
            <p:cNvSpPr>
              <a:spLocks noChangeShapeType="1"/>
            </p:cNvSpPr>
            <p:nvPr/>
          </p:nvSpPr>
          <p:spPr bwMode="auto">
            <a:xfrm>
              <a:off x="1706" y="4889"/>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7450" name="Line 42"/>
            <p:cNvSpPr>
              <a:spLocks noChangeShapeType="1"/>
            </p:cNvSpPr>
            <p:nvPr/>
          </p:nvSpPr>
          <p:spPr bwMode="auto">
            <a:xfrm>
              <a:off x="1706" y="5388"/>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7451" name="Line 43"/>
            <p:cNvSpPr>
              <a:spLocks noChangeShapeType="1"/>
            </p:cNvSpPr>
            <p:nvPr/>
          </p:nvSpPr>
          <p:spPr bwMode="auto">
            <a:xfrm>
              <a:off x="1706" y="5887"/>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7455" name="Text Box 47"/>
            <p:cNvSpPr txBox="1">
              <a:spLocks noChangeArrowheads="1"/>
            </p:cNvSpPr>
            <p:nvPr/>
          </p:nvSpPr>
          <p:spPr bwMode="auto">
            <a:xfrm>
              <a:off x="2164" y="2394"/>
              <a:ext cx="10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Route principale</a:t>
              </a:r>
              <a:endParaRPr lang="fr-FR" sz="1600">
                <a:latin typeface="Arial" charset="0"/>
              </a:endParaRPr>
            </a:p>
          </p:txBody>
        </p:sp>
        <p:sp>
          <p:nvSpPr>
            <p:cNvPr id="17456" name="Text Box 48"/>
            <p:cNvSpPr txBox="1">
              <a:spLocks noChangeArrowheads="1"/>
            </p:cNvSpPr>
            <p:nvPr/>
          </p:nvSpPr>
          <p:spPr bwMode="auto">
            <a:xfrm>
              <a:off x="2185" y="2902"/>
              <a:ext cx="115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Route secondaire </a:t>
              </a:r>
              <a:endParaRPr lang="fr-FR" sz="1600">
                <a:latin typeface="Arial" charset="0"/>
              </a:endParaRPr>
            </a:p>
          </p:txBody>
        </p:sp>
        <p:sp>
          <p:nvSpPr>
            <p:cNvPr id="17457" name="Text Box 49"/>
            <p:cNvSpPr txBox="1">
              <a:spLocks noChangeArrowheads="1"/>
            </p:cNvSpPr>
            <p:nvPr/>
          </p:nvSpPr>
          <p:spPr bwMode="auto">
            <a:xfrm>
              <a:off x="2173" y="3401"/>
              <a:ext cx="5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Chemin </a:t>
              </a:r>
              <a:endParaRPr lang="fr-FR" sz="1600">
                <a:latin typeface="Arial" charset="0"/>
              </a:endParaRPr>
            </a:p>
          </p:txBody>
        </p:sp>
        <p:sp>
          <p:nvSpPr>
            <p:cNvPr id="17458" name="Text Box 50"/>
            <p:cNvSpPr txBox="1">
              <a:spLocks noChangeArrowheads="1"/>
            </p:cNvSpPr>
            <p:nvPr/>
          </p:nvSpPr>
          <p:spPr bwMode="auto">
            <a:xfrm>
              <a:off x="2184" y="3891"/>
              <a:ext cx="50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dirty="0">
                  <a:latin typeface="Arial" charset="0"/>
                </a:rPr>
                <a:t>Tunnel</a:t>
              </a:r>
              <a:endParaRPr lang="fr-FR" sz="1600" dirty="0">
                <a:latin typeface="Arial" charset="0"/>
              </a:endParaRPr>
            </a:p>
          </p:txBody>
        </p:sp>
        <p:sp>
          <p:nvSpPr>
            <p:cNvPr id="17459" name="Text Box 51"/>
            <p:cNvSpPr txBox="1">
              <a:spLocks noChangeArrowheads="1"/>
            </p:cNvSpPr>
            <p:nvPr/>
          </p:nvSpPr>
          <p:spPr bwMode="auto">
            <a:xfrm>
              <a:off x="2205" y="4390"/>
              <a:ext cx="49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Église </a:t>
              </a:r>
              <a:endParaRPr lang="fr-FR" sz="1600">
                <a:latin typeface="Arial" charset="0"/>
              </a:endParaRPr>
            </a:p>
          </p:txBody>
        </p:sp>
        <p:sp>
          <p:nvSpPr>
            <p:cNvPr id="17460" name="Text Box 52"/>
            <p:cNvSpPr txBox="1">
              <a:spLocks noChangeArrowheads="1"/>
            </p:cNvSpPr>
            <p:nvPr/>
          </p:nvSpPr>
          <p:spPr bwMode="auto">
            <a:xfrm>
              <a:off x="2147" y="4889"/>
              <a:ext cx="9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Chemin de fer</a:t>
              </a:r>
              <a:endParaRPr lang="fr-FR" sz="1600">
                <a:latin typeface="Arial" charset="0"/>
              </a:endParaRPr>
            </a:p>
          </p:txBody>
        </p:sp>
        <p:sp>
          <p:nvSpPr>
            <p:cNvPr id="17461" name="Text Box 53"/>
            <p:cNvSpPr txBox="1">
              <a:spLocks noChangeArrowheads="1"/>
            </p:cNvSpPr>
            <p:nvPr/>
          </p:nvSpPr>
          <p:spPr bwMode="auto">
            <a:xfrm>
              <a:off x="2177" y="5388"/>
              <a:ext cx="129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Forêt, bois, pâturage</a:t>
              </a:r>
              <a:endParaRPr lang="fr-FR" sz="1600">
                <a:latin typeface="Arial" charset="0"/>
              </a:endParaRPr>
            </a:p>
          </p:txBody>
        </p:sp>
        <p:sp>
          <p:nvSpPr>
            <p:cNvPr id="17462" name="Text Box 54"/>
            <p:cNvSpPr txBox="1">
              <a:spLocks noChangeArrowheads="1"/>
            </p:cNvSpPr>
            <p:nvPr/>
          </p:nvSpPr>
          <p:spPr bwMode="auto">
            <a:xfrm>
              <a:off x="2196" y="5887"/>
              <a:ext cx="118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Courbes de niveau</a:t>
              </a:r>
              <a:endParaRPr lang="fr-FR" sz="1600">
                <a:latin typeface="Arial" charset="0"/>
              </a:endParaRPr>
            </a:p>
          </p:txBody>
        </p:sp>
      </p:grpSp>
      <p:sp>
        <p:nvSpPr>
          <p:cNvPr id="17464" name="Text Box 56"/>
          <p:cNvSpPr txBox="1">
            <a:spLocks noChangeArrowheads="1"/>
          </p:cNvSpPr>
          <p:nvPr/>
        </p:nvSpPr>
        <p:spPr bwMode="auto">
          <a:xfrm>
            <a:off x="585788" y="992188"/>
            <a:ext cx="4714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signes topographiques</a:t>
            </a:r>
            <a:endParaRPr lang="fr-FR" sz="1600">
              <a:latin typeface="Arial Black" pitchFamily="34" charset="0"/>
            </a:endParaRPr>
          </a:p>
        </p:txBody>
      </p:sp>
      <p:sp>
        <p:nvSpPr>
          <p:cNvPr id="17465" name="Text Box 57"/>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54</a:t>
            </a:r>
            <a:endParaRPr lang="fr-FR" sz="1200">
              <a:latin typeface="Arial" charset="0"/>
            </a:endParaRPr>
          </a:p>
        </p:txBody>
      </p:sp>
      <p:grpSp>
        <p:nvGrpSpPr>
          <p:cNvPr id="17467" name="Group 59"/>
          <p:cNvGrpSpPr>
            <a:grpSpLocks/>
          </p:cNvGrpSpPr>
          <p:nvPr/>
        </p:nvGrpSpPr>
        <p:grpSpPr bwMode="auto">
          <a:xfrm>
            <a:off x="5372100" y="128588"/>
            <a:ext cx="1263650" cy="1257300"/>
            <a:chOff x="3384" y="81"/>
            <a:chExt cx="796" cy="792"/>
          </a:xfrm>
        </p:grpSpPr>
        <p:pic>
          <p:nvPicPr>
            <p:cNvPr id="17468" name="Picture 60"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69" name="Rectangle 61"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7470" name="Text Box 62"/>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grpSp>
        <p:nvGrpSpPr>
          <p:cNvPr id="18471" name="Group 39"/>
          <p:cNvGrpSpPr>
            <a:grpSpLocks/>
          </p:cNvGrpSpPr>
          <p:nvPr/>
        </p:nvGrpSpPr>
        <p:grpSpPr bwMode="auto">
          <a:xfrm>
            <a:off x="130175" y="1568450"/>
            <a:ext cx="6597650" cy="5976938"/>
            <a:chOff x="82" y="988"/>
            <a:chExt cx="4156" cy="3765"/>
          </a:xfrm>
        </p:grpSpPr>
        <p:sp>
          <p:nvSpPr>
            <p:cNvPr id="18437" name="Rectangle 5"/>
            <p:cNvSpPr>
              <a:spLocks noChangeArrowheads="1"/>
            </p:cNvSpPr>
            <p:nvPr/>
          </p:nvSpPr>
          <p:spPr bwMode="auto">
            <a:xfrm>
              <a:off x="82" y="988"/>
              <a:ext cx="41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sz="1600">
                  <a:effectLst>
                    <a:outerShdw blurRad="38100" dist="38100" dir="2700000" algn="tl">
                      <a:srgbClr val="C0C0C0"/>
                    </a:outerShdw>
                  </a:effectLst>
                  <a:latin typeface="Arial" charset="0"/>
                </a:rPr>
                <a:t>Découverte et observation d’une carte de géographie</a:t>
              </a:r>
              <a:endParaRPr lang="fr-FR" sz="1600">
                <a:latin typeface="Arial" charset="0"/>
              </a:endParaRPr>
            </a:p>
          </p:txBody>
        </p:sp>
        <p:sp>
          <p:nvSpPr>
            <p:cNvPr id="18438" name="Text Box 6"/>
            <p:cNvSpPr txBox="1">
              <a:spLocks noChangeArrowheads="1"/>
            </p:cNvSpPr>
            <p:nvPr/>
          </p:nvSpPr>
          <p:spPr bwMode="auto">
            <a:xfrm>
              <a:off x="2220" y="1442"/>
              <a:ext cx="61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Altitude  </a:t>
              </a:r>
              <a:endParaRPr lang="fr-FR" sz="1600">
                <a:latin typeface="Arial" charset="0"/>
              </a:endParaRPr>
            </a:p>
          </p:txBody>
        </p:sp>
        <p:sp>
          <p:nvSpPr>
            <p:cNvPr id="18439" name="Line 7"/>
            <p:cNvSpPr>
              <a:spLocks noChangeShapeType="1"/>
            </p:cNvSpPr>
            <p:nvPr/>
          </p:nvSpPr>
          <p:spPr bwMode="auto">
            <a:xfrm>
              <a:off x="1706" y="1442"/>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8440" name="Rectangle 8"/>
            <p:cNvSpPr>
              <a:spLocks noChangeArrowheads="1"/>
            </p:cNvSpPr>
            <p:nvPr/>
          </p:nvSpPr>
          <p:spPr bwMode="auto">
            <a:xfrm>
              <a:off x="210" y="1442"/>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8441" name="Rectangle 9"/>
            <p:cNvSpPr>
              <a:spLocks noChangeArrowheads="1"/>
            </p:cNvSpPr>
            <p:nvPr/>
          </p:nvSpPr>
          <p:spPr bwMode="auto">
            <a:xfrm>
              <a:off x="210" y="1941"/>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8442" name="Rectangle 10"/>
            <p:cNvSpPr>
              <a:spLocks noChangeArrowheads="1"/>
            </p:cNvSpPr>
            <p:nvPr/>
          </p:nvSpPr>
          <p:spPr bwMode="auto">
            <a:xfrm>
              <a:off x="210" y="2440"/>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8444" name="Rectangle 12"/>
            <p:cNvSpPr>
              <a:spLocks noChangeArrowheads="1"/>
            </p:cNvSpPr>
            <p:nvPr/>
          </p:nvSpPr>
          <p:spPr bwMode="auto">
            <a:xfrm>
              <a:off x="210" y="2939"/>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8445" name="Rectangle 13"/>
            <p:cNvSpPr>
              <a:spLocks noChangeArrowheads="1"/>
            </p:cNvSpPr>
            <p:nvPr/>
          </p:nvSpPr>
          <p:spPr bwMode="auto">
            <a:xfrm>
              <a:off x="210" y="3438"/>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8446" name="Rectangle 14"/>
            <p:cNvSpPr>
              <a:spLocks noChangeArrowheads="1"/>
            </p:cNvSpPr>
            <p:nvPr/>
          </p:nvSpPr>
          <p:spPr bwMode="auto">
            <a:xfrm>
              <a:off x="210" y="3937"/>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8447" name="Rectangle 15"/>
            <p:cNvSpPr>
              <a:spLocks noChangeArrowheads="1"/>
            </p:cNvSpPr>
            <p:nvPr/>
          </p:nvSpPr>
          <p:spPr bwMode="auto">
            <a:xfrm>
              <a:off x="210" y="4435"/>
              <a:ext cx="1496" cy="3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8450" name="Line 18"/>
            <p:cNvSpPr>
              <a:spLocks noChangeShapeType="1"/>
            </p:cNvSpPr>
            <p:nvPr/>
          </p:nvSpPr>
          <p:spPr bwMode="auto">
            <a:xfrm>
              <a:off x="1706" y="1941"/>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8451" name="Line 19"/>
            <p:cNvSpPr>
              <a:spLocks noChangeShapeType="1"/>
            </p:cNvSpPr>
            <p:nvPr/>
          </p:nvSpPr>
          <p:spPr bwMode="auto">
            <a:xfrm>
              <a:off x="1706" y="2440"/>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8452" name="Line 20"/>
            <p:cNvSpPr>
              <a:spLocks noChangeShapeType="1"/>
            </p:cNvSpPr>
            <p:nvPr/>
          </p:nvSpPr>
          <p:spPr bwMode="auto">
            <a:xfrm>
              <a:off x="1706" y="2939"/>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8453" name="Line 21"/>
            <p:cNvSpPr>
              <a:spLocks noChangeShapeType="1"/>
            </p:cNvSpPr>
            <p:nvPr/>
          </p:nvSpPr>
          <p:spPr bwMode="auto">
            <a:xfrm>
              <a:off x="1706" y="3438"/>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8454" name="Line 22"/>
            <p:cNvSpPr>
              <a:spLocks noChangeShapeType="1"/>
            </p:cNvSpPr>
            <p:nvPr/>
          </p:nvSpPr>
          <p:spPr bwMode="auto">
            <a:xfrm>
              <a:off x="1706" y="3937"/>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8455" name="Line 23"/>
            <p:cNvSpPr>
              <a:spLocks noChangeShapeType="1"/>
            </p:cNvSpPr>
            <p:nvPr/>
          </p:nvSpPr>
          <p:spPr bwMode="auto">
            <a:xfrm>
              <a:off x="1706" y="4436"/>
              <a:ext cx="4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8458" name="Text Box 26"/>
            <p:cNvSpPr txBox="1">
              <a:spLocks noChangeArrowheads="1"/>
            </p:cNvSpPr>
            <p:nvPr/>
          </p:nvSpPr>
          <p:spPr bwMode="auto">
            <a:xfrm>
              <a:off x="2160" y="1941"/>
              <a:ext cx="173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Bâtiment, immeuble, maison</a:t>
              </a:r>
              <a:endParaRPr lang="fr-FR" sz="1600">
                <a:latin typeface="Arial" charset="0"/>
              </a:endParaRPr>
            </a:p>
          </p:txBody>
        </p:sp>
        <p:sp>
          <p:nvSpPr>
            <p:cNvPr id="18459" name="Text Box 27"/>
            <p:cNvSpPr txBox="1">
              <a:spLocks noChangeArrowheads="1"/>
            </p:cNvSpPr>
            <p:nvPr/>
          </p:nvSpPr>
          <p:spPr bwMode="auto">
            <a:xfrm>
              <a:off x="2177" y="2449"/>
              <a:ext cx="11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Frontière nationale</a:t>
              </a:r>
              <a:endParaRPr lang="fr-FR" sz="1600">
                <a:latin typeface="Arial" charset="0"/>
              </a:endParaRPr>
            </a:p>
          </p:txBody>
        </p:sp>
        <p:sp>
          <p:nvSpPr>
            <p:cNvPr id="18460" name="Text Box 28"/>
            <p:cNvSpPr txBox="1">
              <a:spLocks noChangeArrowheads="1"/>
            </p:cNvSpPr>
            <p:nvPr/>
          </p:nvSpPr>
          <p:spPr bwMode="auto">
            <a:xfrm>
              <a:off x="2160" y="2908"/>
              <a:ext cx="125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Frontière cantonale </a:t>
              </a:r>
              <a:endParaRPr lang="fr-FR" sz="1600">
                <a:latin typeface="Arial" charset="0"/>
              </a:endParaRPr>
            </a:p>
          </p:txBody>
        </p:sp>
        <p:sp>
          <p:nvSpPr>
            <p:cNvPr id="18461" name="Text Box 29"/>
            <p:cNvSpPr txBox="1">
              <a:spLocks noChangeArrowheads="1"/>
            </p:cNvSpPr>
            <p:nvPr/>
          </p:nvSpPr>
          <p:spPr bwMode="auto">
            <a:xfrm>
              <a:off x="2160" y="3438"/>
              <a:ext cx="14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Lac, rivière, cours d’eau</a:t>
              </a:r>
              <a:endParaRPr lang="fr-FR" sz="1600">
                <a:latin typeface="Arial" charset="0"/>
              </a:endParaRPr>
            </a:p>
          </p:txBody>
        </p:sp>
        <p:sp>
          <p:nvSpPr>
            <p:cNvPr id="18462" name="Text Box 30"/>
            <p:cNvSpPr txBox="1">
              <a:spLocks noChangeArrowheads="1"/>
            </p:cNvSpPr>
            <p:nvPr/>
          </p:nvSpPr>
          <p:spPr bwMode="auto">
            <a:xfrm>
              <a:off x="2160" y="3936"/>
              <a:ext cx="8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Aérodrome  </a:t>
              </a:r>
              <a:endParaRPr lang="fr-FR" sz="1600">
                <a:latin typeface="Arial" charset="0"/>
              </a:endParaRPr>
            </a:p>
          </p:txBody>
        </p:sp>
        <p:sp>
          <p:nvSpPr>
            <p:cNvPr id="18463" name="Text Box 31"/>
            <p:cNvSpPr txBox="1">
              <a:spLocks noChangeArrowheads="1"/>
            </p:cNvSpPr>
            <p:nvPr/>
          </p:nvSpPr>
          <p:spPr bwMode="auto">
            <a:xfrm>
              <a:off x="2160" y="4435"/>
              <a:ext cx="57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600">
                  <a:latin typeface="Arial" charset="0"/>
                </a:rPr>
                <a:t>Échelle </a:t>
              </a:r>
              <a:endParaRPr lang="fr-FR" sz="1600">
                <a:latin typeface="Arial" charset="0"/>
              </a:endParaRPr>
            </a:p>
          </p:txBody>
        </p:sp>
      </p:grpSp>
      <p:grpSp>
        <p:nvGrpSpPr>
          <p:cNvPr id="18470" name="Group 38"/>
          <p:cNvGrpSpPr>
            <a:grpSpLocks/>
          </p:cNvGrpSpPr>
          <p:nvPr/>
        </p:nvGrpSpPr>
        <p:grpSpPr bwMode="auto">
          <a:xfrm>
            <a:off x="0" y="7761288"/>
            <a:ext cx="6858000" cy="2144712"/>
            <a:chOff x="0" y="4889"/>
            <a:chExt cx="4320" cy="1351"/>
          </a:xfrm>
        </p:grpSpPr>
        <p:pic>
          <p:nvPicPr>
            <p:cNvPr id="18466" name="Picture 34"/>
            <p:cNvPicPr>
              <a:picLocks noChangeAspect="1" noChangeArrowheads="1"/>
            </p:cNvPicPr>
            <p:nvPr/>
          </p:nvPicPr>
          <p:blipFill>
            <a:blip r:embed="rId2">
              <a:extLst>
                <a:ext uri="{28A0092B-C50C-407E-A947-70E740481C1C}">
                  <a14:useLocalDpi xmlns:a14="http://schemas.microsoft.com/office/drawing/2010/main" val="0"/>
                </a:ext>
              </a:extLst>
            </a:blip>
            <a:srcRect l="17513" t="20070" r="10429" b="50000"/>
            <a:stretch>
              <a:fillRect/>
            </a:stretch>
          </p:blipFill>
          <p:spPr bwMode="auto">
            <a:xfrm>
              <a:off x="0" y="4894"/>
              <a:ext cx="4320" cy="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7"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 y="4889"/>
              <a:ext cx="7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468" name="Text Box 36"/>
          <p:cNvSpPr txBox="1">
            <a:spLocks noChangeArrowheads="1"/>
          </p:cNvSpPr>
          <p:nvPr/>
        </p:nvSpPr>
        <p:spPr bwMode="auto">
          <a:xfrm>
            <a:off x="585788" y="992188"/>
            <a:ext cx="4714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signes topographiques</a:t>
            </a:r>
            <a:endParaRPr lang="fr-FR" sz="1600">
              <a:latin typeface="Arial Black" pitchFamily="34" charset="0"/>
            </a:endParaRPr>
          </a:p>
        </p:txBody>
      </p:sp>
      <p:sp>
        <p:nvSpPr>
          <p:cNvPr id="18469" name="Text Box 37"/>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55</a:t>
            </a:r>
            <a:endParaRPr lang="fr-FR" sz="1200">
              <a:latin typeface="Arial" charset="0"/>
            </a:endParaRPr>
          </a:p>
        </p:txBody>
      </p:sp>
      <p:grpSp>
        <p:nvGrpSpPr>
          <p:cNvPr id="18472" name="Group 40"/>
          <p:cNvGrpSpPr>
            <a:grpSpLocks/>
          </p:cNvGrpSpPr>
          <p:nvPr/>
        </p:nvGrpSpPr>
        <p:grpSpPr bwMode="auto">
          <a:xfrm>
            <a:off x="5372100" y="128588"/>
            <a:ext cx="1263650" cy="1257300"/>
            <a:chOff x="3384" y="81"/>
            <a:chExt cx="796" cy="792"/>
          </a:xfrm>
        </p:grpSpPr>
        <p:pic>
          <p:nvPicPr>
            <p:cNvPr id="18473" name="Picture 41" descr="v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74" name="Rectangle 42"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8475" name="Text Box 43"/>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43012"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43014" name="Text Box 6"/>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56</a:t>
            </a:r>
            <a:endParaRPr lang="fr-FR" sz="1200">
              <a:latin typeface="Arial" charset="0"/>
            </a:endParaRPr>
          </a:p>
        </p:txBody>
      </p:sp>
      <p:sp>
        <p:nvSpPr>
          <p:cNvPr id="43016" name="Rectangle 8"/>
          <p:cNvSpPr>
            <a:spLocks noChangeArrowheads="1"/>
          </p:cNvSpPr>
          <p:nvPr/>
        </p:nvSpPr>
        <p:spPr bwMode="auto">
          <a:xfrm>
            <a:off x="0" y="1784350"/>
            <a:ext cx="685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600">
                <a:effectLst>
                  <a:outerShdw blurRad="38100" dist="38100" dir="2700000" algn="tl">
                    <a:srgbClr val="C0C0C0"/>
                  </a:outerShdw>
                </a:effectLst>
                <a:latin typeface="Arial" charset="0"/>
              </a:rPr>
              <a:t>Définition</a:t>
            </a:r>
          </a:p>
        </p:txBody>
      </p:sp>
      <p:sp>
        <p:nvSpPr>
          <p:cNvPr id="43026" name="Rectangle 18"/>
          <p:cNvSpPr>
            <a:spLocks noChangeArrowheads="1"/>
          </p:cNvSpPr>
          <p:nvPr/>
        </p:nvSpPr>
        <p:spPr bwMode="auto">
          <a:xfrm>
            <a:off x="115888" y="3679825"/>
            <a:ext cx="664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1600">
                <a:latin typeface="Arial" charset="0"/>
              </a:rPr>
              <a:t>2°Plus les courbes de niveau sont rapprochées, plus la pente est raide. </a:t>
            </a:r>
          </a:p>
        </p:txBody>
      </p:sp>
      <p:sp>
        <p:nvSpPr>
          <p:cNvPr id="43027" name="Rectangle 19"/>
          <p:cNvSpPr>
            <a:spLocks noChangeArrowheads="1"/>
          </p:cNvSpPr>
          <p:nvPr/>
        </p:nvSpPr>
        <p:spPr bwMode="auto">
          <a:xfrm>
            <a:off x="44450" y="4732338"/>
            <a:ext cx="6858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sz="1600">
                <a:latin typeface="Arial" charset="0"/>
              </a:rPr>
              <a:t>3°Entre deux courbes de niveau successives, on admet que la pente est régulière. </a:t>
            </a:r>
          </a:p>
        </p:txBody>
      </p:sp>
      <p:sp>
        <p:nvSpPr>
          <p:cNvPr id="43028" name="Rectangle 20"/>
          <p:cNvSpPr>
            <a:spLocks noChangeArrowheads="1"/>
          </p:cNvSpPr>
          <p:nvPr/>
        </p:nvSpPr>
        <p:spPr bwMode="auto">
          <a:xfrm>
            <a:off x="0" y="6100763"/>
            <a:ext cx="6858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sz="1600">
                <a:latin typeface="Arial" charset="0"/>
              </a:rPr>
              <a:t>4° La distance verticale séparant deux courbes de niveau s'appelle l'équidistance. </a:t>
            </a:r>
          </a:p>
        </p:txBody>
      </p:sp>
      <p:grpSp>
        <p:nvGrpSpPr>
          <p:cNvPr id="43030" name="Group 22"/>
          <p:cNvGrpSpPr>
            <a:grpSpLocks/>
          </p:cNvGrpSpPr>
          <p:nvPr/>
        </p:nvGrpSpPr>
        <p:grpSpPr bwMode="auto">
          <a:xfrm>
            <a:off x="0" y="7761288"/>
            <a:ext cx="6858000" cy="2144712"/>
            <a:chOff x="0" y="4889"/>
            <a:chExt cx="4320" cy="1351"/>
          </a:xfrm>
        </p:grpSpPr>
        <p:pic>
          <p:nvPicPr>
            <p:cNvPr id="43031" name="Picture 23"/>
            <p:cNvPicPr>
              <a:picLocks noChangeAspect="1" noChangeArrowheads="1"/>
            </p:cNvPicPr>
            <p:nvPr/>
          </p:nvPicPr>
          <p:blipFill>
            <a:blip r:embed="rId2">
              <a:extLst>
                <a:ext uri="{28A0092B-C50C-407E-A947-70E740481C1C}">
                  <a14:useLocalDpi xmlns:a14="http://schemas.microsoft.com/office/drawing/2010/main" val="0"/>
                </a:ext>
              </a:extLst>
            </a:blip>
            <a:srcRect l="17513" t="20070" r="10429" b="50000"/>
            <a:stretch>
              <a:fillRect/>
            </a:stretch>
          </p:blipFill>
          <p:spPr bwMode="auto">
            <a:xfrm>
              <a:off x="0" y="4894"/>
              <a:ext cx="4320" cy="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3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 y="4889"/>
              <a:ext cx="7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033" name="Rectangle 25"/>
          <p:cNvSpPr>
            <a:spLocks noChangeArrowheads="1"/>
          </p:cNvSpPr>
          <p:nvPr/>
        </p:nvSpPr>
        <p:spPr bwMode="auto">
          <a:xfrm>
            <a:off x="93663" y="2505075"/>
            <a:ext cx="66690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600">
                <a:latin typeface="Arial" charset="0"/>
              </a:rPr>
              <a:t>1°Une courbe de niveau est une ligne imaginaire qui relie tous les points de même altitude sur une carte.</a:t>
            </a:r>
          </a:p>
        </p:txBody>
      </p:sp>
      <p:grpSp>
        <p:nvGrpSpPr>
          <p:cNvPr id="43034" name="Group 26"/>
          <p:cNvGrpSpPr>
            <a:grpSpLocks/>
          </p:cNvGrpSpPr>
          <p:nvPr/>
        </p:nvGrpSpPr>
        <p:grpSpPr bwMode="auto">
          <a:xfrm>
            <a:off x="5372100" y="128588"/>
            <a:ext cx="1263650" cy="1257300"/>
            <a:chOff x="3384" y="81"/>
            <a:chExt cx="796" cy="792"/>
          </a:xfrm>
        </p:grpSpPr>
        <p:pic>
          <p:nvPicPr>
            <p:cNvPr id="43035" name="Picture 27" descr="v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36" name="Rectangle 2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43037" name="Group 29"/>
          <p:cNvGrpSpPr>
            <a:grpSpLocks/>
          </p:cNvGrpSpPr>
          <p:nvPr/>
        </p:nvGrpSpPr>
        <p:grpSpPr bwMode="auto">
          <a:xfrm>
            <a:off x="549275" y="1423988"/>
            <a:ext cx="1522413" cy="296862"/>
            <a:chOff x="210" y="1079"/>
            <a:chExt cx="959" cy="187"/>
          </a:xfrm>
        </p:grpSpPr>
        <p:sp>
          <p:nvSpPr>
            <p:cNvPr id="43038" name="Text Box 30"/>
            <p:cNvSpPr txBox="1">
              <a:spLocks noChangeArrowheads="1"/>
            </p:cNvSpPr>
            <p:nvPr/>
          </p:nvSpPr>
          <p:spPr bwMode="auto">
            <a:xfrm>
              <a:off x="436" y="1093"/>
              <a:ext cx="73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Pages 49 à 53</a:t>
              </a:r>
              <a:endParaRPr lang="fr-FR" sz="1200">
                <a:latin typeface="Arial" charset="0"/>
              </a:endParaRPr>
            </a:p>
          </p:txBody>
        </p:sp>
        <p:pic>
          <p:nvPicPr>
            <p:cNvPr id="43039" name="Picture 3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757" t="16698" r="7394" b="11162"/>
            <a:stretch>
              <a:fillRect/>
            </a:stretch>
          </p:blipFill>
          <p:spPr bwMode="auto">
            <a:xfrm>
              <a:off x="210" y="1079"/>
              <a:ext cx="21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040" name="Text Box 32"/>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50180"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50181" name="Text Box 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57</a:t>
            </a:r>
            <a:endParaRPr lang="fr-FR" sz="1200">
              <a:latin typeface="Arial" charset="0"/>
            </a:endParaRPr>
          </a:p>
        </p:txBody>
      </p:sp>
      <p:sp>
        <p:nvSpPr>
          <p:cNvPr id="50182" name="Rectangle 6"/>
          <p:cNvSpPr>
            <a:spLocks noChangeArrowheads="1"/>
          </p:cNvSpPr>
          <p:nvPr/>
        </p:nvSpPr>
        <p:spPr bwMode="auto">
          <a:xfrm>
            <a:off x="166688" y="1928813"/>
            <a:ext cx="652462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sz="600"/>
          </a:p>
          <a:p>
            <a:r>
              <a:rPr lang="fr-FR" sz="1600">
                <a:latin typeface="Arial" charset="0"/>
                <a:ea typeface="Times New Roman" pitchFamily="18" charset="0"/>
                <a:cs typeface="Arial" charset="0"/>
              </a:rPr>
              <a:t>Tu prends de la pâte à modeler et tu formes une colline avec.</a:t>
            </a:r>
            <a:endParaRPr lang="fr-FR" sz="1600"/>
          </a:p>
          <a:p>
            <a:r>
              <a:rPr lang="fr-FR" sz="1600">
                <a:latin typeface="Arial" charset="0"/>
                <a:cs typeface="Times New Roman" pitchFamily="18" charset="0"/>
              </a:rPr>
              <a:t>Tu perces un trou vertical depuis le « sommet » de la colline avec un cure-dent.</a:t>
            </a:r>
            <a:endParaRPr lang="fr-FR" sz="1600"/>
          </a:p>
          <a:p>
            <a:r>
              <a:rPr lang="fr-FR" sz="1600">
                <a:latin typeface="Arial" charset="0"/>
                <a:cs typeface="Times New Roman" pitchFamily="18" charset="0"/>
              </a:rPr>
              <a:t>Tu découpes des tranches régulières de 1 cm d’épaisseur dans le sens horizontal. Sur la feuille, tu dessines chaque tranche en faisant correspondre les trous faits par le cure-dent.</a:t>
            </a:r>
          </a:p>
          <a:p>
            <a:endParaRPr lang="fr-CH" sz="1600">
              <a:latin typeface="Arial" charset="0"/>
              <a:cs typeface="Times New Roman" pitchFamily="18" charset="0"/>
            </a:endParaRPr>
          </a:p>
          <a:p>
            <a:endParaRPr lang="fr-CH" sz="1600">
              <a:latin typeface="Arial" charset="0"/>
              <a:cs typeface="Times New Roman" pitchFamily="18" charset="0"/>
            </a:endParaRPr>
          </a:p>
          <a:p>
            <a:r>
              <a:rPr lang="fr-CH" sz="1600">
                <a:latin typeface="Arial" charset="0"/>
                <a:cs typeface="Times New Roman" pitchFamily="18" charset="0"/>
              </a:rPr>
              <a:t>Dessin de la colline:</a:t>
            </a:r>
            <a:endParaRPr lang="fr-FR" sz="1600"/>
          </a:p>
          <a:p>
            <a:endParaRPr lang="fr-FR" sz="1600"/>
          </a:p>
        </p:txBody>
      </p:sp>
      <p:sp>
        <p:nvSpPr>
          <p:cNvPr id="50183" name="Rectangle 7"/>
          <p:cNvSpPr>
            <a:spLocks noChangeArrowheads="1"/>
          </p:cNvSpPr>
          <p:nvPr/>
        </p:nvSpPr>
        <p:spPr bwMode="auto">
          <a:xfrm>
            <a:off x="115888" y="4448175"/>
            <a:ext cx="6669087" cy="5257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50184" name="Group 8"/>
          <p:cNvGrpSpPr>
            <a:grpSpLocks/>
          </p:cNvGrpSpPr>
          <p:nvPr/>
        </p:nvGrpSpPr>
        <p:grpSpPr bwMode="auto">
          <a:xfrm>
            <a:off x="5372100" y="128588"/>
            <a:ext cx="1263650" cy="1257300"/>
            <a:chOff x="3384" y="81"/>
            <a:chExt cx="796" cy="792"/>
          </a:xfrm>
        </p:grpSpPr>
        <p:pic>
          <p:nvPicPr>
            <p:cNvPr id="50185" name="Picture 9"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6" name="Rectangle 10"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50187" name="Text Box 11"/>
          <p:cNvSpPr txBox="1">
            <a:spLocks noChangeArrowheads="1"/>
          </p:cNvSpPr>
          <p:nvPr/>
        </p:nvSpPr>
        <p:spPr bwMode="auto">
          <a:xfrm rot="-21600000">
            <a:off x="5892800" y="9539288"/>
            <a:ext cx="965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44036"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44037" name="Text Box 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58</a:t>
            </a:r>
            <a:endParaRPr lang="fr-FR" sz="1200">
              <a:latin typeface="Arial" charset="0"/>
            </a:endParaRPr>
          </a:p>
        </p:txBody>
      </p:sp>
      <p:sp>
        <p:nvSpPr>
          <p:cNvPr id="44040" name="Rectangle 8"/>
          <p:cNvSpPr>
            <a:spLocks noChangeArrowheads="1"/>
          </p:cNvSpPr>
          <p:nvPr/>
        </p:nvSpPr>
        <p:spPr bwMode="auto">
          <a:xfrm>
            <a:off x="223838" y="1951038"/>
            <a:ext cx="6408737"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sz="1600" b="1">
                <a:latin typeface="Arial" charset="0"/>
              </a:rPr>
              <a:t>Recette pour la pâte à modeler</a:t>
            </a:r>
          </a:p>
          <a:p>
            <a:pPr algn="ctr"/>
            <a:endParaRPr lang="fr-FR" sz="1600">
              <a:latin typeface="Arial" charset="0"/>
            </a:endParaRPr>
          </a:p>
          <a:p>
            <a:pPr algn="ctr"/>
            <a:r>
              <a:rPr lang="fr-FR" sz="1600">
                <a:latin typeface="Arial" charset="0"/>
              </a:rPr>
              <a:t>2 tasses de farine</a:t>
            </a:r>
          </a:p>
          <a:p>
            <a:pPr algn="ctr"/>
            <a:endParaRPr lang="fr-FR" sz="1600">
              <a:latin typeface="Arial" charset="0"/>
            </a:endParaRPr>
          </a:p>
          <a:p>
            <a:pPr algn="ctr"/>
            <a:r>
              <a:rPr lang="fr-FR" sz="1600">
                <a:latin typeface="Arial" charset="0"/>
              </a:rPr>
              <a:t>1 tasse de sel</a:t>
            </a:r>
          </a:p>
          <a:p>
            <a:pPr algn="ctr"/>
            <a:endParaRPr lang="fr-FR" sz="1600">
              <a:latin typeface="Arial" charset="0"/>
            </a:endParaRPr>
          </a:p>
          <a:p>
            <a:pPr algn="ctr"/>
            <a:r>
              <a:rPr lang="fr-FR" sz="1600">
                <a:latin typeface="Arial" charset="0"/>
              </a:rPr>
              <a:t>2 tasses d'eau</a:t>
            </a:r>
          </a:p>
          <a:p>
            <a:pPr algn="ctr"/>
            <a:endParaRPr lang="fr-FR" sz="1600">
              <a:latin typeface="Arial" charset="0"/>
            </a:endParaRPr>
          </a:p>
          <a:p>
            <a:pPr algn="ctr"/>
            <a:r>
              <a:rPr lang="fr-FR" sz="1600">
                <a:latin typeface="Arial" charset="0"/>
              </a:rPr>
              <a:t>2 cuillères à soupe d'huile</a:t>
            </a:r>
          </a:p>
          <a:p>
            <a:pPr algn="ctr"/>
            <a:endParaRPr lang="fr-FR" sz="1600">
              <a:latin typeface="Arial" charset="0"/>
            </a:endParaRPr>
          </a:p>
          <a:p>
            <a:pPr algn="ctr"/>
            <a:r>
              <a:rPr lang="fr-FR" sz="1600">
                <a:latin typeface="Arial" charset="0"/>
              </a:rPr>
              <a:t>4 cuillères à soupe de crème de tartre</a:t>
            </a:r>
          </a:p>
          <a:p>
            <a:pPr algn="ctr"/>
            <a:endParaRPr lang="fr-FR" sz="1600">
              <a:latin typeface="Arial" charset="0"/>
            </a:endParaRPr>
          </a:p>
          <a:p>
            <a:pPr algn="ctr"/>
            <a:r>
              <a:rPr lang="fr-FR" sz="1600">
                <a:latin typeface="Arial" charset="0"/>
              </a:rPr>
              <a:t>1/2 tube de couleur alimentaire</a:t>
            </a:r>
          </a:p>
          <a:p>
            <a:pPr algn="ctr"/>
            <a:endParaRPr lang="fr-FR" sz="1600">
              <a:latin typeface="Arial" charset="0"/>
            </a:endParaRPr>
          </a:p>
          <a:p>
            <a:pPr algn="ctr"/>
            <a:r>
              <a:rPr lang="fr-FR" sz="1600" i="1">
                <a:latin typeface="Arial" charset="0"/>
              </a:rPr>
              <a:t>Ajouter un à un les ingrédients dans une casserole et amenez à ébullition, en brassant constamment.</a:t>
            </a:r>
          </a:p>
          <a:p>
            <a:pPr algn="ctr"/>
            <a:endParaRPr lang="fr-FR" sz="1600">
              <a:latin typeface="Arial" charset="0"/>
            </a:endParaRPr>
          </a:p>
          <a:p>
            <a:pPr algn="ctr"/>
            <a:r>
              <a:rPr lang="fr-FR" sz="1600" i="1">
                <a:latin typeface="Arial" charset="0"/>
              </a:rPr>
              <a:t>Lorsque la pâte se détache du fond de la casserole, laissez-la refroidir et couvrez-la dans une boîte fermée.</a:t>
            </a:r>
          </a:p>
        </p:txBody>
      </p:sp>
      <p:grpSp>
        <p:nvGrpSpPr>
          <p:cNvPr id="44041" name="Group 9"/>
          <p:cNvGrpSpPr>
            <a:grpSpLocks/>
          </p:cNvGrpSpPr>
          <p:nvPr/>
        </p:nvGrpSpPr>
        <p:grpSpPr bwMode="auto">
          <a:xfrm>
            <a:off x="0" y="7761288"/>
            <a:ext cx="6858000" cy="2144712"/>
            <a:chOff x="0" y="4889"/>
            <a:chExt cx="4320" cy="1351"/>
          </a:xfrm>
        </p:grpSpPr>
        <p:pic>
          <p:nvPicPr>
            <p:cNvPr id="44042" name="Picture 10"/>
            <p:cNvPicPr>
              <a:picLocks noChangeAspect="1" noChangeArrowheads="1"/>
            </p:cNvPicPr>
            <p:nvPr/>
          </p:nvPicPr>
          <p:blipFill>
            <a:blip r:embed="rId2">
              <a:extLst>
                <a:ext uri="{28A0092B-C50C-407E-A947-70E740481C1C}">
                  <a14:useLocalDpi xmlns:a14="http://schemas.microsoft.com/office/drawing/2010/main" val="0"/>
                </a:ext>
              </a:extLst>
            </a:blip>
            <a:srcRect l="17513" t="20070" r="10429" b="50000"/>
            <a:stretch>
              <a:fillRect/>
            </a:stretch>
          </p:blipFill>
          <p:spPr bwMode="auto">
            <a:xfrm>
              <a:off x="0" y="4894"/>
              <a:ext cx="4320" cy="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 y="4889"/>
              <a:ext cx="7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4044" name="Group 12"/>
          <p:cNvGrpSpPr>
            <a:grpSpLocks/>
          </p:cNvGrpSpPr>
          <p:nvPr/>
        </p:nvGrpSpPr>
        <p:grpSpPr bwMode="auto">
          <a:xfrm>
            <a:off x="5372100" y="128588"/>
            <a:ext cx="1263650" cy="1257300"/>
            <a:chOff x="3384" y="81"/>
            <a:chExt cx="796" cy="792"/>
          </a:xfrm>
        </p:grpSpPr>
        <p:pic>
          <p:nvPicPr>
            <p:cNvPr id="44045" name="Picture 13" descr="v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46" name="Rectangle 14"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44047" name="Text Box 15"/>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45060"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45061" name="Text Box 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59</a:t>
            </a:r>
            <a:endParaRPr lang="fr-FR" sz="1200">
              <a:latin typeface="Arial" charset="0"/>
            </a:endParaRPr>
          </a:p>
        </p:txBody>
      </p:sp>
      <p:grpSp>
        <p:nvGrpSpPr>
          <p:cNvPr id="45065" name="Group 9"/>
          <p:cNvGrpSpPr>
            <a:grpSpLocks/>
          </p:cNvGrpSpPr>
          <p:nvPr/>
        </p:nvGrpSpPr>
        <p:grpSpPr bwMode="auto">
          <a:xfrm>
            <a:off x="5372100" y="128588"/>
            <a:ext cx="1263650" cy="1257300"/>
            <a:chOff x="3384" y="81"/>
            <a:chExt cx="796" cy="792"/>
          </a:xfrm>
        </p:grpSpPr>
        <p:pic>
          <p:nvPicPr>
            <p:cNvPr id="45066" name="Picture 10"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7" name="Rectangle 11"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45097" name="Group 41"/>
          <p:cNvGrpSpPr>
            <a:grpSpLocks/>
          </p:cNvGrpSpPr>
          <p:nvPr/>
        </p:nvGrpSpPr>
        <p:grpSpPr bwMode="auto">
          <a:xfrm>
            <a:off x="1125538" y="2144713"/>
            <a:ext cx="5183187" cy="1728787"/>
            <a:chOff x="300" y="1351"/>
            <a:chExt cx="3901" cy="1134"/>
          </a:xfrm>
        </p:grpSpPr>
        <p:sp>
          <p:nvSpPr>
            <p:cNvPr id="45069" name="Freeform 13"/>
            <p:cNvSpPr>
              <a:spLocks/>
            </p:cNvSpPr>
            <p:nvPr/>
          </p:nvSpPr>
          <p:spPr bwMode="auto">
            <a:xfrm>
              <a:off x="346" y="1396"/>
              <a:ext cx="3855" cy="1089"/>
            </a:xfrm>
            <a:custGeom>
              <a:avLst/>
              <a:gdLst>
                <a:gd name="T0" fmla="*/ 0 w 3855"/>
                <a:gd name="T1" fmla="*/ 1043 h 1089"/>
                <a:gd name="T2" fmla="*/ 363 w 3855"/>
                <a:gd name="T3" fmla="*/ 862 h 1089"/>
                <a:gd name="T4" fmla="*/ 589 w 3855"/>
                <a:gd name="T5" fmla="*/ 680 h 1089"/>
                <a:gd name="T6" fmla="*/ 816 w 3855"/>
                <a:gd name="T7" fmla="*/ 544 h 1089"/>
                <a:gd name="T8" fmla="*/ 952 w 3855"/>
                <a:gd name="T9" fmla="*/ 544 h 1089"/>
                <a:gd name="T10" fmla="*/ 1270 w 3855"/>
                <a:gd name="T11" fmla="*/ 363 h 1089"/>
                <a:gd name="T12" fmla="*/ 1451 w 3855"/>
                <a:gd name="T13" fmla="*/ 181 h 1089"/>
                <a:gd name="T14" fmla="*/ 1633 w 3855"/>
                <a:gd name="T15" fmla="*/ 45 h 1089"/>
                <a:gd name="T16" fmla="*/ 1769 w 3855"/>
                <a:gd name="T17" fmla="*/ 0 h 1089"/>
                <a:gd name="T18" fmla="*/ 1995 w 3855"/>
                <a:gd name="T19" fmla="*/ 45 h 1089"/>
                <a:gd name="T20" fmla="*/ 2404 w 3855"/>
                <a:gd name="T21" fmla="*/ 181 h 1089"/>
                <a:gd name="T22" fmla="*/ 2721 w 3855"/>
                <a:gd name="T23" fmla="*/ 181 h 1089"/>
                <a:gd name="T24" fmla="*/ 3039 w 3855"/>
                <a:gd name="T25" fmla="*/ 318 h 1089"/>
                <a:gd name="T26" fmla="*/ 3175 w 3855"/>
                <a:gd name="T27" fmla="*/ 544 h 1089"/>
                <a:gd name="T28" fmla="*/ 3356 w 3855"/>
                <a:gd name="T29" fmla="*/ 726 h 1089"/>
                <a:gd name="T30" fmla="*/ 3492 w 3855"/>
                <a:gd name="T31" fmla="*/ 907 h 1089"/>
                <a:gd name="T32" fmla="*/ 3674 w 3855"/>
                <a:gd name="T33" fmla="*/ 953 h 1089"/>
                <a:gd name="T34" fmla="*/ 3855 w 3855"/>
                <a:gd name="T35" fmla="*/ 1089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5" h="1089">
                  <a:moveTo>
                    <a:pt x="0" y="1043"/>
                  </a:moveTo>
                  <a:cubicBezTo>
                    <a:pt x="132" y="983"/>
                    <a:pt x="265" y="923"/>
                    <a:pt x="363" y="862"/>
                  </a:cubicBezTo>
                  <a:cubicBezTo>
                    <a:pt x="461" y="801"/>
                    <a:pt x="514" y="733"/>
                    <a:pt x="589" y="680"/>
                  </a:cubicBezTo>
                  <a:cubicBezTo>
                    <a:pt x="664" y="627"/>
                    <a:pt x="756" y="567"/>
                    <a:pt x="816" y="544"/>
                  </a:cubicBezTo>
                  <a:cubicBezTo>
                    <a:pt x="876" y="521"/>
                    <a:pt x="876" y="574"/>
                    <a:pt x="952" y="544"/>
                  </a:cubicBezTo>
                  <a:cubicBezTo>
                    <a:pt x="1028" y="514"/>
                    <a:pt x="1187" y="423"/>
                    <a:pt x="1270" y="363"/>
                  </a:cubicBezTo>
                  <a:cubicBezTo>
                    <a:pt x="1353" y="303"/>
                    <a:pt x="1391" y="234"/>
                    <a:pt x="1451" y="181"/>
                  </a:cubicBezTo>
                  <a:cubicBezTo>
                    <a:pt x="1511" y="128"/>
                    <a:pt x="1580" y="75"/>
                    <a:pt x="1633" y="45"/>
                  </a:cubicBezTo>
                  <a:cubicBezTo>
                    <a:pt x="1686" y="15"/>
                    <a:pt x="1709" y="0"/>
                    <a:pt x="1769" y="0"/>
                  </a:cubicBezTo>
                  <a:cubicBezTo>
                    <a:pt x="1829" y="0"/>
                    <a:pt x="1889" y="15"/>
                    <a:pt x="1995" y="45"/>
                  </a:cubicBezTo>
                  <a:cubicBezTo>
                    <a:pt x="2101" y="75"/>
                    <a:pt x="2283" y="158"/>
                    <a:pt x="2404" y="181"/>
                  </a:cubicBezTo>
                  <a:cubicBezTo>
                    <a:pt x="2525" y="204"/>
                    <a:pt x="2615" y="158"/>
                    <a:pt x="2721" y="181"/>
                  </a:cubicBezTo>
                  <a:cubicBezTo>
                    <a:pt x="2827" y="204"/>
                    <a:pt x="2963" y="258"/>
                    <a:pt x="3039" y="318"/>
                  </a:cubicBezTo>
                  <a:cubicBezTo>
                    <a:pt x="3115" y="378"/>
                    <a:pt x="3122" y="476"/>
                    <a:pt x="3175" y="544"/>
                  </a:cubicBezTo>
                  <a:cubicBezTo>
                    <a:pt x="3228" y="612"/>
                    <a:pt x="3303" y="665"/>
                    <a:pt x="3356" y="726"/>
                  </a:cubicBezTo>
                  <a:cubicBezTo>
                    <a:pt x="3409" y="787"/>
                    <a:pt x="3439" y="869"/>
                    <a:pt x="3492" y="907"/>
                  </a:cubicBezTo>
                  <a:cubicBezTo>
                    <a:pt x="3545" y="945"/>
                    <a:pt x="3614" y="923"/>
                    <a:pt x="3674" y="953"/>
                  </a:cubicBezTo>
                  <a:cubicBezTo>
                    <a:pt x="3734" y="983"/>
                    <a:pt x="3794" y="1036"/>
                    <a:pt x="3855" y="108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070" name="Oval 14"/>
            <p:cNvSpPr>
              <a:spLocks noChangeArrowheads="1"/>
            </p:cNvSpPr>
            <p:nvPr/>
          </p:nvSpPr>
          <p:spPr bwMode="auto">
            <a:xfrm>
              <a:off x="300" y="2394"/>
              <a:ext cx="77" cy="7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5071" name="Oval 15"/>
            <p:cNvSpPr>
              <a:spLocks noChangeArrowheads="1"/>
            </p:cNvSpPr>
            <p:nvPr/>
          </p:nvSpPr>
          <p:spPr bwMode="auto">
            <a:xfrm>
              <a:off x="2024" y="1351"/>
              <a:ext cx="77" cy="7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45073" name="Group 17"/>
          <p:cNvGrpSpPr>
            <a:grpSpLocks/>
          </p:cNvGrpSpPr>
          <p:nvPr/>
        </p:nvGrpSpPr>
        <p:grpSpPr bwMode="auto">
          <a:xfrm>
            <a:off x="1196975" y="5051425"/>
            <a:ext cx="5400675" cy="1800225"/>
            <a:chOff x="300" y="1351"/>
            <a:chExt cx="3901" cy="1134"/>
          </a:xfrm>
        </p:grpSpPr>
        <p:sp>
          <p:nvSpPr>
            <p:cNvPr id="45074" name="Freeform 18"/>
            <p:cNvSpPr>
              <a:spLocks/>
            </p:cNvSpPr>
            <p:nvPr/>
          </p:nvSpPr>
          <p:spPr bwMode="auto">
            <a:xfrm>
              <a:off x="346" y="1396"/>
              <a:ext cx="3855" cy="1089"/>
            </a:xfrm>
            <a:custGeom>
              <a:avLst/>
              <a:gdLst>
                <a:gd name="T0" fmla="*/ 0 w 3855"/>
                <a:gd name="T1" fmla="*/ 1043 h 1089"/>
                <a:gd name="T2" fmla="*/ 363 w 3855"/>
                <a:gd name="T3" fmla="*/ 862 h 1089"/>
                <a:gd name="T4" fmla="*/ 589 w 3855"/>
                <a:gd name="T5" fmla="*/ 680 h 1089"/>
                <a:gd name="T6" fmla="*/ 816 w 3855"/>
                <a:gd name="T7" fmla="*/ 544 h 1089"/>
                <a:gd name="T8" fmla="*/ 952 w 3855"/>
                <a:gd name="T9" fmla="*/ 544 h 1089"/>
                <a:gd name="T10" fmla="*/ 1270 w 3855"/>
                <a:gd name="T11" fmla="*/ 363 h 1089"/>
                <a:gd name="T12" fmla="*/ 1451 w 3855"/>
                <a:gd name="T13" fmla="*/ 181 h 1089"/>
                <a:gd name="T14" fmla="*/ 1633 w 3855"/>
                <a:gd name="T15" fmla="*/ 45 h 1089"/>
                <a:gd name="T16" fmla="*/ 1769 w 3855"/>
                <a:gd name="T17" fmla="*/ 0 h 1089"/>
                <a:gd name="T18" fmla="*/ 1995 w 3855"/>
                <a:gd name="T19" fmla="*/ 45 h 1089"/>
                <a:gd name="T20" fmla="*/ 2404 w 3855"/>
                <a:gd name="T21" fmla="*/ 181 h 1089"/>
                <a:gd name="T22" fmla="*/ 2721 w 3855"/>
                <a:gd name="T23" fmla="*/ 181 h 1089"/>
                <a:gd name="T24" fmla="*/ 3039 w 3855"/>
                <a:gd name="T25" fmla="*/ 318 h 1089"/>
                <a:gd name="T26" fmla="*/ 3175 w 3855"/>
                <a:gd name="T27" fmla="*/ 544 h 1089"/>
                <a:gd name="T28" fmla="*/ 3356 w 3855"/>
                <a:gd name="T29" fmla="*/ 726 h 1089"/>
                <a:gd name="T30" fmla="*/ 3492 w 3855"/>
                <a:gd name="T31" fmla="*/ 907 h 1089"/>
                <a:gd name="T32" fmla="*/ 3674 w 3855"/>
                <a:gd name="T33" fmla="*/ 953 h 1089"/>
                <a:gd name="T34" fmla="*/ 3855 w 3855"/>
                <a:gd name="T35" fmla="*/ 1089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5" h="1089">
                  <a:moveTo>
                    <a:pt x="0" y="1043"/>
                  </a:moveTo>
                  <a:cubicBezTo>
                    <a:pt x="132" y="983"/>
                    <a:pt x="265" y="923"/>
                    <a:pt x="363" y="862"/>
                  </a:cubicBezTo>
                  <a:cubicBezTo>
                    <a:pt x="461" y="801"/>
                    <a:pt x="514" y="733"/>
                    <a:pt x="589" y="680"/>
                  </a:cubicBezTo>
                  <a:cubicBezTo>
                    <a:pt x="664" y="627"/>
                    <a:pt x="756" y="567"/>
                    <a:pt x="816" y="544"/>
                  </a:cubicBezTo>
                  <a:cubicBezTo>
                    <a:pt x="876" y="521"/>
                    <a:pt x="876" y="574"/>
                    <a:pt x="952" y="544"/>
                  </a:cubicBezTo>
                  <a:cubicBezTo>
                    <a:pt x="1028" y="514"/>
                    <a:pt x="1187" y="423"/>
                    <a:pt x="1270" y="363"/>
                  </a:cubicBezTo>
                  <a:cubicBezTo>
                    <a:pt x="1353" y="303"/>
                    <a:pt x="1391" y="234"/>
                    <a:pt x="1451" y="181"/>
                  </a:cubicBezTo>
                  <a:cubicBezTo>
                    <a:pt x="1511" y="128"/>
                    <a:pt x="1580" y="75"/>
                    <a:pt x="1633" y="45"/>
                  </a:cubicBezTo>
                  <a:cubicBezTo>
                    <a:pt x="1686" y="15"/>
                    <a:pt x="1709" y="0"/>
                    <a:pt x="1769" y="0"/>
                  </a:cubicBezTo>
                  <a:cubicBezTo>
                    <a:pt x="1829" y="0"/>
                    <a:pt x="1889" y="15"/>
                    <a:pt x="1995" y="45"/>
                  </a:cubicBezTo>
                  <a:cubicBezTo>
                    <a:pt x="2101" y="75"/>
                    <a:pt x="2283" y="158"/>
                    <a:pt x="2404" y="181"/>
                  </a:cubicBezTo>
                  <a:cubicBezTo>
                    <a:pt x="2525" y="204"/>
                    <a:pt x="2615" y="158"/>
                    <a:pt x="2721" y="181"/>
                  </a:cubicBezTo>
                  <a:cubicBezTo>
                    <a:pt x="2827" y="204"/>
                    <a:pt x="2963" y="258"/>
                    <a:pt x="3039" y="318"/>
                  </a:cubicBezTo>
                  <a:cubicBezTo>
                    <a:pt x="3115" y="378"/>
                    <a:pt x="3122" y="476"/>
                    <a:pt x="3175" y="544"/>
                  </a:cubicBezTo>
                  <a:cubicBezTo>
                    <a:pt x="3228" y="612"/>
                    <a:pt x="3303" y="665"/>
                    <a:pt x="3356" y="726"/>
                  </a:cubicBezTo>
                  <a:cubicBezTo>
                    <a:pt x="3409" y="787"/>
                    <a:pt x="3439" y="869"/>
                    <a:pt x="3492" y="907"/>
                  </a:cubicBezTo>
                  <a:cubicBezTo>
                    <a:pt x="3545" y="945"/>
                    <a:pt x="3614" y="923"/>
                    <a:pt x="3674" y="953"/>
                  </a:cubicBezTo>
                  <a:cubicBezTo>
                    <a:pt x="3734" y="983"/>
                    <a:pt x="3794" y="1036"/>
                    <a:pt x="3855" y="108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075" name="Oval 19"/>
            <p:cNvSpPr>
              <a:spLocks noChangeArrowheads="1"/>
            </p:cNvSpPr>
            <p:nvPr/>
          </p:nvSpPr>
          <p:spPr bwMode="auto">
            <a:xfrm>
              <a:off x="300" y="2394"/>
              <a:ext cx="77" cy="7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5076" name="Oval 20"/>
            <p:cNvSpPr>
              <a:spLocks noChangeArrowheads="1"/>
            </p:cNvSpPr>
            <p:nvPr/>
          </p:nvSpPr>
          <p:spPr bwMode="auto">
            <a:xfrm>
              <a:off x="2024" y="1351"/>
              <a:ext cx="77" cy="7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45077" name="Line 21"/>
          <p:cNvSpPr>
            <a:spLocks noChangeShapeType="1"/>
          </p:cNvSpPr>
          <p:nvPr/>
        </p:nvSpPr>
        <p:spPr bwMode="auto">
          <a:xfrm>
            <a:off x="260350" y="6851650"/>
            <a:ext cx="6408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078" name="Line 22"/>
          <p:cNvSpPr>
            <a:spLocks noChangeShapeType="1"/>
          </p:cNvSpPr>
          <p:nvPr/>
        </p:nvSpPr>
        <p:spPr bwMode="auto">
          <a:xfrm>
            <a:off x="260350" y="5122863"/>
            <a:ext cx="6408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079" name="Line 23"/>
          <p:cNvSpPr>
            <a:spLocks noChangeShapeType="1"/>
          </p:cNvSpPr>
          <p:nvPr/>
        </p:nvSpPr>
        <p:spPr bwMode="auto">
          <a:xfrm>
            <a:off x="260350" y="6275388"/>
            <a:ext cx="6408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080" name="Line 24"/>
          <p:cNvSpPr>
            <a:spLocks noChangeShapeType="1"/>
          </p:cNvSpPr>
          <p:nvPr/>
        </p:nvSpPr>
        <p:spPr bwMode="auto">
          <a:xfrm>
            <a:off x="260350" y="5699125"/>
            <a:ext cx="6408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081" name="Line 25"/>
          <p:cNvSpPr>
            <a:spLocks noChangeShapeType="1"/>
          </p:cNvSpPr>
          <p:nvPr/>
        </p:nvSpPr>
        <p:spPr bwMode="auto">
          <a:xfrm>
            <a:off x="6669088" y="4835525"/>
            <a:ext cx="0" cy="2016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082" name="Line 26"/>
          <p:cNvSpPr>
            <a:spLocks noChangeShapeType="1"/>
          </p:cNvSpPr>
          <p:nvPr/>
        </p:nvSpPr>
        <p:spPr bwMode="auto">
          <a:xfrm>
            <a:off x="260350" y="4835525"/>
            <a:ext cx="0" cy="2016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098" name="Rectangle 42"/>
          <p:cNvSpPr>
            <a:spLocks noChangeArrowheads="1"/>
          </p:cNvSpPr>
          <p:nvPr/>
        </p:nvSpPr>
        <p:spPr bwMode="auto">
          <a:xfrm>
            <a:off x="404813" y="4786313"/>
            <a:ext cx="627062" cy="265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5099" name="Rectangle 43"/>
          <p:cNvSpPr>
            <a:spLocks noChangeArrowheads="1"/>
          </p:cNvSpPr>
          <p:nvPr/>
        </p:nvSpPr>
        <p:spPr bwMode="auto">
          <a:xfrm>
            <a:off x="404813" y="5362575"/>
            <a:ext cx="627062" cy="265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5100" name="Rectangle 44"/>
          <p:cNvSpPr>
            <a:spLocks noChangeArrowheads="1"/>
          </p:cNvSpPr>
          <p:nvPr/>
        </p:nvSpPr>
        <p:spPr bwMode="auto">
          <a:xfrm>
            <a:off x="404813" y="5938838"/>
            <a:ext cx="627062" cy="265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5101" name="Rectangle 45"/>
          <p:cNvSpPr>
            <a:spLocks noChangeArrowheads="1"/>
          </p:cNvSpPr>
          <p:nvPr/>
        </p:nvSpPr>
        <p:spPr bwMode="auto">
          <a:xfrm>
            <a:off x="404813" y="6513513"/>
            <a:ext cx="627062" cy="265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5102" name="Rectangle 46"/>
          <p:cNvSpPr>
            <a:spLocks noChangeArrowheads="1"/>
          </p:cNvSpPr>
          <p:nvPr/>
        </p:nvSpPr>
        <p:spPr bwMode="auto">
          <a:xfrm>
            <a:off x="3573463" y="1857375"/>
            <a:ext cx="627062" cy="265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5103" name="Rectangle 47"/>
          <p:cNvSpPr>
            <a:spLocks noChangeArrowheads="1"/>
          </p:cNvSpPr>
          <p:nvPr/>
        </p:nvSpPr>
        <p:spPr bwMode="auto">
          <a:xfrm>
            <a:off x="1196975" y="3873500"/>
            <a:ext cx="627063" cy="265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5104" name="Text Box 48"/>
          <p:cNvSpPr txBox="1">
            <a:spLocks noChangeArrowheads="1"/>
          </p:cNvSpPr>
          <p:nvPr/>
        </p:nvSpPr>
        <p:spPr bwMode="auto">
          <a:xfrm>
            <a:off x="1196975" y="3856038"/>
            <a:ext cx="633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t>100 m</a:t>
            </a:r>
            <a:endParaRPr lang="fr-FR" sz="1400"/>
          </a:p>
        </p:txBody>
      </p:sp>
      <p:sp>
        <p:nvSpPr>
          <p:cNvPr id="45105" name="Text Box 49"/>
          <p:cNvSpPr txBox="1">
            <a:spLocks noChangeArrowheads="1"/>
          </p:cNvSpPr>
          <p:nvPr/>
        </p:nvSpPr>
        <p:spPr bwMode="auto">
          <a:xfrm>
            <a:off x="3573463" y="1839913"/>
            <a:ext cx="633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t>130 m</a:t>
            </a:r>
            <a:endParaRPr lang="fr-FR" sz="1400"/>
          </a:p>
        </p:txBody>
      </p:sp>
      <p:sp>
        <p:nvSpPr>
          <p:cNvPr id="45106" name="Line 50"/>
          <p:cNvSpPr>
            <a:spLocks noChangeShapeType="1"/>
          </p:cNvSpPr>
          <p:nvPr/>
        </p:nvSpPr>
        <p:spPr bwMode="auto">
          <a:xfrm flipV="1">
            <a:off x="260350" y="5051425"/>
            <a:ext cx="144463"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107" name="Line 51"/>
          <p:cNvSpPr>
            <a:spLocks noChangeShapeType="1"/>
          </p:cNvSpPr>
          <p:nvPr/>
        </p:nvSpPr>
        <p:spPr bwMode="auto">
          <a:xfrm flipV="1">
            <a:off x="260350" y="5627688"/>
            <a:ext cx="144463"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108" name="Line 52"/>
          <p:cNvSpPr>
            <a:spLocks noChangeShapeType="1"/>
          </p:cNvSpPr>
          <p:nvPr/>
        </p:nvSpPr>
        <p:spPr bwMode="auto">
          <a:xfrm flipV="1">
            <a:off x="260350" y="6203950"/>
            <a:ext cx="144463"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109" name="Line 53"/>
          <p:cNvSpPr>
            <a:spLocks noChangeShapeType="1"/>
          </p:cNvSpPr>
          <p:nvPr/>
        </p:nvSpPr>
        <p:spPr bwMode="auto">
          <a:xfrm flipV="1">
            <a:off x="260350" y="6778625"/>
            <a:ext cx="144463"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114" name="Text Box 5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45115" name="Text Box 59"/>
          <p:cNvSpPr txBox="1">
            <a:spLocks noChangeArrowheads="1"/>
          </p:cNvSpPr>
          <p:nvPr/>
        </p:nvSpPr>
        <p:spPr bwMode="auto">
          <a:xfrm>
            <a:off x="333375" y="1712913"/>
            <a:ext cx="199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La colline, vue de profil</a:t>
            </a:r>
            <a:endParaRPr lang="fr-FR" sz="1400">
              <a:latin typeface="Arial" charset="0"/>
            </a:endParaRPr>
          </a:p>
        </p:txBody>
      </p:sp>
      <p:sp>
        <p:nvSpPr>
          <p:cNvPr id="45116" name="Text Box 60"/>
          <p:cNvSpPr txBox="1">
            <a:spLocks noChangeArrowheads="1"/>
          </p:cNvSpPr>
          <p:nvPr/>
        </p:nvSpPr>
        <p:spPr bwMode="auto">
          <a:xfrm>
            <a:off x="44450" y="7258050"/>
            <a:ext cx="322263"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C</a:t>
            </a:r>
            <a:endParaRPr lang="fr-FR" sz="1400">
              <a:latin typeface="Arial" charset="0"/>
            </a:endParaRPr>
          </a:p>
        </p:txBody>
      </p:sp>
      <p:sp>
        <p:nvSpPr>
          <p:cNvPr id="45117" name="Text Box 61"/>
          <p:cNvSpPr txBox="1">
            <a:spLocks noChangeArrowheads="1"/>
          </p:cNvSpPr>
          <p:nvPr/>
        </p:nvSpPr>
        <p:spPr bwMode="auto">
          <a:xfrm>
            <a:off x="20638" y="4305300"/>
            <a:ext cx="312737"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a:latin typeface="Arial" charset="0"/>
              </a:rPr>
              <a:t>B</a:t>
            </a:r>
            <a:endParaRPr lang="fr-FR" sz="1400">
              <a:latin typeface="Arial" charset="0"/>
            </a:endParaRPr>
          </a:p>
        </p:txBody>
      </p:sp>
      <p:sp>
        <p:nvSpPr>
          <p:cNvPr id="45118" name="Text Box 62"/>
          <p:cNvSpPr txBox="1">
            <a:spLocks noChangeArrowheads="1"/>
          </p:cNvSpPr>
          <p:nvPr/>
        </p:nvSpPr>
        <p:spPr bwMode="auto">
          <a:xfrm>
            <a:off x="20638" y="1712913"/>
            <a:ext cx="312737"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A</a:t>
            </a:r>
            <a:endParaRPr lang="fr-FR" sz="1400">
              <a:latin typeface="Arial" charset="0"/>
            </a:endParaRPr>
          </a:p>
        </p:txBody>
      </p:sp>
      <p:sp>
        <p:nvSpPr>
          <p:cNvPr id="45119" name="Text Box 63"/>
          <p:cNvSpPr txBox="1">
            <a:spLocks noChangeArrowheads="1"/>
          </p:cNvSpPr>
          <p:nvPr/>
        </p:nvSpPr>
        <p:spPr bwMode="auto">
          <a:xfrm>
            <a:off x="2565400" y="1857375"/>
            <a:ext cx="635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000">
                <a:latin typeface="Arial" charset="0"/>
              </a:rPr>
              <a:t>sommet</a:t>
            </a:r>
            <a:endParaRPr lang="fr-FR" sz="1000">
              <a:latin typeface="Arial" charset="0"/>
            </a:endParaRPr>
          </a:p>
        </p:txBody>
      </p:sp>
      <p:sp>
        <p:nvSpPr>
          <p:cNvPr id="45120" name="Line 64"/>
          <p:cNvSpPr>
            <a:spLocks noChangeShapeType="1"/>
          </p:cNvSpPr>
          <p:nvPr/>
        </p:nvSpPr>
        <p:spPr bwMode="auto">
          <a:xfrm>
            <a:off x="3068638" y="2073275"/>
            <a:ext cx="360362"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121" name="Text Box 65"/>
          <p:cNvSpPr txBox="1">
            <a:spLocks noChangeArrowheads="1"/>
          </p:cNvSpPr>
          <p:nvPr/>
        </p:nvSpPr>
        <p:spPr bwMode="auto">
          <a:xfrm>
            <a:off x="5516563" y="3800475"/>
            <a:ext cx="4572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000">
                <a:latin typeface="Arial" charset="0"/>
              </a:rPr>
              <a:t>base</a:t>
            </a:r>
            <a:endParaRPr lang="fr-FR" sz="1000">
              <a:latin typeface="Arial" charset="0"/>
            </a:endParaRPr>
          </a:p>
        </p:txBody>
      </p:sp>
      <p:sp>
        <p:nvSpPr>
          <p:cNvPr id="45122" name="Line 66"/>
          <p:cNvSpPr>
            <a:spLocks noChangeShapeType="1"/>
          </p:cNvSpPr>
          <p:nvPr/>
        </p:nvSpPr>
        <p:spPr bwMode="auto">
          <a:xfrm flipV="1">
            <a:off x="5949950" y="3873500"/>
            <a:ext cx="358775"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5123" name="Text Box 67"/>
          <p:cNvSpPr txBox="1">
            <a:spLocks noChangeArrowheads="1"/>
          </p:cNvSpPr>
          <p:nvPr/>
        </p:nvSpPr>
        <p:spPr bwMode="auto">
          <a:xfrm>
            <a:off x="333375" y="7329488"/>
            <a:ext cx="1957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La colline, vue de haut</a:t>
            </a:r>
            <a:endParaRPr lang="fr-FR" sz="1400">
              <a:latin typeface="Arial" charset="0"/>
            </a:endParaRPr>
          </a:p>
        </p:txBody>
      </p:sp>
      <p:sp>
        <p:nvSpPr>
          <p:cNvPr id="58" name="Oval 27"/>
          <p:cNvSpPr>
            <a:spLocks noChangeArrowheads="1"/>
          </p:cNvSpPr>
          <p:nvPr/>
        </p:nvSpPr>
        <p:spPr bwMode="auto">
          <a:xfrm>
            <a:off x="306388" y="7545388"/>
            <a:ext cx="5976937" cy="21828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59" name="Oval 28"/>
          <p:cNvSpPr>
            <a:spLocks noChangeArrowheads="1"/>
          </p:cNvSpPr>
          <p:nvPr/>
        </p:nvSpPr>
        <p:spPr bwMode="auto">
          <a:xfrm>
            <a:off x="1314450" y="7761288"/>
            <a:ext cx="4540250" cy="178117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0" name="Oval 29"/>
          <p:cNvSpPr>
            <a:spLocks noChangeArrowheads="1"/>
          </p:cNvSpPr>
          <p:nvPr/>
        </p:nvSpPr>
        <p:spPr bwMode="auto">
          <a:xfrm>
            <a:off x="2276475" y="8049344"/>
            <a:ext cx="2952750" cy="125816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1" name="Oval 31"/>
          <p:cNvSpPr>
            <a:spLocks noChangeArrowheads="1"/>
          </p:cNvSpPr>
          <p:nvPr/>
        </p:nvSpPr>
        <p:spPr bwMode="auto">
          <a:xfrm>
            <a:off x="233363" y="8626475"/>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2" name="Oval 32"/>
          <p:cNvSpPr>
            <a:spLocks noChangeArrowheads="1"/>
          </p:cNvSpPr>
          <p:nvPr/>
        </p:nvSpPr>
        <p:spPr bwMode="auto">
          <a:xfrm>
            <a:off x="3833813" y="8626475"/>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3" name="Line 33"/>
          <p:cNvSpPr>
            <a:spLocks noChangeShapeType="1"/>
          </p:cNvSpPr>
          <p:nvPr/>
        </p:nvSpPr>
        <p:spPr bwMode="auto">
          <a:xfrm>
            <a:off x="306388" y="8697913"/>
            <a:ext cx="100806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4" name="Line 34"/>
          <p:cNvSpPr>
            <a:spLocks noChangeShapeType="1"/>
          </p:cNvSpPr>
          <p:nvPr/>
        </p:nvSpPr>
        <p:spPr bwMode="auto">
          <a:xfrm>
            <a:off x="1314449" y="8697913"/>
            <a:ext cx="9620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 name="Line 36"/>
          <p:cNvSpPr>
            <a:spLocks noChangeShapeType="1"/>
          </p:cNvSpPr>
          <p:nvPr/>
        </p:nvSpPr>
        <p:spPr bwMode="auto">
          <a:xfrm>
            <a:off x="2276475" y="8697913"/>
            <a:ext cx="155733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6" name="Rectangle 49"/>
          <p:cNvSpPr>
            <a:spLocks noChangeArrowheads="1"/>
          </p:cNvSpPr>
          <p:nvPr/>
        </p:nvSpPr>
        <p:spPr bwMode="auto">
          <a:xfrm>
            <a:off x="593725" y="8410575"/>
            <a:ext cx="5048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7" name="Rectangle 50"/>
          <p:cNvSpPr>
            <a:spLocks noChangeArrowheads="1"/>
          </p:cNvSpPr>
          <p:nvPr/>
        </p:nvSpPr>
        <p:spPr bwMode="auto">
          <a:xfrm>
            <a:off x="1628031" y="8410575"/>
            <a:ext cx="5048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8" name="Rectangle 51"/>
          <p:cNvSpPr>
            <a:spLocks noChangeArrowheads="1"/>
          </p:cNvSpPr>
          <p:nvPr/>
        </p:nvSpPr>
        <p:spPr bwMode="auto">
          <a:xfrm>
            <a:off x="2852167" y="8410575"/>
            <a:ext cx="5048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46084"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46085" name="Text Box 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60</a:t>
            </a:r>
            <a:endParaRPr lang="fr-FR" sz="1200">
              <a:latin typeface="Arial" charset="0"/>
            </a:endParaRPr>
          </a:p>
        </p:txBody>
      </p:sp>
      <p:grpSp>
        <p:nvGrpSpPr>
          <p:cNvPr id="46089" name="Group 9"/>
          <p:cNvGrpSpPr>
            <a:grpSpLocks/>
          </p:cNvGrpSpPr>
          <p:nvPr/>
        </p:nvGrpSpPr>
        <p:grpSpPr bwMode="auto">
          <a:xfrm>
            <a:off x="5372100" y="128588"/>
            <a:ext cx="1263650" cy="1257300"/>
            <a:chOff x="3384" y="81"/>
            <a:chExt cx="796" cy="792"/>
          </a:xfrm>
        </p:grpSpPr>
        <p:pic>
          <p:nvPicPr>
            <p:cNvPr id="46090" name="Picture 10"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91" name="Rectangle 11"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46092" name="Text Box 12"/>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grpSp>
        <p:nvGrpSpPr>
          <p:cNvPr id="46093" name="Group 13"/>
          <p:cNvGrpSpPr>
            <a:grpSpLocks/>
          </p:cNvGrpSpPr>
          <p:nvPr/>
        </p:nvGrpSpPr>
        <p:grpSpPr bwMode="auto">
          <a:xfrm rot="10800000">
            <a:off x="836613" y="2432050"/>
            <a:ext cx="5183187" cy="1728788"/>
            <a:chOff x="300" y="1351"/>
            <a:chExt cx="3901" cy="1134"/>
          </a:xfrm>
        </p:grpSpPr>
        <p:sp>
          <p:nvSpPr>
            <p:cNvPr id="46094" name="Freeform 14"/>
            <p:cNvSpPr>
              <a:spLocks/>
            </p:cNvSpPr>
            <p:nvPr/>
          </p:nvSpPr>
          <p:spPr bwMode="auto">
            <a:xfrm>
              <a:off x="346" y="1396"/>
              <a:ext cx="3855" cy="1089"/>
            </a:xfrm>
            <a:custGeom>
              <a:avLst/>
              <a:gdLst>
                <a:gd name="T0" fmla="*/ 0 w 3855"/>
                <a:gd name="T1" fmla="*/ 1043 h 1089"/>
                <a:gd name="T2" fmla="*/ 363 w 3855"/>
                <a:gd name="T3" fmla="*/ 862 h 1089"/>
                <a:gd name="T4" fmla="*/ 589 w 3855"/>
                <a:gd name="T5" fmla="*/ 680 h 1089"/>
                <a:gd name="T6" fmla="*/ 816 w 3855"/>
                <a:gd name="T7" fmla="*/ 544 h 1089"/>
                <a:gd name="T8" fmla="*/ 952 w 3855"/>
                <a:gd name="T9" fmla="*/ 544 h 1089"/>
                <a:gd name="T10" fmla="*/ 1270 w 3855"/>
                <a:gd name="T11" fmla="*/ 363 h 1089"/>
                <a:gd name="T12" fmla="*/ 1451 w 3855"/>
                <a:gd name="T13" fmla="*/ 181 h 1089"/>
                <a:gd name="T14" fmla="*/ 1633 w 3855"/>
                <a:gd name="T15" fmla="*/ 45 h 1089"/>
                <a:gd name="T16" fmla="*/ 1769 w 3855"/>
                <a:gd name="T17" fmla="*/ 0 h 1089"/>
                <a:gd name="T18" fmla="*/ 1995 w 3855"/>
                <a:gd name="T19" fmla="*/ 45 h 1089"/>
                <a:gd name="T20" fmla="*/ 2404 w 3855"/>
                <a:gd name="T21" fmla="*/ 181 h 1089"/>
                <a:gd name="T22" fmla="*/ 2721 w 3855"/>
                <a:gd name="T23" fmla="*/ 181 h 1089"/>
                <a:gd name="T24" fmla="*/ 3039 w 3855"/>
                <a:gd name="T25" fmla="*/ 318 h 1089"/>
                <a:gd name="T26" fmla="*/ 3175 w 3855"/>
                <a:gd name="T27" fmla="*/ 544 h 1089"/>
                <a:gd name="T28" fmla="*/ 3356 w 3855"/>
                <a:gd name="T29" fmla="*/ 726 h 1089"/>
                <a:gd name="T30" fmla="*/ 3492 w 3855"/>
                <a:gd name="T31" fmla="*/ 907 h 1089"/>
                <a:gd name="T32" fmla="*/ 3674 w 3855"/>
                <a:gd name="T33" fmla="*/ 953 h 1089"/>
                <a:gd name="T34" fmla="*/ 3855 w 3855"/>
                <a:gd name="T35" fmla="*/ 1089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5" h="1089">
                  <a:moveTo>
                    <a:pt x="0" y="1043"/>
                  </a:moveTo>
                  <a:cubicBezTo>
                    <a:pt x="132" y="983"/>
                    <a:pt x="265" y="923"/>
                    <a:pt x="363" y="862"/>
                  </a:cubicBezTo>
                  <a:cubicBezTo>
                    <a:pt x="461" y="801"/>
                    <a:pt x="514" y="733"/>
                    <a:pt x="589" y="680"/>
                  </a:cubicBezTo>
                  <a:cubicBezTo>
                    <a:pt x="664" y="627"/>
                    <a:pt x="756" y="567"/>
                    <a:pt x="816" y="544"/>
                  </a:cubicBezTo>
                  <a:cubicBezTo>
                    <a:pt x="876" y="521"/>
                    <a:pt x="876" y="574"/>
                    <a:pt x="952" y="544"/>
                  </a:cubicBezTo>
                  <a:cubicBezTo>
                    <a:pt x="1028" y="514"/>
                    <a:pt x="1187" y="423"/>
                    <a:pt x="1270" y="363"/>
                  </a:cubicBezTo>
                  <a:cubicBezTo>
                    <a:pt x="1353" y="303"/>
                    <a:pt x="1391" y="234"/>
                    <a:pt x="1451" y="181"/>
                  </a:cubicBezTo>
                  <a:cubicBezTo>
                    <a:pt x="1511" y="128"/>
                    <a:pt x="1580" y="75"/>
                    <a:pt x="1633" y="45"/>
                  </a:cubicBezTo>
                  <a:cubicBezTo>
                    <a:pt x="1686" y="15"/>
                    <a:pt x="1709" y="0"/>
                    <a:pt x="1769" y="0"/>
                  </a:cubicBezTo>
                  <a:cubicBezTo>
                    <a:pt x="1829" y="0"/>
                    <a:pt x="1889" y="15"/>
                    <a:pt x="1995" y="45"/>
                  </a:cubicBezTo>
                  <a:cubicBezTo>
                    <a:pt x="2101" y="75"/>
                    <a:pt x="2283" y="158"/>
                    <a:pt x="2404" y="181"/>
                  </a:cubicBezTo>
                  <a:cubicBezTo>
                    <a:pt x="2525" y="204"/>
                    <a:pt x="2615" y="158"/>
                    <a:pt x="2721" y="181"/>
                  </a:cubicBezTo>
                  <a:cubicBezTo>
                    <a:pt x="2827" y="204"/>
                    <a:pt x="2963" y="258"/>
                    <a:pt x="3039" y="318"/>
                  </a:cubicBezTo>
                  <a:cubicBezTo>
                    <a:pt x="3115" y="378"/>
                    <a:pt x="3122" y="476"/>
                    <a:pt x="3175" y="544"/>
                  </a:cubicBezTo>
                  <a:cubicBezTo>
                    <a:pt x="3228" y="612"/>
                    <a:pt x="3303" y="665"/>
                    <a:pt x="3356" y="726"/>
                  </a:cubicBezTo>
                  <a:cubicBezTo>
                    <a:pt x="3409" y="787"/>
                    <a:pt x="3439" y="869"/>
                    <a:pt x="3492" y="907"/>
                  </a:cubicBezTo>
                  <a:cubicBezTo>
                    <a:pt x="3545" y="945"/>
                    <a:pt x="3614" y="923"/>
                    <a:pt x="3674" y="953"/>
                  </a:cubicBezTo>
                  <a:cubicBezTo>
                    <a:pt x="3734" y="983"/>
                    <a:pt x="3794" y="1036"/>
                    <a:pt x="3855" y="108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095" name="Oval 15"/>
            <p:cNvSpPr>
              <a:spLocks noChangeArrowheads="1"/>
            </p:cNvSpPr>
            <p:nvPr/>
          </p:nvSpPr>
          <p:spPr bwMode="auto">
            <a:xfrm>
              <a:off x="300" y="2394"/>
              <a:ext cx="77" cy="7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096" name="Oval 16"/>
            <p:cNvSpPr>
              <a:spLocks noChangeArrowheads="1"/>
            </p:cNvSpPr>
            <p:nvPr/>
          </p:nvSpPr>
          <p:spPr bwMode="auto">
            <a:xfrm>
              <a:off x="2024" y="1351"/>
              <a:ext cx="77" cy="7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46107" name="Oval 27"/>
          <p:cNvSpPr>
            <a:spLocks noChangeArrowheads="1"/>
          </p:cNvSpPr>
          <p:nvPr/>
        </p:nvSpPr>
        <p:spPr bwMode="auto">
          <a:xfrm>
            <a:off x="306388" y="7545388"/>
            <a:ext cx="5976937" cy="21828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08" name="Oval 28"/>
          <p:cNvSpPr>
            <a:spLocks noChangeArrowheads="1"/>
          </p:cNvSpPr>
          <p:nvPr/>
        </p:nvSpPr>
        <p:spPr bwMode="auto">
          <a:xfrm>
            <a:off x="1314450" y="7761288"/>
            <a:ext cx="4540250" cy="178117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09" name="Oval 29"/>
          <p:cNvSpPr>
            <a:spLocks noChangeArrowheads="1"/>
          </p:cNvSpPr>
          <p:nvPr/>
        </p:nvSpPr>
        <p:spPr bwMode="auto">
          <a:xfrm>
            <a:off x="2276475" y="8049344"/>
            <a:ext cx="2952750" cy="125816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11" name="Oval 31"/>
          <p:cNvSpPr>
            <a:spLocks noChangeArrowheads="1"/>
          </p:cNvSpPr>
          <p:nvPr/>
        </p:nvSpPr>
        <p:spPr bwMode="auto">
          <a:xfrm>
            <a:off x="233363" y="8626475"/>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12" name="Oval 32"/>
          <p:cNvSpPr>
            <a:spLocks noChangeArrowheads="1"/>
          </p:cNvSpPr>
          <p:nvPr/>
        </p:nvSpPr>
        <p:spPr bwMode="auto">
          <a:xfrm>
            <a:off x="3833813" y="8626475"/>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13" name="Line 33"/>
          <p:cNvSpPr>
            <a:spLocks noChangeShapeType="1"/>
          </p:cNvSpPr>
          <p:nvPr/>
        </p:nvSpPr>
        <p:spPr bwMode="auto">
          <a:xfrm>
            <a:off x="306388" y="8697913"/>
            <a:ext cx="100806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14" name="Line 34"/>
          <p:cNvSpPr>
            <a:spLocks noChangeShapeType="1"/>
          </p:cNvSpPr>
          <p:nvPr/>
        </p:nvSpPr>
        <p:spPr bwMode="auto">
          <a:xfrm>
            <a:off x="1314449" y="8697913"/>
            <a:ext cx="9620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16" name="Line 36"/>
          <p:cNvSpPr>
            <a:spLocks noChangeShapeType="1"/>
          </p:cNvSpPr>
          <p:nvPr/>
        </p:nvSpPr>
        <p:spPr bwMode="auto">
          <a:xfrm>
            <a:off x="2276475" y="8697913"/>
            <a:ext cx="155733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21" name="Rectangle 41"/>
          <p:cNvSpPr>
            <a:spLocks noChangeArrowheads="1"/>
          </p:cNvSpPr>
          <p:nvPr/>
        </p:nvSpPr>
        <p:spPr bwMode="auto">
          <a:xfrm>
            <a:off x="5805488" y="2073275"/>
            <a:ext cx="627062" cy="265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a:p>
        </p:txBody>
      </p:sp>
      <p:sp>
        <p:nvSpPr>
          <p:cNvPr id="46122" name="Rectangle 42"/>
          <p:cNvSpPr>
            <a:spLocks noChangeArrowheads="1"/>
          </p:cNvSpPr>
          <p:nvPr/>
        </p:nvSpPr>
        <p:spPr bwMode="auto">
          <a:xfrm>
            <a:off x="3860800" y="4089400"/>
            <a:ext cx="627063" cy="265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23" name="Text Box 43"/>
          <p:cNvSpPr txBox="1">
            <a:spLocks noChangeArrowheads="1"/>
          </p:cNvSpPr>
          <p:nvPr/>
        </p:nvSpPr>
        <p:spPr bwMode="auto">
          <a:xfrm>
            <a:off x="3860800" y="4089400"/>
            <a:ext cx="633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t>226 m</a:t>
            </a:r>
            <a:endParaRPr lang="fr-FR" sz="1400"/>
          </a:p>
        </p:txBody>
      </p:sp>
      <p:sp>
        <p:nvSpPr>
          <p:cNvPr id="46124" name="Text Box 44"/>
          <p:cNvSpPr txBox="1">
            <a:spLocks noChangeArrowheads="1"/>
          </p:cNvSpPr>
          <p:nvPr/>
        </p:nvSpPr>
        <p:spPr bwMode="auto">
          <a:xfrm>
            <a:off x="5864225" y="2055813"/>
            <a:ext cx="588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t>256m</a:t>
            </a:r>
            <a:endParaRPr lang="fr-FR" sz="1400"/>
          </a:p>
        </p:txBody>
      </p:sp>
      <p:sp>
        <p:nvSpPr>
          <p:cNvPr id="46129" name="Rectangle 49"/>
          <p:cNvSpPr>
            <a:spLocks noChangeArrowheads="1"/>
          </p:cNvSpPr>
          <p:nvPr/>
        </p:nvSpPr>
        <p:spPr bwMode="auto">
          <a:xfrm>
            <a:off x="593725" y="8410575"/>
            <a:ext cx="5048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30" name="Rectangle 50"/>
          <p:cNvSpPr>
            <a:spLocks noChangeArrowheads="1"/>
          </p:cNvSpPr>
          <p:nvPr/>
        </p:nvSpPr>
        <p:spPr bwMode="auto">
          <a:xfrm>
            <a:off x="1628031" y="8410575"/>
            <a:ext cx="5048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31" name="Rectangle 51"/>
          <p:cNvSpPr>
            <a:spLocks noChangeArrowheads="1"/>
          </p:cNvSpPr>
          <p:nvPr/>
        </p:nvSpPr>
        <p:spPr bwMode="auto">
          <a:xfrm>
            <a:off x="2852167" y="8410575"/>
            <a:ext cx="5048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33" name="Text Box 53"/>
          <p:cNvSpPr txBox="1">
            <a:spLocks noChangeArrowheads="1"/>
          </p:cNvSpPr>
          <p:nvPr/>
        </p:nvSpPr>
        <p:spPr bwMode="auto">
          <a:xfrm rot="-5400000">
            <a:off x="6390482" y="95432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46134" name="Text Box 54"/>
          <p:cNvSpPr txBox="1">
            <a:spLocks noChangeArrowheads="1"/>
          </p:cNvSpPr>
          <p:nvPr/>
        </p:nvSpPr>
        <p:spPr bwMode="auto">
          <a:xfrm>
            <a:off x="20638" y="1712913"/>
            <a:ext cx="312737"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A</a:t>
            </a:r>
            <a:endParaRPr lang="fr-FR" sz="1400">
              <a:latin typeface="Arial" charset="0"/>
            </a:endParaRPr>
          </a:p>
        </p:txBody>
      </p:sp>
      <p:sp>
        <p:nvSpPr>
          <p:cNvPr id="46135" name="Text Box 55"/>
          <p:cNvSpPr txBox="1">
            <a:spLocks noChangeArrowheads="1"/>
          </p:cNvSpPr>
          <p:nvPr/>
        </p:nvSpPr>
        <p:spPr bwMode="auto">
          <a:xfrm>
            <a:off x="11113" y="7331075"/>
            <a:ext cx="322262"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C</a:t>
            </a:r>
            <a:endParaRPr lang="fr-FR" sz="1400">
              <a:latin typeface="Arial" charset="0"/>
            </a:endParaRPr>
          </a:p>
        </p:txBody>
      </p:sp>
      <p:sp>
        <p:nvSpPr>
          <p:cNvPr id="46136" name="Text Box 56"/>
          <p:cNvSpPr txBox="1">
            <a:spLocks noChangeArrowheads="1"/>
          </p:cNvSpPr>
          <p:nvPr/>
        </p:nvSpPr>
        <p:spPr bwMode="auto">
          <a:xfrm>
            <a:off x="20638" y="4305300"/>
            <a:ext cx="312737"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a:latin typeface="Arial" charset="0"/>
              </a:rPr>
              <a:t>B</a:t>
            </a:r>
            <a:endParaRPr lang="fr-FR" sz="1400">
              <a:latin typeface="Arial" charset="0"/>
            </a:endParaRPr>
          </a:p>
        </p:txBody>
      </p:sp>
      <p:sp>
        <p:nvSpPr>
          <p:cNvPr id="46137" name="Line 57"/>
          <p:cNvSpPr>
            <a:spLocks noChangeShapeType="1"/>
          </p:cNvSpPr>
          <p:nvPr/>
        </p:nvSpPr>
        <p:spPr bwMode="auto">
          <a:xfrm>
            <a:off x="908050" y="2505075"/>
            <a:ext cx="5041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38" name="Freeform 58"/>
          <p:cNvSpPr>
            <a:spLocks/>
          </p:cNvSpPr>
          <p:nvPr/>
        </p:nvSpPr>
        <p:spPr bwMode="auto">
          <a:xfrm>
            <a:off x="5972175" y="2286000"/>
            <a:ext cx="742950" cy="228600"/>
          </a:xfrm>
          <a:custGeom>
            <a:avLst/>
            <a:gdLst>
              <a:gd name="T0" fmla="*/ 0 w 468"/>
              <a:gd name="T1" fmla="*/ 144 h 144"/>
              <a:gd name="T2" fmla="*/ 261 w 468"/>
              <a:gd name="T3" fmla="*/ 72 h 144"/>
              <a:gd name="T4" fmla="*/ 387 w 468"/>
              <a:gd name="T5" fmla="*/ 36 h 144"/>
              <a:gd name="T6" fmla="*/ 414 w 468"/>
              <a:gd name="T7" fmla="*/ 18 h 144"/>
              <a:gd name="T8" fmla="*/ 468 w 468"/>
              <a:gd name="T9" fmla="*/ 0 h 144"/>
            </a:gdLst>
            <a:ahLst/>
            <a:cxnLst>
              <a:cxn ang="0">
                <a:pos x="T0" y="T1"/>
              </a:cxn>
              <a:cxn ang="0">
                <a:pos x="T2" y="T3"/>
              </a:cxn>
              <a:cxn ang="0">
                <a:pos x="T4" y="T5"/>
              </a:cxn>
              <a:cxn ang="0">
                <a:pos x="T6" y="T7"/>
              </a:cxn>
              <a:cxn ang="0">
                <a:pos x="T8" y="T9"/>
              </a:cxn>
            </a:cxnLst>
            <a:rect l="0" t="0" r="r" b="b"/>
            <a:pathLst>
              <a:path w="468" h="144">
                <a:moveTo>
                  <a:pt x="0" y="144"/>
                </a:moveTo>
                <a:cubicBezTo>
                  <a:pt x="30" y="53"/>
                  <a:pt x="200" y="75"/>
                  <a:pt x="261" y="72"/>
                </a:cubicBezTo>
                <a:cubicBezTo>
                  <a:pt x="305" y="63"/>
                  <a:pt x="345" y="50"/>
                  <a:pt x="387" y="36"/>
                </a:cubicBezTo>
                <a:cubicBezTo>
                  <a:pt x="397" y="33"/>
                  <a:pt x="404" y="22"/>
                  <a:pt x="414" y="18"/>
                </a:cubicBezTo>
                <a:cubicBezTo>
                  <a:pt x="431" y="10"/>
                  <a:pt x="468" y="0"/>
                  <a:pt x="46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39" name="Freeform 59"/>
          <p:cNvSpPr>
            <a:spLocks/>
          </p:cNvSpPr>
          <p:nvPr/>
        </p:nvSpPr>
        <p:spPr bwMode="auto">
          <a:xfrm>
            <a:off x="614363" y="2328863"/>
            <a:ext cx="228600" cy="114300"/>
          </a:xfrm>
          <a:custGeom>
            <a:avLst/>
            <a:gdLst>
              <a:gd name="T0" fmla="*/ 144 w 144"/>
              <a:gd name="T1" fmla="*/ 72 h 72"/>
              <a:gd name="T2" fmla="*/ 0 w 144"/>
              <a:gd name="T3" fmla="*/ 0 h 72"/>
            </a:gdLst>
            <a:ahLst/>
            <a:cxnLst>
              <a:cxn ang="0">
                <a:pos x="T0" y="T1"/>
              </a:cxn>
              <a:cxn ang="0">
                <a:pos x="T2" y="T3"/>
              </a:cxn>
            </a:cxnLst>
            <a:rect l="0" t="0" r="r" b="b"/>
            <a:pathLst>
              <a:path w="144" h="72">
                <a:moveTo>
                  <a:pt x="144" y="72"/>
                </a:moveTo>
                <a:cubicBezTo>
                  <a:pt x="125" y="16"/>
                  <a:pt x="55"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nvGrpSpPr>
          <p:cNvPr id="46152" name="Group 72"/>
          <p:cNvGrpSpPr>
            <a:grpSpLocks/>
          </p:cNvGrpSpPr>
          <p:nvPr/>
        </p:nvGrpSpPr>
        <p:grpSpPr bwMode="auto">
          <a:xfrm>
            <a:off x="187325" y="4810125"/>
            <a:ext cx="6410325" cy="2447925"/>
            <a:chOff x="118" y="3120"/>
            <a:chExt cx="4038" cy="1542"/>
          </a:xfrm>
        </p:grpSpPr>
        <p:sp>
          <p:nvSpPr>
            <p:cNvPr id="46101" name="Line 21"/>
            <p:cNvSpPr>
              <a:spLocks noChangeShapeType="1"/>
            </p:cNvSpPr>
            <p:nvPr/>
          </p:nvSpPr>
          <p:spPr bwMode="auto">
            <a:xfrm rot="10800000">
              <a:off x="118" y="3302"/>
              <a:ext cx="4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02" name="Line 22"/>
            <p:cNvSpPr>
              <a:spLocks noChangeShapeType="1"/>
            </p:cNvSpPr>
            <p:nvPr/>
          </p:nvSpPr>
          <p:spPr bwMode="auto">
            <a:xfrm rot="10800000">
              <a:off x="118" y="4391"/>
              <a:ext cx="4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03" name="Line 23"/>
            <p:cNvSpPr>
              <a:spLocks noChangeShapeType="1"/>
            </p:cNvSpPr>
            <p:nvPr/>
          </p:nvSpPr>
          <p:spPr bwMode="auto">
            <a:xfrm rot="10800000">
              <a:off x="118" y="3665"/>
              <a:ext cx="4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04" name="Line 24"/>
            <p:cNvSpPr>
              <a:spLocks noChangeShapeType="1"/>
            </p:cNvSpPr>
            <p:nvPr/>
          </p:nvSpPr>
          <p:spPr bwMode="auto">
            <a:xfrm rot="10800000">
              <a:off x="118" y="4028"/>
              <a:ext cx="4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05" name="Line 25"/>
            <p:cNvSpPr>
              <a:spLocks noChangeShapeType="1"/>
            </p:cNvSpPr>
            <p:nvPr/>
          </p:nvSpPr>
          <p:spPr bwMode="auto">
            <a:xfrm rot="10800000">
              <a:off x="119" y="3120"/>
              <a:ext cx="0" cy="12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06" name="Line 26"/>
            <p:cNvSpPr>
              <a:spLocks noChangeShapeType="1"/>
            </p:cNvSpPr>
            <p:nvPr/>
          </p:nvSpPr>
          <p:spPr bwMode="auto">
            <a:xfrm rot="10800000">
              <a:off x="4156" y="3120"/>
              <a:ext cx="0" cy="12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17" name="Rectangle 37"/>
            <p:cNvSpPr>
              <a:spLocks noChangeArrowheads="1"/>
            </p:cNvSpPr>
            <p:nvPr/>
          </p:nvSpPr>
          <p:spPr bwMode="auto">
            <a:xfrm rot="10800000">
              <a:off x="3669" y="4495"/>
              <a:ext cx="395" cy="1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18" name="Rectangle 38"/>
            <p:cNvSpPr>
              <a:spLocks noChangeArrowheads="1"/>
            </p:cNvSpPr>
            <p:nvPr/>
          </p:nvSpPr>
          <p:spPr bwMode="auto">
            <a:xfrm rot="10800000">
              <a:off x="3669" y="4132"/>
              <a:ext cx="395" cy="1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19" name="Rectangle 39"/>
            <p:cNvSpPr>
              <a:spLocks noChangeArrowheads="1"/>
            </p:cNvSpPr>
            <p:nvPr/>
          </p:nvSpPr>
          <p:spPr bwMode="auto">
            <a:xfrm rot="10800000">
              <a:off x="3669" y="3769"/>
              <a:ext cx="395" cy="1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20" name="Rectangle 40"/>
            <p:cNvSpPr>
              <a:spLocks noChangeArrowheads="1"/>
            </p:cNvSpPr>
            <p:nvPr/>
          </p:nvSpPr>
          <p:spPr bwMode="auto">
            <a:xfrm rot="10800000">
              <a:off x="3669" y="3407"/>
              <a:ext cx="395" cy="1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25" name="Line 45"/>
            <p:cNvSpPr>
              <a:spLocks noChangeShapeType="1"/>
            </p:cNvSpPr>
            <p:nvPr/>
          </p:nvSpPr>
          <p:spPr bwMode="auto">
            <a:xfrm rot="10800000" flipV="1">
              <a:off x="4065" y="4390"/>
              <a:ext cx="91"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26" name="Line 46"/>
            <p:cNvSpPr>
              <a:spLocks noChangeShapeType="1"/>
            </p:cNvSpPr>
            <p:nvPr/>
          </p:nvSpPr>
          <p:spPr bwMode="auto">
            <a:xfrm rot="10800000" flipV="1">
              <a:off x="4065" y="4027"/>
              <a:ext cx="90"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27" name="Line 47"/>
            <p:cNvSpPr>
              <a:spLocks noChangeShapeType="1"/>
            </p:cNvSpPr>
            <p:nvPr/>
          </p:nvSpPr>
          <p:spPr bwMode="auto">
            <a:xfrm rot="10800000" flipV="1">
              <a:off x="4065" y="3664"/>
              <a:ext cx="90"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28" name="Line 48"/>
            <p:cNvSpPr>
              <a:spLocks noChangeShapeType="1"/>
            </p:cNvSpPr>
            <p:nvPr/>
          </p:nvSpPr>
          <p:spPr bwMode="auto">
            <a:xfrm rot="10800000" flipV="1">
              <a:off x="4065" y="3302"/>
              <a:ext cx="90" cy="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42" name="Freeform 62"/>
            <p:cNvSpPr>
              <a:spLocks/>
            </p:cNvSpPr>
            <p:nvPr/>
          </p:nvSpPr>
          <p:spPr bwMode="auto">
            <a:xfrm rot="10800000">
              <a:off x="305" y="3347"/>
              <a:ext cx="3226" cy="1046"/>
            </a:xfrm>
            <a:custGeom>
              <a:avLst/>
              <a:gdLst>
                <a:gd name="T0" fmla="*/ 0 w 3855"/>
                <a:gd name="T1" fmla="*/ 1043 h 1089"/>
                <a:gd name="T2" fmla="*/ 363 w 3855"/>
                <a:gd name="T3" fmla="*/ 862 h 1089"/>
                <a:gd name="T4" fmla="*/ 589 w 3855"/>
                <a:gd name="T5" fmla="*/ 680 h 1089"/>
                <a:gd name="T6" fmla="*/ 816 w 3855"/>
                <a:gd name="T7" fmla="*/ 544 h 1089"/>
                <a:gd name="T8" fmla="*/ 952 w 3855"/>
                <a:gd name="T9" fmla="*/ 544 h 1089"/>
                <a:gd name="T10" fmla="*/ 1270 w 3855"/>
                <a:gd name="T11" fmla="*/ 363 h 1089"/>
                <a:gd name="T12" fmla="*/ 1451 w 3855"/>
                <a:gd name="T13" fmla="*/ 181 h 1089"/>
                <a:gd name="T14" fmla="*/ 1633 w 3855"/>
                <a:gd name="T15" fmla="*/ 45 h 1089"/>
                <a:gd name="T16" fmla="*/ 1769 w 3855"/>
                <a:gd name="T17" fmla="*/ 0 h 1089"/>
                <a:gd name="T18" fmla="*/ 1995 w 3855"/>
                <a:gd name="T19" fmla="*/ 45 h 1089"/>
                <a:gd name="T20" fmla="*/ 2404 w 3855"/>
                <a:gd name="T21" fmla="*/ 181 h 1089"/>
                <a:gd name="T22" fmla="*/ 2721 w 3855"/>
                <a:gd name="T23" fmla="*/ 181 h 1089"/>
                <a:gd name="T24" fmla="*/ 3039 w 3855"/>
                <a:gd name="T25" fmla="*/ 318 h 1089"/>
                <a:gd name="T26" fmla="*/ 3175 w 3855"/>
                <a:gd name="T27" fmla="*/ 544 h 1089"/>
                <a:gd name="T28" fmla="*/ 3356 w 3855"/>
                <a:gd name="T29" fmla="*/ 726 h 1089"/>
                <a:gd name="T30" fmla="*/ 3492 w 3855"/>
                <a:gd name="T31" fmla="*/ 907 h 1089"/>
                <a:gd name="T32" fmla="*/ 3674 w 3855"/>
                <a:gd name="T33" fmla="*/ 953 h 1089"/>
                <a:gd name="T34" fmla="*/ 3855 w 3855"/>
                <a:gd name="T35" fmla="*/ 1089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5" h="1089">
                  <a:moveTo>
                    <a:pt x="0" y="1043"/>
                  </a:moveTo>
                  <a:cubicBezTo>
                    <a:pt x="132" y="983"/>
                    <a:pt x="265" y="923"/>
                    <a:pt x="363" y="862"/>
                  </a:cubicBezTo>
                  <a:cubicBezTo>
                    <a:pt x="461" y="801"/>
                    <a:pt x="514" y="733"/>
                    <a:pt x="589" y="680"/>
                  </a:cubicBezTo>
                  <a:cubicBezTo>
                    <a:pt x="664" y="627"/>
                    <a:pt x="756" y="567"/>
                    <a:pt x="816" y="544"/>
                  </a:cubicBezTo>
                  <a:cubicBezTo>
                    <a:pt x="876" y="521"/>
                    <a:pt x="876" y="574"/>
                    <a:pt x="952" y="544"/>
                  </a:cubicBezTo>
                  <a:cubicBezTo>
                    <a:pt x="1028" y="514"/>
                    <a:pt x="1187" y="423"/>
                    <a:pt x="1270" y="363"/>
                  </a:cubicBezTo>
                  <a:cubicBezTo>
                    <a:pt x="1353" y="303"/>
                    <a:pt x="1391" y="234"/>
                    <a:pt x="1451" y="181"/>
                  </a:cubicBezTo>
                  <a:cubicBezTo>
                    <a:pt x="1511" y="128"/>
                    <a:pt x="1580" y="75"/>
                    <a:pt x="1633" y="45"/>
                  </a:cubicBezTo>
                  <a:cubicBezTo>
                    <a:pt x="1686" y="15"/>
                    <a:pt x="1709" y="0"/>
                    <a:pt x="1769" y="0"/>
                  </a:cubicBezTo>
                  <a:cubicBezTo>
                    <a:pt x="1829" y="0"/>
                    <a:pt x="1889" y="15"/>
                    <a:pt x="1995" y="45"/>
                  </a:cubicBezTo>
                  <a:cubicBezTo>
                    <a:pt x="2101" y="75"/>
                    <a:pt x="2283" y="158"/>
                    <a:pt x="2404" y="181"/>
                  </a:cubicBezTo>
                  <a:cubicBezTo>
                    <a:pt x="2525" y="204"/>
                    <a:pt x="2615" y="158"/>
                    <a:pt x="2721" y="181"/>
                  </a:cubicBezTo>
                  <a:cubicBezTo>
                    <a:pt x="2827" y="204"/>
                    <a:pt x="2963" y="258"/>
                    <a:pt x="3039" y="318"/>
                  </a:cubicBezTo>
                  <a:cubicBezTo>
                    <a:pt x="3115" y="378"/>
                    <a:pt x="3122" y="476"/>
                    <a:pt x="3175" y="544"/>
                  </a:cubicBezTo>
                  <a:cubicBezTo>
                    <a:pt x="3228" y="612"/>
                    <a:pt x="3303" y="665"/>
                    <a:pt x="3356" y="726"/>
                  </a:cubicBezTo>
                  <a:cubicBezTo>
                    <a:pt x="3409" y="787"/>
                    <a:pt x="3439" y="869"/>
                    <a:pt x="3492" y="907"/>
                  </a:cubicBezTo>
                  <a:cubicBezTo>
                    <a:pt x="3545" y="945"/>
                    <a:pt x="3614" y="923"/>
                    <a:pt x="3674" y="953"/>
                  </a:cubicBezTo>
                  <a:cubicBezTo>
                    <a:pt x="3734" y="983"/>
                    <a:pt x="3794" y="1036"/>
                    <a:pt x="3855" y="108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43" name="Oval 63"/>
            <p:cNvSpPr>
              <a:spLocks noChangeArrowheads="1"/>
            </p:cNvSpPr>
            <p:nvPr/>
          </p:nvSpPr>
          <p:spPr bwMode="auto">
            <a:xfrm rot="10800000">
              <a:off x="3612" y="3273"/>
              <a:ext cx="64" cy="7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44" name="Oval 64"/>
            <p:cNvSpPr>
              <a:spLocks noChangeArrowheads="1"/>
            </p:cNvSpPr>
            <p:nvPr/>
          </p:nvSpPr>
          <p:spPr bwMode="auto">
            <a:xfrm rot="10800000">
              <a:off x="2063" y="4362"/>
              <a:ext cx="64" cy="7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46150" name="Freeform 70"/>
            <p:cNvSpPr>
              <a:spLocks/>
            </p:cNvSpPr>
            <p:nvPr/>
          </p:nvSpPr>
          <p:spPr bwMode="auto">
            <a:xfrm>
              <a:off x="3539" y="3211"/>
              <a:ext cx="617" cy="187"/>
            </a:xfrm>
            <a:custGeom>
              <a:avLst/>
              <a:gdLst>
                <a:gd name="T0" fmla="*/ 0 w 468"/>
                <a:gd name="T1" fmla="*/ 144 h 144"/>
                <a:gd name="T2" fmla="*/ 261 w 468"/>
                <a:gd name="T3" fmla="*/ 72 h 144"/>
                <a:gd name="T4" fmla="*/ 387 w 468"/>
                <a:gd name="T5" fmla="*/ 36 h 144"/>
                <a:gd name="T6" fmla="*/ 414 w 468"/>
                <a:gd name="T7" fmla="*/ 18 h 144"/>
                <a:gd name="T8" fmla="*/ 468 w 468"/>
                <a:gd name="T9" fmla="*/ 0 h 144"/>
              </a:gdLst>
              <a:ahLst/>
              <a:cxnLst>
                <a:cxn ang="0">
                  <a:pos x="T0" y="T1"/>
                </a:cxn>
                <a:cxn ang="0">
                  <a:pos x="T2" y="T3"/>
                </a:cxn>
                <a:cxn ang="0">
                  <a:pos x="T4" y="T5"/>
                </a:cxn>
                <a:cxn ang="0">
                  <a:pos x="T6" y="T7"/>
                </a:cxn>
                <a:cxn ang="0">
                  <a:pos x="T8" y="T9"/>
                </a:cxn>
              </a:cxnLst>
              <a:rect l="0" t="0" r="r" b="b"/>
              <a:pathLst>
                <a:path w="468" h="144">
                  <a:moveTo>
                    <a:pt x="0" y="144"/>
                  </a:moveTo>
                  <a:cubicBezTo>
                    <a:pt x="30" y="53"/>
                    <a:pt x="200" y="75"/>
                    <a:pt x="261" y="72"/>
                  </a:cubicBezTo>
                  <a:cubicBezTo>
                    <a:pt x="305" y="63"/>
                    <a:pt x="345" y="50"/>
                    <a:pt x="387" y="36"/>
                  </a:cubicBezTo>
                  <a:cubicBezTo>
                    <a:pt x="397" y="33"/>
                    <a:pt x="404" y="22"/>
                    <a:pt x="414" y="18"/>
                  </a:cubicBezTo>
                  <a:cubicBezTo>
                    <a:pt x="431" y="10"/>
                    <a:pt x="468" y="0"/>
                    <a:pt x="46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51" name="Freeform 71"/>
            <p:cNvSpPr>
              <a:spLocks/>
            </p:cNvSpPr>
            <p:nvPr/>
          </p:nvSpPr>
          <p:spPr bwMode="auto">
            <a:xfrm>
              <a:off x="119" y="3256"/>
              <a:ext cx="189" cy="97"/>
            </a:xfrm>
            <a:custGeom>
              <a:avLst/>
              <a:gdLst>
                <a:gd name="T0" fmla="*/ 144 w 144"/>
                <a:gd name="T1" fmla="*/ 72 h 72"/>
                <a:gd name="T2" fmla="*/ 0 w 144"/>
                <a:gd name="T3" fmla="*/ 0 h 72"/>
              </a:gdLst>
              <a:ahLst/>
              <a:cxnLst>
                <a:cxn ang="0">
                  <a:pos x="T0" y="T1"/>
                </a:cxn>
                <a:cxn ang="0">
                  <a:pos x="T2" y="T3"/>
                </a:cxn>
              </a:cxnLst>
              <a:rect l="0" t="0" r="r" b="b"/>
              <a:pathLst>
                <a:path w="144" h="72">
                  <a:moveTo>
                    <a:pt x="144" y="72"/>
                  </a:moveTo>
                  <a:cubicBezTo>
                    <a:pt x="125" y="16"/>
                    <a:pt x="55"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
        <p:nvSpPr>
          <p:cNvPr id="46153" name="Text Box 73"/>
          <p:cNvSpPr txBox="1">
            <a:spLocks noChangeArrowheads="1"/>
          </p:cNvSpPr>
          <p:nvPr/>
        </p:nvSpPr>
        <p:spPr bwMode="auto">
          <a:xfrm>
            <a:off x="333375" y="1712913"/>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Le lac, vue de profil</a:t>
            </a:r>
            <a:endParaRPr lang="fr-FR" sz="1400">
              <a:latin typeface="Arial" charset="0"/>
            </a:endParaRPr>
          </a:p>
        </p:txBody>
      </p:sp>
      <p:sp>
        <p:nvSpPr>
          <p:cNvPr id="46155" name="Line 75"/>
          <p:cNvSpPr>
            <a:spLocks noChangeShapeType="1"/>
          </p:cNvSpPr>
          <p:nvPr/>
        </p:nvSpPr>
        <p:spPr bwMode="auto">
          <a:xfrm>
            <a:off x="1196975" y="250507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56" name="Line 76"/>
          <p:cNvSpPr>
            <a:spLocks noChangeShapeType="1"/>
          </p:cNvSpPr>
          <p:nvPr/>
        </p:nvSpPr>
        <p:spPr bwMode="auto">
          <a:xfrm>
            <a:off x="1916113" y="2505075"/>
            <a:ext cx="0" cy="1079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57" name="Line 77"/>
          <p:cNvSpPr>
            <a:spLocks noChangeShapeType="1"/>
          </p:cNvSpPr>
          <p:nvPr/>
        </p:nvSpPr>
        <p:spPr bwMode="auto">
          <a:xfrm>
            <a:off x="2636838" y="2505075"/>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58" name="Line 78"/>
          <p:cNvSpPr>
            <a:spLocks noChangeShapeType="1"/>
          </p:cNvSpPr>
          <p:nvPr/>
        </p:nvSpPr>
        <p:spPr bwMode="auto">
          <a:xfrm>
            <a:off x="3429000" y="2505075"/>
            <a:ext cx="0" cy="1511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59" name="Line 79"/>
          <p:cNvSpPr>
            <a:spLocks noChangeShapeType="1"/>
          </p:cNvSpPr>
          <p:nvPr/>
        </p:nvSpPr>
        <p:spPr bwMode="auto">
          <a:xfrm>
            <a:off x="4149725" y="2505075"/>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60" name="Line 80"/>
          <p:cNvSpPr>
            <a:spLocks noChangeShapeType="1"/>
          </p:cNvSpPr>
          <p:nvPr/>
        </p:nvSpPr>
        <p:spPr bwMode="auto">
          <a:xfrm>
            <a:off x="4868863" y="2505075"/>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61" name="Line 81"/>
          <p:cNvSpPr>
            <a:spLocks noChangeShapeType="1"/>
          </p:cNvSpPr>
          <p:nvPr/>
        </p:nvSpPr>
        <p:spPr bwMode="auto">
          <a:xfrm>
            <a:off x="5589588" y="25050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62" name="Line 82"/>
          <p:cNvSpPr>
            <a:spLocks noChangeShapeType="1"/>
          </p:cNvSpPr>
          <p:nvPr/>
        </p:nvSpPr>
        <p:spPr bwMode="auto">
          <a:xfrm>
            <a:off x="1557338" y="2505075"/>
            <a:ext cx="0" cy="503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63" name="Line 83"/>
          <p:cNvSpPr>
            <a:spLocks noChangeShapeType="1"/>
          </p:cNvSpPr>
          <p:nvPr/>
        </p:nvSpPr>
        <p:spPr bwMode="auto">
          <a:xfrm>
            <a:off x="2276475" y="2505075"/>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64" name="Line 84"/>
          <p:cNvSpPr>
            <a:spLocks noChangeShapeType="1"/>
          </p:cNvSpPr>
          <p:nvPr/>
        </p:nvSpPr>
        <p:spPr bwMode="auto">
          <a:xfrm>
            <a:off x="3051175" y="2505075"/>
            <a:ext cx="0" cy="1368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65" name="Line 85"/>
          <p:cNvSpPr>
            <a:spLocks noChangeShapeType="1"/>
          </p:cNvSpPr>
          <p:nvPr/>
        </p:nvSpPr>
        <p:spPr bwMode="auto">
          <a:xfrm>
            <a:off x="3789363" y="2505075"/>
            <a:ext cx="0" cy="1511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66" name="Line 86"/>
          <p:cNvSpPr>
            <a:spLocks noChangeShapeType="1"/>
          </p:cNvSpPr>
          <p:nvPr/>
        </p:nvSpPr>
        <p:spPr bwMode="auto">
          <a:xfrm>
            <a:off x="4508500" y="2505075"/>
            <a:ext cx="0"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67" name="Line 87"/>
          <p:cNvSpPr>
            <a:spLocks noChangeShapeType="1"/>
          </p:cNvSpPr>
          <p:nvPr/>
        </p:nvSpPr>
        <p:spPr bwMode="auto">
          <a:xfrm>
            <a:off x="5229225" y="2505075"/>
            <a:ext cx="0" cy="503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68" name="Text Box 88"/>
          <p:cNvSpPr txBox="1">
            <a:spLocks noChangeArrowheads="1"/>
          </p:cNvSpPr>
          <p:nvPr/>
        </p:nvSpPr>
        <p:spPr bwMode="auto">
          <a:xfrm>
            <a:off x="3232150" y="2649538"/>
            <a:ext cx="3937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000">
                <a:latin typeface="Arial" charset="0"/>
              </a:rPr>
              <a:t>eau</a:t>
            </a:r>
            <a:endParaRPr lang="fr-FR" sz="1000">
              <a:latin typeface="Arial" charset="0"/>
            </a:endParaRPr>
          </a:p>
        </p:txBody>
      </p:sp>
      <p:sp>
        <p:nvSpPr>
          <p:cNvPr id="46169" name="Text Box 89"/>
          <p:cNvSpPr txBox="1">
            <a:spLocks noChangeArrowheads="1"/>
          </p:cNvSpPr>
          <p:nvPr/>
        </p:nvSpPr>
        <p:spPr bwMode="auto">
          <a:xfrm>
            <a:off x="333375" y="2360613"/>
            <a:ext cx="569913"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000">
                <a:latin typeface="Arial" charset="0"/>
              </a:rPr>
              <a:t>berges</a:t>
            </a:r>
            <a:endParaRPr lang="fr-FR" sz="1000">
              <a:latin typeface="Arial" charset="0"/>
            </a:endParaRPr>
          </a:p>
        </p:txBody>
      </p:sp>
      <p:sp>
        <p:nvSpPr>
          <p:cNvPr id="46170" name="Text Box 90"/>
          <p:cNvSpPr txBox="1">
            <a:spLocks noChangeArrowheads="1"/>
          </p:cNvSpPr>
          <p:nvPr/>
        </p:nvSpPr>
        <p:spPr bwMode="auto">
          <a:xfrm>
            <a:off x="2438400" y="2144713"/>
            <a:ext cx="969963"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000">
                <a:latin typeface="Arial" charset="0"/>
              </a:rPr>
              <a:t>surface du lac</a:t>
            </a:r>
            <a:endParaRPr lang="fr-FR" sz="1000">
              <a:latin typeface="Arial" charset="0"/>
            </a:endParaRPr>
          </a:p>
        </p:txBody>
      </p:sp>
      <p:sp>
        <p:nvSpPr>
          <p:cNvPr id="46171" name="Line 91"/>
          <p:cNvSpPr>
            <a:spLocks noChangeShapeType="1"/>
          </p:cNvSpPr>
          <p:nvPr/>
        </p:nvSpPr>
        <p:spPr bwMode="auto">
          <a:xfrm>
            <a:off x="2924175" y="2360613"/>
            <a:ext cx="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72" name="Text Box 92"/>
          <p:cNvSpPr txBox="1">
            <a:spLocks noChangeArrowheads="1"/>
          </p:cNvSpPr>
          <p:nvPr/>
        </p:nvSpPr>
        <p:spPr bwMode="auto">
          <a:xfrm>
            <a:off x="2924175" y="4160838"/>
            <a:ext cx="428625"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000">
                <a:latin typeface="Arial" charset="0"/>
              </a:rPr>
              <a:t>fond</a:t>
            </a:r>
            <a:endParaRPr lang="fr-FR" sz="1000">
              <a:latin typeface="Arial" charset="0"/>
            </a:endParaRPr>
          </a:p>
        </p:txBody>
      </p:sp>
      <p:sp>
        <p:nvSpPr>
          <p:cNvPr id="46173" name="Line 93"/>
          <p:cNvSpPr>
            <a:spLocks noChangeShapeType="1"/>
          </p:cNvSpPr>
          <p:nvPr/>
        </p:nvSpPr>
        <p:spPr bwMode="auto">
          <a:xfrm flipV="1">
            <a:off x="3213100" y="4016375"/>
            <a:ext cx="73025"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46174" name="Text Box 94"/>
          <p:cNvSpPr txBox="1">
            <a:spLocks noChangeArrowheads="1"/>
          </p:cNvSpPr>
          <p:nvPr/>
        </p:nvSpPr>
        <p:spPr bwMode="auto">
          <a:xfrm>
            <a:off x="404813" y="7331075"/>
            <a:ext cx="1681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Le lac, vue de haut</a:t>
            </a:r>
            <a:endParaRPr lang="fr-FR" sz="1400">
              <a:latin typeface="Arial"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96259" name="Text Box 3"/>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96260" name="Text Box 4"/>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61</a:t>
            </a:r>
            <a:endParaRPr lang="fr-FR" sz="1200">
              <a:latin typeface="Arial" charset="0"/>
            </a:endParaRPr>
          </a:p>
        </p:txBody>
      </p:sp>
      <p:pic>
        <p:nvPicPr>
          <p:cNvPr id="96261" name="Picture 5" descr="525px-Courbe_nive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792413"/>
            <a:ext cx="3929063" cy="4491037"/>
          </a:xfrm>
          <a:prstGeom prst="rect">
            <a:avLst/>
          </a:prstGeom>
          <a:noFill/>
          <a:extLst>
            <a:ext uri="{909E8E84-426E-40DD-AFC4-6F175D3DCCD1}">
              <a14:hiddenFill xmlns:a14="http://schemas.microsoft.com/office/drawing/2010/main">
                <a:solidFill>
                  <a:srgbClr val="FFFFFF"/>
                </a:solidFill>
              </a14:hiddenFill>
            </a:ext>
          </a:extLst>
        </p:spPr>
      </p:pic>
      <p:grpSp>
        <p:nvGrpSpPr>
          <p:cNvPr id="96262" name="Group 6"/>
          <p:cNvGrpSpPr>
            <a:grpSpLocks/>
          </p:cNvGrpSpPr>
          <p:nvPr/>
        </p:nvGrpSpPr>
        <p:grpSpPr bwMode="auto">
          <a:xfrm>
            <a:off x="5372100" y="128588"/>
            <a:ext cx="1263650" cy="1257300"/>
            <a:chOff x="3384" y="81"/>
            <a:chExt cx="796" cy="792"/>
          </a:xfrm>
        </p:grpSpPr>
        <p:pic>
          <p:nvPicPr>
            <p:cNvPr id="96263" name="Picture 7"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264"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96265" name="Text Box 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96266" name="Text Box 10"/>
          <p:cNvSpPr txBox="1">
            <a:spLocks noChangeArrowheads="1"/>
          </p:cNvSpPr>
          <p:nvPr/>
        </p:nvSpPr>
        <p:spPr bwMode="auto">
          <a:xfrm>
            <a:off x="73025" y="1928813"/>
            <a:ext cx="6669088"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u="sng">
                <a:latin typeface="Arial" charset="0"/>
              </a:rPr>
              <a:t>Une montagne mise à plat.</a:t>
            </a:r>
          </a:p>
          <a:p>
            <a:endParaRPr lang="fr-CH" sz="1400">
              <a:latin typeface="Arial" charset="0"/>
            </a:endParaRPr>
          </a:p>
          <a:p>
            <a:r>
              <a:rPr lang="fr-CH" sz="1400">
                <a:latin typeface="Arial" charset="0"/>
              </a:rPr>
              <a:t>Pour représenter le relief d’une montagne sur une carte, les cartographes utilisent les courbes de niveau.</a:t>
            </a:r>
          </a:p>
          <a:p>
            <a:pPr algn="ctr"/>
            <a:r>
              <a:rPr lang="fr-CH" sz="1400" b="1">
                <a:latin typeface="Arial" charset="0"/>
              </a:rPr>
              <a:t>Ce sont des lignes qui relient les points de la carte situés à la même altitude.</a:t>
            </a:r>
            <a:endParaRPr lang="fr-FR" sz="1400" b="1">
              <a:latin typeface="Arial" charset="0"/>
            </a:endParaRPr>
          </a:p>
        </p:txBody>
      </p:sp>
      <p:pic>
        <p:nvPicPr>
          <p:cNvPr id="96297" name="Picture 41" descr="Numériser0001"/>
          <p:cNvPicPr>
            <a:picLocks noChangeAspect="1" noChangeArrowheads="1"/>
          </p:cNvPicPr>
          <p:nvPr/>
        </p:nvPicPr>
        <p:blipFill>
          <a:blip r:embed="rId4" cstate="print">
            <a:clrChange>
              <a:clrFrom>
                <a:srgbClr val="F6F6EE"/>
              </a:clrFrom>
              <a:clrTo>
                <a:srgbClr val="F6F6EE">
                  <a:alpha val="0"/>
                </a:srgbClr>
              </a:clrTo>
            </a:clrChange>
            <a:lum bright="-12000" contrast="18000"/>
            <a:grayscl/>
            <a:extLst>
              <a:ext uri="{28A0092B-C50C-407E-A947-70E740481C1C}">
                <a14:useLocalDpi xmlns:a14="http://schemas.microsoft.com/office/drawing/2010/main" val="0"/>
              </a:ext>
            </a:extLst>
          </a:blip>
          <a:srcRect t="39806"/>
          <a:stretch>
            <a:fillRect/>
          </a:stretch>
        </p:blipFill>
        <p:spPr bwMode="auto">
          <a:xfrm>
            <a:off x="333375" y="3657600"/>
            <a:ext cx="6191250" cy="5526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 Box 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62</a:t>
            </a:r>
            <a:endParaRPr lang="fr-FR" sz="1200">
              <a:latin typeface="Arial" charset="0"/>
            </a:endParaRPr>
          </a:p>
        </p:txBody>
      </p:sp>
      <p:grpSp>
        <p:nvGrpSpPr>
          <p:cNvPr id="47113" name="Group 9"/>
          <p:cNvGrpSpPr>
            <a:grpSpLocks/>
          </p:cNvGrpSpPr>
          <p:nvPr/>
        </p:nvGrpSpPr>
        <p:grpSpPr bwMode="auto">
          <a:xfrm>
            <a:off x="5372100" y="128588"/>
            <a:ext cx="1263650" cy="1257300"/>
            <a:chOff x="3384" y="81"/>
            <a:chExt cx="796" cy="792"/>
          </a:xfrm>
        </p:grpSpPr>
        <p:pic>
          <p:nvPicPr>
            <p:cNvPr id="47114" name="Picture 10"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15" name="Rectangle 11"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47122" name="Group 18"/>
          <p:cNvGrpSpPr>
            <a:grpSpLocks/>
          </p:cNvGrpSpPr>
          <p:nvPr/>
        </p:nvGrpSpPr>
        <p:grpSpPr bwMode="auto">
          <a:xfrm>
            <a:off x="0" y="415925"/>
            <a:ext cx="6858000" cy="9577388"/>
            <a:chOff x="0" y="262"/>
            <a:chExt cx="4320" cy="6033"/>
          </a:xfrm>
        </p:grpSpPr>
        <p:grpSp>
          <p:nvGrpSpPr>
            <p:cNvPr id="47121" name="Group 17"/>
            <p:cNvGrpSpPr>
              <a:grpSpLocks/>
            </p:cNvGrpSpPr>
            <p:nvPr/>
          </p:nvGrpSpPr>
          <p:grpSpPr bwMode="auto">
            <a:xfrm>
              <a:off x="0" y="5388"/>
              <a:ext cx="4320" cy="852"/>
              <a:chOff x="0" y="5388"/>
              <a:chExt cx="4320" cy="852"/>
            </a:xfrm>
          </p:grpSpPr>
          <p:pic>
            <p:nvPicPr>
              <p:cNvPr id="47119" name="Picture 15"/>
              <p:cNvPicPr>
                <a:picLocks noChangeAspect="1" noChangeArrowheads="1"/>
              </p:cNvPicPr>
              <p:nvPr/>
            </p:nvPicPr>
            <p:blipFill>
              <a:blip r:embed="rId3">
                <a:extLst>
                  <a:ext uri="{28A0092B-C50C-407E-A947-70E740481C1C}">
                    <a14:useLocalDpi xmlns:a14="http://schemas.microsoft.com/office/drawing/2010/main" val="0"/>
                  </a:ext>
                </a:extLst>
              </a:blip>
              <a:srcRect l="17513" t="20070" r="10429" b="50000"/>
              <a:stretch>
                <a:fillRect/>
              </a:stretch>
            </p:blipFill>
            <p:spPr bwMode="auto">
              <a:xfrm>
                <a:off x="0" y="5391"/>
                <a:ext cx="4320" cy="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2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1" y="5388"/>
                <a:ext cx="799"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7107" name="Text Box 3"/>
            <p:cNvSpPr txBox="1">
              <a:spLocks noChangeArrowheads="1"/>
            </p:cNvSpPr>
            <p:nvPr/>
          </p:nvSpPr>
          <p:spPr bwMode="auto">
            <a:xfrm>
              <a:off x="300" y="262"/>
              <a:ext cx="283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47108" name="Text Box 4"/>
            <p:cNvSpPr txBox="1">
              <a:spLocks noChangeArrowheads="1"/>
            </p:cNvSpPr>
            <p:nvPr/>
          </p:nvSpPr>
          <p:spPr bwMode="auto">
            <a:xfrm>
              <a:off x="391" y="625"/>
              <a:ext cx="26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47116" name="Text Box 12"/>
            <p:cNvSpPr txBox="1">
              <a:spLocks noChangeArrowheads="1"/>
            </p:cNvSpPr>
            <p:nvPr/>
          </p:nvSpPr>
          <p:spPr bwMode="auto">
            <a:xfrm rot="-5400000">
              <a:off x="3890" y="5875"/>
              <a:ext cx="6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47117" name="Text Box 13"/>
            <p:cNvSpPr txBox="1">
              <a:spLocks noChangeArrowheads="1"/>
            </p:cNvSpPr>
            <p:nvPr/>
          </p:nvSpPr>
          <p:spPr bwMode="auto">
            <a:xfrm>
              <a:off x="73" y="1079"/>
              <a:ext cx="4130" cy="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5000"/>
                </a:lnSpc>
              </a:pPr>
              <a:r>
                <a:rPr lang="fr-CH" sz="1600" dirty="0">
                  <a:latin typeface="Arial" charset="0"/>
                </a:rPr>
                <a:t>Les courbes de niveau sont représentées en ………………………ou</a:t>
              </a:r>
            </a:p>
            <a:p>
              <a:pPr>
                <a:lnSpc>
                  <a:spcPct val="125000"/>
                </a:lnSpc>
              </a:pPr>
              <a:endParaRPr lang="fr-CH" sz="1600" dirty="0">
                <a:latin typeface="Arial" charset="0"/>
              </a:endParaRPr>
            </a:p>
            <a:p>
              <a:pPr>
                <a:lnSpc>
                  <a:spcPct val="125000"/>
                </a:lnSpc>
              </a:pPr>
              <a:r>
                <a:rPr lang="fr-CH" sz="1600" dirty="0">
                  <a:latin typeface="Arial" charset="0"/>
                </a:rPr>
                <a:t>en ………………………</a:t>
              </a:r>
              <a:r>
                <a:rPr lang="fr-CH" sz="1600" dirty="0">
                  <a:latin typeface="Arial" panose="020B0604020202020204" pitchFamily="34" charset="0"/>
                  <a:cs typeface="Arial" panose="020B0604020202020204" pitchFamily="34" charset="0"/>
                </a:rPr>
                <a:t> sur </a:t>
              </a:r>
              <a:r>
                <a:rPr lang="fr-CH" sz="1600" dirty="0">
                  <a:latin typeface="Arial" charset="0"/>
                </a:rPr>
                <a:t>une ………………….de géographie.</a:t>
              </a:r>
            </a:p>
            <a:p>
              <a:pPr>
                <a:lnSpc>
                  <a:spcPct val="125000"/>
                </a:lnSpc>
              </a:pPr>
              <a:endParaRPr lang="fr-CH" sz="1600" dirty="0">
                <a:latin typeface="Arial" charset="0"/>
              </a:endParaRPr>
            </a:p>
            <a:p>
              <a:pPr>
                <a:lnSpc>
                  <a:spcPct val="125000"/>
                </a:lnSpc>
              </a:pPr>
              <a:r>
                <a:rPr lang="fr-CH" sz="1600" dirty="0">
                  <a:latin typeface="Arial" charset="0"/>
                </a:rPr>
                <a:t>………………………= colline</a:t>
              </a:r>
            </a:p>
            <a:p>
              <a:pPr>
                <a:lnSpc>
                  <a:spcPct val="125000"/>
                </a:lnSpc>
              </a:pPr>
              <a:endParaRPr lang="fr-CH" sz="1600" dirty="0">
                <a:latin typeface="Arial" charset="0"/>
              </a:endParaRPr>
            </a:p>
            <a:p>
              <a:pPr>
                <a:lnSpc>
                  <a:spcPct val="125000"/>
                </a:lnSpc>
              </a:pPr>
              <a:r>
                <a:rPr lang="fr-CH" sz="1600" dirty="0">
                  <a:latin typeface="Arial" charset="0"/>
                </a:rPr>
                <a:t>………………………= lac</a:t>
              </a:r>
            </a:p>
            <a:p>
              <a:pPr>
                <a:lnSpc>
                  <a:spcPct val="125000"/>
                </a:lnSpc>
              </a:pPr>
              <a:endParaRPr lang="fr-CH" sz="1600" dirty="0">
                <a:latin typeface="Arial" charset="0"/>
              </a:endParaRPr>
            </a:p>
            <a:p>
              <a:pPr>
                <a:lnSpc>
                  <a:spcPct val="125000"/>
                </a:lnSpc>
              </a:pPr>
              <a:r>
                <a:rPr lang="fr-CH" sz="1600" dirty="0">
                  <a:latin typeface="Arial" charset="0"/>
                </a:rPr>
                <a:t>Une courbe de niveau est une </a:t>
              </a:r>
              <a:r>
                <a:rPr lang="fr-CH" sz="1600" dirty="0"/>
                <a:t>………………………</a:t>
              </a:r>
              <a:r>
                <a:rPr lang="fr-CH" sz="1600" dirty="0">
                  <a:latin typeface="Arial" charset="0"/>
                </a:rPr>
                <a:t> imaginaire qui est</a:t>
              </a:r>
            </a:p>
            <a:p>
              <a:pPr>
                <a:lnSpc>
                  <a:spcPct val="125000"/>
                </a:lnSpc>
              </a:pPr>
              <a:r>
                <a:rPr lang="fr-CH" sz="1600" dirty="0">
                  <a:latin typeface="Arial" charset="0"/>
                </a:rPr>
                <a:t> </a:t>
              </a:r>
            </a:p>
            <a:p>
              <a:pPr>
                <a:lnSpc>
                  <a:spcPct val="125000"/>
                </a:lnSpc>
              </a:pPr>
              <a:r>
                <a:rPr lang="fr-CH" sz="1600" dirty="0">
                  <a:latin typeface="Arial" charset="0"/>
                </a:rPr>
                <a:t>utilisée pour représenter le </a:t>
              </a:r>
              <a:r>
                <a:rPr lang="fr-CH" sz="1600" dirty="0"/>
                <a:t>………………………</a:t>
              </a:r>
              <a:r>
                <a:rPr lang="fr-CH" sz="1600" dirty="0">
                  <a:latin typeface="Arial" charset="0"/>
                </a:rPr>
                <a:t> sur une carte.</a:t>
              </a:r>
            </a:p>
            <a:p>
              <a:pPr>
                <a:lnSpc>
                  <a:spcPct val="125000"/>
                </a:lnSpc>
              </a:pPr>
              <a:endParaRPr lang="fr-CH" sz="1600" dirty="0">
                <a:latin typeface="Arial" charset="0"/>
              </a:endParaRPr>
            </a:p>
            <a:p>
              <a:pPr>
                <a:lnSpc>
                  <a:spcPct val="125000"/>
                </a:lnSpc>
              </a:pPr>
              <a:r>
                <a:rPr lang="fr-CH" sz="1600" dirty="0">
                  <a:latin typeface="Arial" charset="0"/>
                </a:rPr>
                <a:t>La distance qui sépare deux courbes de niveau sur une colline est </a:t>
              </a:r>
            </a:p>
            <a:p>
              <a:pPr>
                <a:lnSpc>
                  <a:spcPct val="125000"/>
                </a:lnSpc>
              </a:pPr>
              <a:endParaRPr lang="fr-CH" sz="1600" dirty="0">
                <a:latin typeface="Arial" charset="0"/>
              </a:endParaRPr>
            </a:p>
            <a:p>
              <a:pPr>
                <a:lnSpc>
                  <a:spcPct val="125000"/>
                </a:lnSpc>
              </a:pPr>
              <a:r>
                <a:rPr lang="fr-CH" sz="1600" dirty="0">
                  <a:latin typeface="Arial" charset="0"/>
                </a:rPr>
                <a:t>de </a:t>
              </a:r>
              <a:r>
                <a:rPr lang="fr-CH" sz="1600" dirty="0"/>
                <a:t>………………………..</a:t>
              </a:r>
              <a:r>
                <a:rPr lang="fr-CH" sz="1600" dirty="0">
                  <a:latin typeface="Arial" charset="0"/>
                </a:rPr>
                <a:t> mètres  (Échelle 1:125’000 = carte du canton de Vaud).</a:t>
              </a:r>
            </a:p>
            <a:p>
              <a:pPr>
                <a:lnSpc>
                  <a:spcPct val="125000"/>
                </a:lnSpc>
              </a:pPr>
              <a:endParaRPr lang="fr-CH" sz="1600" dirty="0">
                <a:latin typeface="Arial" charset="0"/>
              </a:endParaRPr>
            </a:p>
            <a:p>
              <a:pPr>
                <a:lnSpc>
                  <a:spcPct val="125000"/>
                </a:lnSpc>
              </a:pPr>
              <a:r>
                <a:rPr lang="fr-CH" sz="1600" dirty="0">
                  <a:latin typeface="Arial" charset="0"/>
                </a:rPr>
                <a:t>Lorsque les courbes sont très proches, le terrain est </a:t>
              </a:r>
              <a:r>
                <a:rPr lang="fr-CH" sz="1600" dirty="0"/>
                <a:t>……………………..</a:t>
              </a:r>
            </a:p>
            <a:p>
              <a:pPr>
                <a:lnSpc>
                  <a:spcPct val="125000"/>
                </a:lnSpc>
              </a:pPr>
              <a:endParaRPr lang="fr-CH" sz="1600" dirty="0">
                <a:latin typeface="Arial" charset="0"/>
              </a:endParaRPr>
            </a:p>
            <a:p>
              <a:pPr>
                <a:lnSpc>
                  <a:spcPct val="125000"/>
                </a:lnSpc>
              </a:pPr>
              <a:r>
                <a:rPr lang="fr-CH" sz="1600" dirty="0">
                  <a:latin typeface="Arial" charset="0"/>
                </a:rPr>
                <a:t>Lorsqu’elles sont </a:t>
              </a:r>
              <a:r>
                <a:rPr lang="fr-CH" sz="1600" dirty="0"/>
                <a:t>………………………</a:t>
              </a:r>
              <a:r>
                <a:rPr lang="fr-CH" sz="1600" dirty="0">
                  <a:latin typeface="Arial" charset="0"/>
                </a:rPr>
                <a:t> , le terrain est plat.</a:t>
              </a:r>
            </a:p>
            <a:p>
              <a:pPr>
                <a:lnSpc>
                  <a:spcPct val="125000"/>
                </a:lnSpc>
              </a:pPr>
              <a:endParaRPr lang="fr-FR" sz="1600" dirty="0">
                <a:latin typeface="Arial" charset="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pic>
        <p:nvPicPr>
          <p:cNvPr id="53256" name="Picture 8"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3688" y="1285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60" name="Text Box 12"/>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3430" r="14004"/>
          <a:stretch/>
        </p:blipFill>
        <p:spPr>
          <a:xfrm>
            <a:off x="10183" y="2000672"/>
            <a:ext cx="6858000" cy="6662979"/>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70659" name="Text Box 3"/>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70660" name="Text Box 4"/>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63</a:t>
            </a:r>
            <a:endParaRPr lang="fr-FR" sz="1200">
              <a:latin typeface="Arial" charset="0"/>
            </a:endParaRPr>
          </a:p>
        </p:txBody>
      </p:sp>
      <p:grpSp>
        <p:nvGrpSpPr>
          <p:cNvPr id="70663" name="Group 7"/>
          <p:cNvGrpSpPr>
            <a:grpSpLocks/>
          </p:cNvGrpSpPr>
          <p:nvPr/>
        </p:nvGrpSpPr>
        <p:grpSpPr bwMode="auto">
          <a:xfrm>
            <a:off x="5372100" y="128588"/>
            <a:ext cx="1263650" cy="1257300"/>
            <a:chOff x="3384" y="81"/>
            <a:chExt cx="796" cy="792"/>
          </a:xfrm>
        </p:grpSpPr>
        <p:pic>
          <p:nvPicPr>
            <p:cNvPr id="70664" name="Picture 8"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5" name="Rectangle 9"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0666" name="Text Box 10"/>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70671" name="Text Box 15"/>
          <p:cNvSpPr txBox="1">
            <a:spLocks noChangeArrowheads="1"/>
          </p:cNvSpPr>
          <p:nvPr/>
        </p:nvSpPr>
        <p:spPr bwMode="auto">
          <a:xfrm>
            <a:off x="0" y="1928813"/>
            <a:ext cx="66690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dirty="0">
                <a:latin typeface="Arial" charset="0"/>
              </a:rPr>
              <a:t>Calcule l’altitude du sommet ou de la base de la colline. Dessine-la de profil.</a:t>
            </a:r>
          </a:p>
          <a:p>
            <a:pPr algn="ctr"/>
            <a:r>
              <a:rPr lang="fr-CH" sz="1400" dirty="0">
                <a:latin typeface="Arial" charset="0"/>
              </a:rPr>
              <a:t>EQUIDISTANCE = 100m</a:t>
            </a:r>
            <a:endParaRPr lang="fr-FR" sz="1400" dirty="0">
              <a:latin typeface="Arial" charset="0"/>
            </a:endParaRPr>
          </a:p>
        </p:txBody>
      </p:sp>
      <p:grpSp>
        <p:nvGrpSpPr>
          <p:cNvPr id="70682" name="Group 26"/>
          <p:cNvGrpSpPr>
            <a:grpSpLocks/>
          </p:cNvGrpSpPr>
          <p:nvPr/>
        </p:nvGrpSpPr>
        <p:grpSpPr bwMode="auto">
          <a:xfrm>
            <a:off x="188913" y="3009900"/>
            <a:ext cx="3024187" cy="1582738"/>
            <a:chOff x="255" y="1805"/>
            <a:chExt cx="1905" cy="997"/>
          </a:xfrm>
        </p:grpSpPr>
        <p:sp>
          <p:nvSpPr>
            <p:cNvPr id="70672" name="Oval 16"/>
            <p:cNvSpPr>
              <a:spLocks noChangeArrowheads="1"/>
            </p:cNvSpPr>
            <p:nvPr/>
          </p:nvSpPr>
          <p:spPr bwMode="auto">
            <a:xfrm>
              <a:off x="255" y="1805"/>
              <a:ext cx="1905" cy="99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73" name="Oval 17"/>
            <p:cNvSpPr>
              <a:spLocks noChangeArrowheads="1"/>
            </p:cNvSpPr>
            <p:nvPr/>
          </p:nvSpPr>
          <p:spPr bwMode="auto">
            <a:xfrm>
              <a:off x="935" y="2167"/>
              <a:ext cx="998" cy="44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70683" name="Group 27"/>
          <p:cNvGrpSpPr>
            <a:grpSpLocks/>
          </p:cNvGrpSpPr>
          <p:nvPr/>
        </p:nvGrpSpPr>
        <p:grpSpPr bwMode="auto">
          <a:xfrm>
            <a:off x="188913" y="5386388"/>
            <a:ext cx="3024187" cy="1582737"/>
            <a:chOff x="255" y="3256"/>
            <a:chExt cx="1905" cy="997"/>
          </a:xfrm>
        </p:grpSpPr>
        <p:sp>
          <p:nvSpPr>
            <p:cNvPr id="70674" name="Oval 18"/>
            <p:cNvSpPr>
              <a:spLocks noChangeArrowheads="1"/>
            </p:cNvSpPr>
            <p:nvPr/>
          </p:nvSpPr>
          <p:spPr bwMode="auto">
            <a:xfrm>
              <a:off x="255" y="3256"/>
              <a:ext cx="1905" cy="99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75" name="Oval 19"/>
            <p:cNvSpPr>
              <a:spLocks noChangeArrowheads="1"/>
            </p:cNvSpPr>
            <p:nvPr/>
          </p:nvSpPr>
          <p:spPr bwMode="auto">
            <a:xfrm>
              <a:off x="1253" y="3632"/>
              <a:ext cx="635" cy="44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76" name="Oval 20"/>
            <p:cNvSpPr>
              <a:spLocks noChangeArrowheads="1"/>
            </p:cNvSpPr>
            <p:nvPr/>
          </p:nvSpPr>
          <p:spPr bwMode="auto">
            <a:xfrm>
              <a:off x="754" y="3392"/>
              <a:ext cx="1225" cy="77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70684" name="Group 28"/>
          <p:cNvGrpSpPr>
            <a:grpSpLocks/>
          </p:cNvGrpSpPr>
          <p:nvPr/>
        </p:nvGrpSpPr>
        <p:grpSpPr bwMode="auto">
          <a:xfrm>
            <a:off x="260350" y="8050213"/>
            <a:ext cx="3024188" cy="1582737"/>
            <a:chOff x="255" y="4889"/>
            <a:chExt cx="1905" cy="997"/>
          </a:xfrm>
        </p:grpSpPr>
        <p:sp>
          <p:nvSpPr>
            <p:cNvPr id="70677" name="Oval 21"/>
            <p:cNvSpPr>
              <a:spLocks noChangeArrowheads="1"/>
            </p:cNvSpPr>
            <p:nvPr/>
          </p:nvSpPr>
          <p:spPr bwMode="auto">
            <a:xfrm>
              <a:off x="255" y="4889"/>
              <a:ext cx="1905" cy="99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78" name="Oval 22"/>
            <p:cNvSpPr>
              <a:spLocks noChangeArrowheads="1"/>
            </p:cNvSpPr>
            <p:nvPr/>
          </p:nvSpPr>
          <p:spPr bwMode="auto">
            <a:xfrm>
              <a:off x="391" y="4980"/>
              <a:ext cx="1633" cy="83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79" name="Oval 23"/>
            <p:cNvSpPr>
              <a:spLocks noChangeArrowheads="1"/>
            </p:cNvSpPr>
            <p:nvPr/>
          </p:nvSpPr>
          <p:spPr bwMode="auto">
            <a:xfrm>
              <a:off x="572" y="5070"/>
              <a:ext cx="1270" cy="64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80" name="Oval 24"/>
            <p:cNvSpPr>
              <a:spLocks noChangeArrowheads="1"/>
            </p:cNvSpPr>
            <p:nvPr/>
          </p:nvSpPr>
          <p:spPr bwMode="auto">
            <a:xfrm>
              <a:off x="754" y="5161"/>
              <a:ext cx="952" cy="48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0685" name="Rectangle 29"/>
          <p:cNvSpPr>
            <a:spLocks noChangeArrowheads="1"/>
          </p:cNvSpPr>
          <p:nvPr/>
        </p:nvSpPr>
        <p:spPr bwMode="auto">
          <a:xfrm>
            <a:off x="0" y="2720975"/>
            <a:ext cx="3429000" cy="2160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86" name="Rectangle 30"/>
          <p:cNvSpPr>
            <a:spLocks noChangeArrowheads="1"/>
          </p:cNvSpPr>
          <p:nvPr/>
        </p:nvSpPr>
        <p:spPr bwMode="auto">
          <a:xfrm>
            <a:off x="0" y="5097463"/>
            <a:ext cx="3429000" cy="2160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87" name="Rectangle 31"/>
          <p:cNvSpPr>
            <a:spLocks noChangeArrowheads="1"/>
          </p:cNvSpPr>
          <p:nvPr/>
        </p:nvSpPr>
        <p:spPr bwMode="auto">
          <a:xfrm>
            <a:off x="0" y="7745413"/>
            <a:ext cx="3429000" cy="2160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88" name="Rectangle 32"/>
          <p:cNvSpPr>
            <a:spLocks noChangeArrowheads="1"/>
          </p:cNvSpPr>
          <p:nvPr/>
        </p:nvSpPr>
        <p:spPr bwMode="auto">
          <a:xfrm>
            <a:off x="3429000" y="2720975"/>
            <a:ext cx="3429000" cy="2160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89" name="Rectangle 33"/>
          <p:cNvSpPr>
            <a:spLocks noChangeArrowheads="1"/>
          </p:cNvSpPr>
          <p:nvPr/>
        </p:nvSpPr>
        <p:spPr bwMode="auto">
          <a:xfrm>
            <a:off x="3429000" y="5097463"/>
            <a:ext cx="3429000" cy="2160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90" name="Rectangle 34"/>
          <p:cNvSpPr>
            <a:spLocks noChangeArrowheads="1"/>
          </p:cNvSpPr>
          <p:nvPr/>
        </p:nvSpPr>
        <p:spPr bwMode="auto">
          <a:xfrm>
            <a:off x="3429000" y="7745413"/>
            <a:ext cx="3429000" cy="2160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91" name="Oval 35"/>
          <p:cNvSpPr>
            <a:spLocks noChangeArrowheads="1"/>
          </p:cNvSpPr>
          <p:nvPr/>
        </p:nvSpPr>
        <p:spPr bwMode="auto">
          <a:xfrm>
            <a:off x="1700213" y="8769350"/>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92" name="Oval 36"/>
          <p:cNvSpPr>
            <a:spLocks noChangeArrowheads="1"/>
          </p:cNvSpPr>
          <p:nvPr/>
        </p:nvSpPr>
        <p:spPr bwMode="auto">
          <a:xfrm>
            <a:off x="2205038" y="6248400"/>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93" name="Oval 37"/>
          <p:cNvSpPr>
            <a:spLocks noChangeArrowheads="1"/>
          </p:cNvSpPr>
          <p:nvPr/>
        </p:nvSpPr>
        <p:spPr bwMode="auto">
          <a:xfrm>
            <a:off x="404813" y="3297238"/>
            <a:ext cx="122237" cy="1222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94" name="Oval 38"/>
          <p:cNvSpPr>
            <a:spLocks noChangeArrowheads="1"/>
          </p:cNvSpPr>
          <p:nvPr/>
        </p:nvSpPr>
        <p:spPr bwMode="auto">
          <a:xfrm>
            <a:off x="1989138" y="3944938"/>
            <a:ext cx="122237" cy="1222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95" name="Oval 39"/>
          <p:cNvSpPr>
            <a:spLocks noChangeArrowheads="1"/>
          </p:cNvSpPr>
          <p:nvPr/>
        </p:nvSpPr>
        <p:spPr bwMode="auto">
          <a:xfrm>
            <a:off x="404813" y="8337550"/>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96" name="Oval 40"/>
          <p:cNvSpPr>
            <a:spLocks noChangeArrowheads="1"/>
          </p:cNvSpPr>
          <p:nvPr/>
        </p:nvSpPr>
        <p:spPr bwMode="auto">
          <a:xfrm>
            <a:off x="404813" y="5673725"/>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0697" name="Text Box 41"/>
          <p:cNvSpPr txBox="1">
            <a:spLocks noChangeArrowheads="1"/>
          </p:cNvSpPr>
          <p:nvPr/>
        </p:nvSpPr>
        <p:spPr bwMode="auto">
          <a:xfrm>
            <a:off x="2060575" y="3800475"/>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600"/>
              <a:t>720m</a:t>
            </a:r>
            <a:endParaRPr lang="fr-FR" sz="1600"/>
          </a:p>
        </p:txBody>
      </p:sp>
      <p:sp>
        <p:nvSpPr>
          <p:cNvPr id="70698" name="Text Box 42"/>
          <p:cNvSpPr txBox="1">
            <a:spLocks noChangeArrowheads="1"/>
          </p:cNvSpPr>
          <p:nvPr/>
        </p:nvSpPr>
        <p:spPr bwMode="auto">
          <a:xfrm>
            <a:off x="0" y="5313363"/>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600"/>
              <a:t>980m</a:t>
            </a:r>
            <a:endParaRPr lang="fr-FR" sz="1600"/>
          </a:p>
        </p:txBody>
      </p:sp>
      <p:sp>
        <p:nvSpPr>
          <p:cNvPr id="70699" name="Text Box 43"/>
          <p:cNvSpPr txBox="1">
            <a:spLocks noChangeArrowheads="1"/>
          </p:cNvSpPr>
          <p:nvPr/>
        </p:nvSpPr>
        <p:spPr bwMode="auto">
          <a:xfrm>
            <a:off x="44450" y="8048625"/>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600"/>
              <a:t>480m</a:t>
            </a:r>
            <a:endParaRPr lang="fr-FR" sz="1600"/>
          </a:p>
        </p:txBody>
      </p:sp>
      <p:sp>
        <p:nvSpPr>
          <p:cNvPr id="70700" name="Line 44"/>
          <p:cNvSpPr>
            <a:spLocks noChangeShapeType="1"/>
          </p:cNvSpPr>
          <p:nvPr/>
        </p:nvSpPr>
        <p:spPr bwMode="auto">
          <a:xfrm>
            <a:off x="476250" y="336867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0701" name="Line 45"/>
          <p:cNvSpPr>
            <a:spLocks noChangeShapeType="1"/>
          </p:cNvSpPr>
          <p:nvPr/>
        </p:nvSpPr>
        <p:spPr bwMode="auto">
          <a:xfrm>
            <a:off x="2205038" y="6321425"/>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0702" name="Line 46"/>
          <p:cNvSpPr>
            <a:spLocks noChangeShapeType="1"/>
          </p:cNvSpPr>
          <p:nvPr/>
        </p:nvSpPr>
        <p:spPr bwMode="auto">
          <a:xfrm>
            <a:off x="1773238" y="8840788"/>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97283" name="Text Box 3"/>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97284" name="Text Box 4"/>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64</a:t>
            </a:r>
            <a:endParaRPr lang="fr-FR" sz="1200">
              <a:latin typeface="Arial" charset="0"/>
            </a:endParaRPr>
          </a:p>
        </p:txBody>
      </p:sp>
      <p:grpSp>
        <p:nvGrpSpPr>
          <p:cNvPr id="97286" name="Group 6"/>
          <p:cNvGrpSpPr>
            <a:grpSpLocks/>
          </p:cNvGrpSpPr>
          <p:nvPr/>
        </p:nvGrpSpPr>
        <p:grpSpPr bwMode="auto">
          <a:xfrm>
            <a:off x="5372100" y="128588"/>
            <a:ext cx="1263650" cy="1257300"/>
            <a:chOff x="3384" y="81"/>
            <a:chExt cx="796" cy="792"/>
          </a:xfrm>
        </p:grpSpPr>
        <p:pic>
          <p:nvPicPr>
            <p:cNvPr id="97287" name="Picture 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8"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97289" name="Text Box 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97290" name="Text Box 10"/>
          <p:cNvSpPr txBox="1">
            <a:spLocks noChangeArrowheads="1"/>
          </p:cNvSpPr>
          <p:nvPr/>
        </p:nvSpPr>
        <p:spPr bwMode="auto">
          <a:xfrm>
            <a:off x="73025" y="1928813"/>
            <a:ext cx="66690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a:latin typeface="Arial" charset="0"/>
              </a:rPr>
              <a:t>A quels profils en coupe correspondent les formes de courbes de niveau ci-dessous? Écris le chiffre correspondant à chaque majuscule.</a:t>
            </a:r>
            <a:endParaRPr lang="fr-FR" sz="1400">
              <a:latin typeface="Arial" charset="0"/>
            </a:endParaRPr>
          </a:p>
        </p:txBody>
      </p:sp>
      <p:pic>
        <p:nvPicPr>
          <p:cNvPr id="97321" name="Picture 41" descr="Numériser"/>
          <p:cNvPicPr>
            <a:picLocks noChangeAspect="1" noChangeArrowheads="1"/>
          </p:cNvPicPr>
          <p:nvPr/>
        </p:nvPicPr>
        <p:blipFill>
          <a:blip r:embed="rId3">
            <a:clrChange>
              <a:clrFrom>
                <a:srgbClr val="F3F3E9"/>
              </a:clrFrom>
              <a:clrTo>
                <a:srgbClr val="F3F3E9">
                  <a:alpha val="0"/>
                </a:srgbClr>
              </a:clrTo>
            </a:clrChange>
            <a:extLst>
              <a:ext uri="{28A0092B-C50C-407E-A947-70E740481C1C}">
                <a14:useLocalDpi xmlns:a14="http://schemas.microsoft.com/office/drawing/2010/main" val="0"/>
              </a:ext>
            </a:extLst>
          </a:blip>
          <a:srcRect l="984" t="3255" r="15642" b="1591"/>
          <a:stretch>
            <a:fillRect/>
          </a:stretch>
        </p:blipFill>
        <p:spPr bwMode="auto">
          <a:xfrm>
            <a:off x="403225" y="2792413"/>
            <a:ext cx="6049963" cy="4176712"/>
          </a:xfrm>
          <a:prstGeom prst="rect">
            <a:avLst/>
          </a:prstGeom>
          <a:noFill/>
          <a:extLst>
            <a:ext uri="{909E8E84-426E-40DD-AFC4-6F175D3DCCD1}">
              <a14:hiddenFill xmlns:a14="http://schemas.microsoft.com/office/drawing/2010/main">
                <a:solidFill>
                  <a:srgbClr val="FFFFFF"/>
                </a:solidFill>
              </a14:hiddenFill>
            </a:ext>
          </a:extLst>
        </p:spPr>
      </p:pic>
      <p:sp>
        <p:nvSpPr>
          <p:cNvPr id="97322" name="Rectangle 42"/>
          <p:cNvSpPr>
            <a:spLocks noChangeArrowheads="1"/>
          </p:cNvSpPr>
          <p:nvPr/>
        </p:nvSpPr>
        <p:spPr bwMode="auto">
          <a:xfrm>
            <a:off x="188913" y="7400925"/>
            <a:ext cx="14398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7323" name="Text Box 43"/>
          <p:cNvSpPr txBox="1">
            <a:spLocks noChangeArrowheads="1"/>
          </p:cNvSpPr>
          <p:nvPr/>
        </p:nvSpPr>
        <p:spPr bwMode="auto">
          <a:xfrm>
            <a:off x="188913" y="7400925"/>
            <a:ext cx="1385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A correspond à</a:t>
            </a:r>
            <a:endParaRPr lang="fr-FR" sz="1400">
              <a:latin typeface="Arial" charset="0"/>
            </a:endParaRPr>
          </a:p>
        </p:txBody>
      </p:sp>
      <p:sp>
        <p:nvSpPr>
          <p:cNvPr id="97324" name="Rectangle 44"/>
          <p:cNvSpPr>
            <a:spLocks noChangeArrowheads="1"/>
          </p:cNvSpPr>
          <p:nvPr/>
        </p:nvSpPr>
        <p:spPr bwMode="auto">
          <a:xfrm>
            <a:off x="188913" y="8264525"/>
            <a:ext cx="14398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7325" name="Text Box 45"/>
          <p:cNvSpPr txBox="1">
            <a:spLocks noChangeArrowheads="1"/>
          </p:cNvSpPr>
          <p:nvPr/>
        </p:nvSpPr>
        <p:spPr bwMode="auto">
          <a:xfrm>
            <a:off x="188913" y="8264525"/>
            <a:ext cx="1385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E correspond à</a:t>
            </a:r>
            <a:endParaRPr lang="fr-FR" sz="1400">
              <a:latin typeface="Arial" charset="0"/>
            </a:endParaRPr>
          </a:p>
        </p:txBody>
      </p:sp>
      <p:sp>
        <p:nvSpPr>
          <p:cNvPr id="97326" name="Rectangle 46"/>
          <p:cNvSpPr>
            <a:spLocks noChangeArrowheads="1"/>
          </p:cNvSpPr>
          <p:nvPr/>
        </p:nvSpPr>
        <p:spPr bwMode="auto">
          <a:xfrm>
            <a:off x="1916113" y="7400925"/>
            <a:ext cx="14398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7327" name="Text Box 47"/>
          <p:cNvSpPr txBox="1">
            <a:spLocks noChangeArrowheads="1"/>
          </p:cNvSpPr>
          <p:nvPr/>
        </p:nvSpPr>
        <p:spPr bwMode="auto">
          <a:xfrm>
            <a:off x="1916113" y="7400925"/>
            <a:ext cx="1385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B correspond à</a:t>
            </a:r>
            <a:endParaRPr lang="fr-FR" sz="1400">
              <a:latin typeface="Arial" charset="0"/>
            </a:endParaRPr>
          </a:p>
        </p:txBody>
      </p:sp>
      <p:sp>
        <p:nvSpPr>
          <p:cNvPr id="97328" name="Rectangle 48"/>
          <p:cNvSpPr>
            <a:spLocks noChangeArrowheads="1"/>
          </p:cNvSpPr>
          <p:nvPr/>
        </p:nvSpPr>
        <p:spPr bwMode="auto">
          <a:xfrm>
            <a:off x="1916113" y="8264525"/>
            <a:ext cx="14398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7329" name="Text Box 49"/>
          <p:cNvSpPr txBox="1">
            <a:spLocks noChangeArrowheads="1"/>
          </p:cNvSpPr>
          <p:nvPr/>
        </p:nvSpPr>
        <p:spPr bwMode="auto">
          <a:xfrm>
            <a:off x="1916113" y="8264525"/>
            <a:ext cx="1374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F correspond à</a:t>
            </a:r>
            <a:endParaRPr lang="fr-FR" sz="1400">
              <a:latin typeface="Arial" charset="0"/>
            </a:endParaRPr>
          </a:p>
        </p:txBody>
      </p:sp>
      <p:sp>
        <p:nvSpPr>
          <p:cNvPr id="97330" name="Rectangle 50"/>
          <p:cNvSpPr>
            <a:spLocks noChangeArrowheads="1"/>
          </p:cNvSpPr>
          <p:nvPr/>
        </p:nvSpPr>
        <p:spPr bwMode="auto">
          <a:xfrm>
            <a:off x="3500438" y="7400925"/>
            <a:ext cx="14398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7331" name="Text Box 51"/>
          <p:cNvSpPr txBox="1">
            <a:spLocks noChangeArrowheads="1"/>
          </p:cNvSpPr>
          <p:nvPr/>
        </p:nvSpPr>
        <p:spPr bwMode="auto">
          <a:xfrm>
            <a:off x="3500438" y="7400925"/>
            <a:ext cx="1395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C correspond à</a:t>
            </a:r>
            <a:endParaRPr lang="fr-FR" sz="1400">
              <a:latin typeface="Arial" charset="0"/>
            </a:endParaRPr>
          </a:p>
        </p:txBody>
      </p:sp>
      <p:sp>
        <p:nvSpPr>
          <p:cNvPr id="97332" name="Rectangle 52"/>
          <p:cNvSpPr>
            <a:spLocks noChangeArrowheads="1"/>
          </p:cNvSpPr>
          <p:nvPr/>
        </p:nvSpPr>
        <p:spPr bwMode="auto">
          <a:xfrm>
            <a:off x="3500438" y="8264525"/>
            <a:ext cx="14398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7333" name="Text Box 53"/>
          <p:cNvSpPr txBox="1">
            <a:spLocks noChangeArrowheads="1"/>
          </p:cNvSpPr>
          <p:nvPr/>
        </p:nvSpPr>
        <p:spPr bwMode="auto">
          <a:xfrm>
            <a:off x="3500438" y="8264525"/>
            <a:ext cx="14049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G correspond à</a:t>
            </a:r>
            <a:endParaRPr lang="fr-FR" sz="1400">
              <a:latin typeface="Arial" charset="0"/>
            </a:endParaRPr>
          </a:p>
        </p:txBody>
      </p:sp>
      <p:sp>
        <p:nvSpPr>
          <p:cNvPr id="97334" name="Rectangle 54"/>
          <p:cNvSpPr>
            <a:spLocks noChangeArrowheads="1"/>
          </p:cNvSpPr>
          <p:nvPr/>
        </p:nvSpPr>
        <p:spPr bwMode="auto">
          <a:xfrm>
            <a:off x="5227638" y="7400925"/>
            <a:ext cx="14398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7335" name="Text Box 55"/>
          <p:cNvSpPr txBox="1">
            <a:spLocks noChangeArrowheads="1"/>
          </p:cNvSpPr>
          <p:nvPr/>
        </p:nvSpPr>
        <p:spPr bwMode="auto">
          <a:xfrm>
            <a:off x="5227638" y="7400925"/>
            <a:ext cx="1395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D correspond à</a:t>
            </a:r>
            <a:endParaRPr lang="fr-FR" sz="1400">
              <a:latin typeface="Arial" charset="0"/>
            </a:endParaRPr>
          </a:p>
        </p:txBody>
      </p:sp>
      <p:sp>
        <p:nvSpPr>
          <p:cNvPr id="97336" name="Rectangle 56"/>
          <p:cNvSpPr>
            <a:spLocks noChangeArrowheads="1"/>
          </p:cNvSpPr>
          <p:nvPr/>
        </p:nvSpPr>
        <p:spPr bwMode="auto">
          <a:xfrm>
            <a:off x="5227638" y="8264525"/>
            <a:ext cx="14398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7337" name="Text Box 57"/>
          <p:cNvSpPr txBox="1">
            <a:spLocks noChangeArrowheads="1"/>
          </p:cNvSpPr>
          <p:nvPr/>
        </p:nvSpPr>
        <p:spPr bwMode="auto">
          <a:xfrm>
            <a:off x="5227638" y="8264525"/>
            <a:ext cx="1395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a:latin typeface="Arial" charset="0"/>
              </a:rPr>
              <a:t>H correspond à</a:t>
            </a:r>
            <a:endParaRPr lang="fr-FR" sz="1400">
              <a:latin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52228"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52229" name="Text Box 5"/>
          <p:cNvSpPr txBox="1">
            <a:spLocks noChangeArrowheads="1"/>
          </p:cNvSpPr>
          <p:nvPr/>
        </p:nvSpPr>
        <p:spPr bwMode="auto">
          <a:xfrm>
            <a:off x="0" y="0"/>
            <a:ext cx="3619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65</a:t>
            </a:r>
            <a:endParaRPr lang="fr-FR" sz="1200">
              <a:latin typeface="Arial" charset="0"/>
            </a:endParaRPr>
          </a:p>
        </p:txBody>
      </p:sp>
      <p:sp>
        <p:nvSpPr>
          <p:cNvPr id="52230" name="Rectangle 6"/>
          <p:cNvSpPr>
            <a:spLocks noChangeArrowheads="1"/>
          </p:cNvSpPr>
          <p:nvPr/>
        </p:nvSpPr>
        <p:spPr bwMode="auto">
          <a:xfrm>
            <a:off x="0" y="1928813"/>
            <a:ext cx="640873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sz="1600" b="1">
                <a:latin typeface="Arial" charset="0"/>
              </a:rPr>
              <a:t>Même sur Mars…</a:t>
            </a:r>
          </a:p>
          <a:p>
            <a:pPr algn="ctr"/>
            <a:endParaRPr lang="fr-FR" sz="1600">
              <a:latin typeface="Arial" charset="0"/>
            </a:endParaRPr>
          </a:p>
          <a:p>
            <a:pPr algn="ctr"/>
            <a:endParaRPr lang="fr-FR" sz="1600" i="1">
              <a:latin typeface="Arial" charset="0"/>
            </a:endParaRPr>
          </a:p>
        </p:txBody>
      </p:sp>
      <p:pic>
        <p:nvPicPr>
          <p:cNvPr id="52235" name="Picture 11" descr="mars courbes niveau (3)"/>
          <p:cNvPicPr>
            <a:picLocks noChangeAspect="1" noChangeArrowheads="1"/>
          </p:cNvPicPr>
          <p:nvPr/>
        </p:nvPicPr>
        <p:blipFill>
          <a:blip r:embed="rId2">
            <a:extLst>
              <a:ext uri="{28A0092B-C50C-407E-A947-70E740481C1C}">
                <a14:useLocalDpi xmlns:a14="http://schemas.microsoft.com/office/drawing/2010/main" val="0"/>
              </a:ext>
            </a:extLst>
          </a:blip>
          <a:srcRect l="5666" r="18736" b="3368"/>
          <a:stretch>
            <a:fillRect/>
          </a:stretch>
        </p:blipFill>
        <p:spPr bwMode="auto">
          <a:xfrm>
            <a:off x="66675" y="2432050"/>
            <a:ext cx="6746875" cy="7272338"/>
          </a:xfrm>
          <a:prstGeom prst="rect">
            <a:avLst/>
          </a:prstGeom>
          <a:noFill/>
          <a:extLst>
            <a:ext uri="{909E8E84-426E-40DD-AFC4-6F175D3DCCD1}">
              <a14:hiddenFill xmlns:a14="http://schemas.microsoft.com/office/drawing/2010/main">
                <a:solidFill>
                  <a:srgbClr val="FFFFFF"/>
                </a:solidFill>
              </a14:hiddenFill>
            </a:ext>
          </a:extLst>
        </p:spPr>
      </p:pic>
      <p:grpSp>
        <p:nvGrpSpPr>
          <p:cNvPr id="52236" name="Group 12"/>
          <p:cNvGrpSpPr>
            <a:grpSpLocks/>
          </p:cNvGrpSpPr>
          <p:nvPr/>
        </p:nvGrpSpPr>
        <p:grpSpPr bwMode="auto">
          <a:xfrm>
            <a:off x="5372100" y="128588"/>
            <a:ext cx="1263650" cy="1257300"/>
            <a:chOff x="3384" y="81"/>
            <a:chExt cx="796" cy="792"/>
          </a:xfrm>
        </p:grpSpPr>
        <p:pic>
          <p:nvPicPr>
            <p:cNvPr id="52237" name="Picture 13"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38" name="Rectangle 14"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52239" name="Text Box 15"/>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21508"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21531" name="Text Box 27"/>
          <p:cNvSpPr txBox="1">
            <a:spLocks noChangeArrowheads="1"/>
          </p:cNvSpPr>
          <p:nvPr/>
        </p:nvSpPr>
        <p:spPr bwMode="auto">
          <a:xfrm>
            <a:off x="0" y="0"/>
            <a:ext cx="8953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66 Prof 11</a:t>
            </a:r>
            <a:endParaRPr lang="fr-FR" sz="1200">
              <a:latin typeface="Arial" charset="0"/>
            </a:endParaRPr>
          </a:p>
        </p:txBody>
      </p:sp>
      <p:sp>
        <p:nvSpPr>
          <p:cNvPr id="21548" name="Rectangle 44"/>
          <p:cNvSpPr>
            <a:spLocks noChangeArrowheads="1"/>
          </p:cNvSpPr>
          <p:nvPr/>
        </p:nvSpPr>
        <p:spPr bwMode="auto">
          <a:xfrm>
            <a:off x="93663" y="1989138"/>
            <a:ext cx="6669087" cy="753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400">
                <a:latin typeface="Arial" charset="0"/>
                <a:ea typeface="Times New Roman" pitchFamily="18" charset="0"/>
                <a:cs typeface="Arial" charset="0"/>
              </a:rPr>
              <a:t>  1ère séance (représentation d’une colline avec des courbes de niveau)</a:t>
            </a:r>
          </a:p>
          <a:p>
            <a:endParaRPr lang="fr-FR" sz="1400">
              <a:latin typeface="Arial" charset="0"/>
              <a:ea typeface="Times New Roman" pitchFamily="18" charset="0"/>
              <a:cs typeface="Arial" charset="0"/>
            </a:endParaRPr>
          </a:p>
          <a:p>
            <a:r>
              <a:rPr lang="fr-FR" sz="1400" i="1">
                <a:latin typeface="Arial" charset="0"/>
                <a:ea typeface="Times New Roman" pitchFamily="18" charset="0"/>
                <a:cs typeface="Arial" charset="0"/>
              </a:rPr>
              <a:t>Objectifs :	</a:t>
            </a:r>
            <a:r>
              <a:rPr lang="fr-FR" sz="1400">
                <a:latin typeface="Arial" charset="0"/>
                <a:ea typeface="Times New Roman" pitchFamily="18" charset="0"/>
                <a:cs typeface="Arial" charset="0"/>
              </a:rPr>
              <a:t>Le but de cette séance est que les élèves puissent comprendre 		pourquoi et comment  l’on  représente  les  collines  et  les  montagnes  	sur  les  cartes  de géographie.</a:t>
            </a:r>
          </a:p>
          <a:p>
            <a:endParaRPr lang="fr-FR" sz="1400">
              <a:latin typeface="Arial" charset="0"/>
              <a:ea typeface="Times New Roman" pitchFamily="18" charset="0"/>
              <a:cs typeface="Arial" charset="0"/>
            </a:endParaRPr>
          </a:p>
          <a:p>
            <a:r>
              <a:rPr lang="fr-FR" sz="1400" i="1">
                <a:latin typeface="Arial" charset="0"/>
                <a:ea typeface="Times New Roman" pitchFamily="18" charset="0"/>
                <a:cs typeface="Arial" charset="0"/>
              </a:rPr>
              <a:t>Matériel :	</a:t>
            </a:r>
            <a:r>
              <a:rPr lang="fr-FR" sz="1400">
                <a:latin typeface="Arial" charset="0"/>
                <a:ea typeface="Times New Roman" pitchFamily="18" charset="0"/>
                <a:cs typeface="Arial" charset="0"/>
              </a:rPr>
              <a:t>Pâte à modeler</a:t>
            </a:r>
          </a:p>
          <a:p>
            <a:r>
              <a:rPr lang="fr-FR" sz="1400">
                <a:latin typeface="Arial" charset="0"/>
                <a:ea typeface="Times New Roman" pitchFamily="18" charset="0"/>
                <a:cs typeface="Arial" charset="0"/>
              </a:rPr>
              <a:t>	Couteaux</a:t>
            </a:r>
          </a:p>
          <a:p>
            <a:r>
              <a:rPr lang="fr-FR" sz="1400">
                <a:latin typeface="Arial" charset="0"/>
                <a:ea typeface="Times New Roman" pitchFamily="18" charset="0"/>
                <a:cs typeface="Arial" charset="0"/>
              </a:rPr>
              <a:t>	Cure-dents</a:t>
            </a:r>
          </a:p>
          <a:p>
            <a:r>
              <a:rPr lang="fr-FR" sz="1400">
                <a:latin typeface="Arial" charset="0"/>
                <a:ea typeface="Times New Roman" pitchFamily="18" charset="0"/>
                <a:cs typeface="Arial" charset="0"/>
              </a:rPr>
              <a:t>	Fiche de travail</a:t>
            </a:r>
          </a:p>
          <a:p>
            <a:endParaRPr lang="fr-FR" sz="1400">
              <a:latin typeface="Arial" charset="0"/>
              <a:ea typeface="Times New Roman" pitchFamily="18" charset="0"/>
              <a:cs typeface="Arial" charset="0"/>
            </a:endParaRPr>
          </a:p>
          <a:p>
            <a:r>
              <a:rPr lang="fr-FR" sz="1400" i="1">
                <a:latin typeface="Arial" charset="0"/>
                <a:ea typeface="Times New Roman" pitchFamily="18" charset="0"/>
                <a:cs typeface="Arial" charset="0"/>
              </a:rPr>
              <a:t>Déroulement :</a:t>
            </a:r>
            <a:endParaRPr lang="fr-FR" sz="1400">
              <a:latin typeface="Arial" charset="0"/>
              <a:ea typeface="Times New Roman" pitchFamily="18" charset="0"/>
              <a:cs typeface="Arial" charset="0"/>
            </a:endParaRPr>
          </a:p>
          <a:p>
            <a:r>
              <a:rPr lang="fr-FR" sz="1400">
                <a:latin typeface="Arial" charset="0"/>
                <a:ea typeface="Times New Roman" pitchFamily="18" charset="0"/>
                <a:cs typeface="Arial" charset="0"/>
              </a:rPr>
              <a:t>Au début de la leçon, les élèves sont par groupe de quatre et disposent d’une quantité de pâte à modeler et d’une fiche. Céline demande aux élèves de « fabriquer » une colline avec cette pâte à modeler. Ce sont les seules consignes données. Après  quelques  instants,  nous  comparons  toutes  les  collines  afin  que  tous  les  élèves puissent voir ce que leurs camarades ont fait </a:t>
            </a:r>
          </a:p>
          <a:p>
            <a:r>
              <a:rPr lang="fr-FR" sz="1400">
                <a:latin typeface="Arial" charset="0"/>
                <a:ea typeface="Times New Roman" pitchFamily="18" charset="0"/>
                <a:cs typeface="Arial" charset="0"/>
              </a:rPr>
              <a:t>Les élèves enfoncent un cure-dents du sommet de leur colline jusqu’à sa base.</a:t>
            </a:r>
          </a:p>
          <a:p>
            <a:r>
              <a:rPr lang="fr-FR" sz="1400">
                <a:latin typeface="Arial" charset="0"/>
                <a:ea typeface="Times New Roman" pitchFamily="18" charset="0"/>
                <a:cs typeface="Arial" charset="0"/>
              </a:rPr>
              <a:t>Céline propose alors à tous les groupes de couper horizontalement ces collines en tranches à l’aide d’un couteau. Les monticules sont coupés en quatre à cinq tranches. Sur chaque tranche nous pouvons voir le trou fait par le cure-dent </a:t>
            </a:r>
          </a:p>
          <a:p>
            <a:endParaRPr lang="fr-FR" sz="1400">
              <a:latin typeface="Arial" charset="0"/>
              <a:ea typeface="Times New Roman" pitchFamily="18" charset="0"/>
              <a:cs typeface="Arial" charset="0"/>
            </a:endParaRPr>
          </a:p>
          <a:p>
            <a:r>
              <a:rPr lang="fr-FR" sz="1400">
                <a:latin typeface="Arial" charset="0"/>
                <a:ea typeface="Times New Roman" pitchFamily="18" charset="0"/>
                <a:cs typeface="Arial" charset="0"/>
              </a:rPr>
              <a:t>Ensuite, les groupes sont amenés à poser la tranche du dessous sur la feuille et à en faire le contour sans oublier d’indiquer la position du trou. Cette opération est reproduite  aussi souvent qu’il y a de tranches. Il faut faire attention à ce que les tranches se superposent plus ou moins bien et que le trou soit toujours au même endroit.</a:t>
            </a:r>
          </a:p>
          <a:p>
            <a:r>
              <a:rPr lang="fr-FR" sz="1400">
                <a:latin typeface="Arial" charset="0"/>
                <a:ea typeface="Times New Roman" pitchFamily="18" charset="0"/>
                <a:cs typeface="Arial" charset="0"/>
              </a:rPr>
              <a:t>Au final, nous disposons d’un schéma représentant une colline vue du ciel.</a:t>
            </a:r>
          </a:p>
          <a:p>
            <a:r>
              <a:rPr lang="fr-FR" sz="1400">
                <a:latin typeface="Arial" charset="0"/>
                <a:ea typeface="Times New Roman" pitchFamily="18" charset="0"/>
                <a:cs typeface="Arial" charset="0"/>
              </a:rPr>
              <a:t>Une fois que tous les groupes ont réussi cette opération, Céline fait une mise en commun en demandant aux élèves ce qu’ils constatent et ce qu’ils en déduisent. Céline les amène à dire que ce  qui est représenté sur la  feuille  est  une colline vue  sous  un  autre angle. Nous reprenons  la  colline  en  pâte  à  modeler  et  nous  comparons  ces  deux  choses.  Nous constatons que si nous regardons la colline en pâte à modeler depuis en haut, comme si nous étions en  avion,  nous distinguons bien les différentes tranches qui ont  été  coupées. </a:t>
            </a:r>
            <a:endParaRPr lang="fr-FR">
              <a:ea typeface="Times New Roman" pitchFamily="18" charset="0"/>
              <a:cs typeface="Arial" charset="0"/>
            </a:endParaRPr>
          </a:p>
        </p:txBody>
      </p:sp>
      <p:grpSp>
        <p:nvGrpSpPr>
          <p:cNvPr id="21552" name="Group 48"/>
          <p:cNvGrpSpPr>
            <a:grpSpLocks/>
          </p:cNvGrpSpPr>
          <p:nvPr/>
        </p:nvGrpSpPr>
        <p:grpSpPr bwMode="auto">
          <a:xfrm>
            <a:off x="5372100" y="128588"/>
            <a:ext cx="1263650" cy="1257300"/>
            <a:chOff x="3384" y="81"/>
            <a:chExt cx="796" cy="792"/>
          </a:xfrm>
        </p:grpSpPr>
        <p:pic>
          <p:nvPicPr>
            <p:cNvPr id="21553" name="Picture 49"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54" name="Rectangle 50"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21555" name="Text Box 51"/>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36868"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grpSp>
        <p:nvGrpSpPr>
          <p:cNvPr id="36891" name="Group 27"/>
          <p:cNvGrpSpPr>
            <a:grpSpLocks/>
          </p:cNvGrpSpPr>
          <p:nvPr/>
        </p:nvGrpSpPr>
        <p:grpSpPr bwMode="auto">
          <a:xfrm>
            <a:off x="90488" y="1785938"/>
            <a:ext cx="6708775" cy="5903912"/>
            <a:chOff x="57" y="1442"/>
            <a:chExt cx="4226" cy="3719"/>
          </a:xfrm>
        </p:grpSpPr>
        <p:grpSp>
          <p:nvGrpSpPr>
            <p:cNvPr id="36871" name="Group 7"/>
            <p:cNvGrpSpPr>
              <a:grpSpLocks/>
            </p:cNvGrpSpPr>
            <p:nvPr/>
          </p:nvGrpSpPr>
          <p:grpSpPr bwMode="auto">
            <a:xfrm>
              <a:off x="73" y="2213"/>
              <a:ext cx="4210" cy="288"/>
              <a:chOff x="305" y="5483"/>
              <a:chExt cx="4210" cy="288"/>
            </a:xfrm>
          </p:grpSpPr>
          <p:sp>
            <p:nvSpPr>
              <p:cNvPr id="36872" name="Rectangle 8"/>
              <p:cNvSpPr>
                <a:spLocks/>
              </p:cNvSpPr>
              <p:nvPr/>
            </p:nvSpPr>
            <p:spPr bwMode="auto">
              <a:xfrm>
                <a:off x="305" y="5723"/>
                <a:ext cx="1260" cy="48"/>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73" name="Rectangle 9"/>
              <p:cNvSpPr>
                <a:spLocks/>
              </p:cNvSpPr>
              <p:nvPr/>
            </p:nvSpPr>
            <p:spPr bwMode="auto">
              <a:xfrm>
                <a:off x="420" y="5677"/>
                <a:ext cx="996" cy="46"/>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74" name="Rectangle 10"/>
              <p:cNvSpPr>
                <a:spLocks/>
              </p:cNvSpPr>
              <p:nvPr/>
            </p:nvSpPr>
            <p:spPr bwMode="auto">
              <a:xfrm>
                <a:off x="524" y="5629"/>
                <a:ext cx="810" cy="48"/>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75" name="Rectangle 11"/>
              <p:cNvSpPr>
                <a:spLocks/>
              </p:cNvSpPr>
              <p:nvPr/>
            </p:nvSpPr>
            <p:spPr bwMode="auto">
              <a:xfrm>
                <a:off x="582" y="5583"/>
                <a:ext cx="614" cy="46"/>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76" name="Rectangle 12"/>
              <p:cNvSpPr>
                <a:spLocks/>
              </p:cNvSpPr>
              <p:nvPr/>
            </p:nvSpPr>
            <p:spPr bwMode="auto">
              <a:xfrm>
                <a:off x="668" y="5537"/>
                <a:ext cx="472" cy="46"/>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77" name="Rectangle 13"/>
              <p:cNvSpPr>
                <a:spLocks/>
              </p:cNvSpPr>
              <p:nvPr/>
            </p:nvSpPr>
            <p:spPr bwMode="auto">
              <a:xfrm>
                <a:off x="3256" y="5721"/>
                <a:ext cx="1259" cy="46"/>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78" name="Rectangle 14"/>
              <p:cNvSpPr>
                <a:spLocks/>
              </p:cNvSpPr>
              <p:nvPr/>
            </p:nvSpPr>
            <p:spPr bwMode="auto">
              <a:xfrm>
                <a:off x="3372" y="5673"/>
                <a:ext cx="996" cy="48"/>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79" name="Rectangle 15"/>
              <p:cNvSpPr>
                <a:spLocks/>
              </p:cNvSpPr>
              <p:nvPr/>
            </p:nvSpPr>
            <p:spPr bwMode="auto">
              <a:xfrm>
                <a:off x="3475" y="5627"/>
                <a:ext cx="810" cy="46"/>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80" name="Rectangle 16"/>
              <p:cNvSpPr>
                <a:spLocks/>
              </p:cNvSpPr>
              <p:nvPr/>
            </p:nvSpPr>
            <p:spPr bwMode="auto">
              <a:xfrm>
                <a:off x="1816" y="5717"/>
                <a:ext cx="1259" cy="48"/>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81" name="Rectangle 17"/>
              <p:cNvSpPr>
                <a:spLocks/>
              </p:cNvSpPr>
              <p:nvPr/>
            </p:nvSpPr>
            <p:spPr bwMode="auto">
              <a:xfrm>
                <a:off x="1930" y="5671"/>
                <a:ext cx="998" cy="46"/>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82" name="Rectangle 18"/>
              <p:cNvSpPr>
                <a:spLocks/>
              </p:cNvSpPr>
              <p:nvPr/>
            </p:nvSpPr>
            <p:spPr bwMode="auto">
              <a:xfrm>
                <a:off x="2035" y="5623"/>
                <a:ext cx="808" cy="48"/>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83" name="Rectangle 19"/>
              <p:cNvSpPr>
                <a:spLocks/>
              </p:cNvSpPr>
              <p:nvPr/>
            </p:nvSpPr>
            <p:spPr bwMode="auto">
              <a:xfrm>
                <a:off x="2093" y="5577"/>
                <a:ext cx="614" cy="46"/>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84" name="Rectangle 20"/>
              <p:cNvSpPr>
                <a:spLocks/>
              </p:cNvSpPr>
              <p:nvPr/>
            </p:nvSpPr>
            <p:spPr bwMode="auto">
              <a:xfrm>
                <a:off x="2179" y="5529"/>
                <a:ext cx="470" cy="48"/>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6885" name="Rectangle 21"/>
              <p:cNvSpPr>
                <a:spLocks/>
              </p:cNvSpPr>
              <p:nvPr/>
            </p:nvSpPr>
            <p:spPr bwMode="auto">
              <a:xfrm>
                <a:off x="2256" y="5483"/>
                <a:ext cx="298" cy="46"/>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grpSp>
        <p:sp>
          <p:nvSpPr>
            <p:cNvPr id="36887" name="Rectangle 23"/>
            <p:cNvSpPr>
              <a:spLocks noChangeArrowheads="1"/>
            </p:cNvSpPr>
            <p:nvPr/>
          </p:nvSpPr>
          <p:spPr bwMode="auto">
            <a:xfrm>
              <a:off x="57" y="1442"/>
              <a:ext cx="4190"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400">
                  <a:latin typeface="Arial" charset="0"/>
                </a:rPr>
                <a:t>Parallèlement, les traits dessinés au crayon sur la feuille, correspondent également à ces 2 tranches coupées. Nous demandons aux élèves de représenter cette  colline vue de profil(définir ce mot  avec les  élèves).  Quelques  élèves viennent  dessiner  au tableau noir leur colline de profil.</a:t>
              </a:r>
            </a:p>
          </p:txBody>
        </p:sp>
        <p:sp>
          <p:nvSpPr>
            <p:cNvPr id="36888" name="Rectangle 24"/>
            <p:cNvSpPr>
              <a:spLocks noChangeArrowheads="1"/>
            </p:cNvSpPr>
            <p:nvPr/>
          </p:nvSpPr>
          <p:spPr bwMode="auto">
            <a:xfrm>
              <a:off x="118" y="2691"/>
              <a:ext cx="4083" cy="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400">
                  <a:latin typeface="Arial" charset="0"/>
                </a:rPr>
                <a:t>Prenons maintenant une carte de géographie du canton de Vaud. Demandons aux élèves de trouver une colline et d’expliquer pourquoi est ce que des cartographes, un jour, ont décidé de représenter les collines et les montagnes d’une certaine manière. Céline les aidera s’ils ne  repèrent  pas  ces lignes  brunes  appelées « courbes  de  niveau ».  Une fois  une  colline identifiée, reprenons notre fiche et essayons de répondre à la question posée : « pourquoi représente-t-on  les  collines  et  les  montagnes  d’une  seule  manière  sur  les  cartes  de géographie ? »</a:t>
              </a:r>
            </a:p>
            <a:p>
              <a:r>
                <a:rPr lang="fr-FR" sz="1400">
                  <a:latin typeface="Arial" charset="0"/>
                </a:rPr>
                <a:t>Les élèves seront amenés à constater que sur les cartes nous voyons les collines et tous les éléments qui la composent de dessus, comme  si  nous étions dans un avion à plusieurs milliers de mètres ; et que ce que nous avons dessiné sur la fiche est un exemple de cette représentation « vu de dessus ». Le plus petit cercle représente le sommet de la colline et le plus grand représente la base.</a:t>
              </a:r>
            </a:p>
            <a:p>
              <a:r>
                <a:rPr lang="fr-FR" sz="1400">
                  <a:latin typeface="Arial" charset="0"/>
                </a:rPr>
                <a:t>Nous expliquerons aux élèves que les lignes qu’ils ont dessinées et que les lignes brunes que nous observons sur la carte, se nomment « courbes de niveau ». C’est un mot qu’ils ont déjà entendu car ils ont étudié les signes conventionnels sur les cartes de Lausanne, Vaud, Suisse et monde.</a:t>
              </a:r>
            </a:p>
          </p:txBody>
        </p:sp>
      </p:grpSp>
      <p:sp>
        <p:nvSpPr>
          <p:cNvPr id="36890" name="Text Box 26"/>
          <p:cNvSpPr txBox="1">
            <a:spLocks noChangeArrowheads="1"/>
          </p:cNvSpPr>
          <p:nvPr/>
        </p:nvSpPr>
        <p:spPr bwMode="auto">
          <a:xfrm>
            <a:off x="0" y="0"/>
            <a:ext cx="8953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67 Prof 12</a:t>
            </a:r>
            <a:endParaRPr lang="fr-FR" sz="1200">
              <a:latin typeface="Arial" charset="0"/>
            </a:endParaRPr>
          </a:p>
        </p:txBody>
      </p:sp>
      <p:grpSp>
        <p:nvGrpSpPr>
          <p:cNvPr id="36892" name="Group 28"/>
          <p:cNvGrpSpPr>
            <a:grpSpLocks/>
          </p:cNvGrpSpPr>
          <p:nvPr/>
        </p:nvGrpSpPr>
        <p:grpSpPr bwMode="auto">
          <a:xfrm>
            <a:off x="0" y="7761288"/>
            <a:ext cx="6858000" cy="2144712"/>
            <a:chOff x="0" y="4889"/>
            <a:chExt cx="4320" cy="1351"/>
          </a:xfrm>
        </p:grpSpPr>
        <p:pic>
          <p:nvPicPr>
            <p:cNvPr id="36893" name="Picture 29"/>
            <p:cNvPicPr>
              <a:picLocks noChangeAspect="1" noChangeArrowheads="1"/>
            </p:cNvPicPr>
            <p:nvPr/>
          </p:nvPicPr>
          <p:blipFill>
            <a:blip r:embed="rId2">
              <a:extLst>
                <a:ext uri="{28A0092B-C50C-407E-A947-70E740481C1C}">
                  <a14:useLocalDpi xmlns:a14="http://schemas.microsoft.com/office/drawing/2010/main" val="0"/>
                </a:ext>
              </a:extLst>
            </a:blip>
            <a:srcRect l="17513" t="20070" r="10429" b="50000"/>
            <a:stretch>
              <a:fillRect/>
            </a:stretch>
          </p:blipFill>
          <p:spPr bwMode="auto">
            <a:xfrm>
              <a:off x="0" y="4894"/>
              <a:ext cx="4320" cy="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9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 y="4889"/>
              <a:ext cx="7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895" name="Group 31"/>
          <p:cNvGrpSpPr>
            <a:grpSpLocks/>
          </p:cNvGrpSpPr>
          <p:nvPr/>
        </p:nvGrpSpPr>
        <p:grpSpPr bwMode="auto">
          <a:xfrm>
            <a:off x="5372100" y="128588"/>
            <a:ext cx="1263650" cy="1257300"/>
            <a:chOff x="3384" y="81"/>
            <a:chExt cx="796" cy="792"/>
          </a:xfrm>
        </p:grpSpPr>
        <p:pic>
          <p:nvPicPr>
            <p:cNvPr id="36896" name="Picture 32" descr="v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97" name="Rectangle 33"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36898" name="Text Box 34"/>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37892"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grpSp>
        <p:nvGrpSpPr>
          <p:cNvPr id="37922" name="Group 34"/>
          <p:cNvGrpSpPr>
            <a:grpSpLocks/>
          </p:cNvGrpSpPr>
          <p:nvPr/>
        </p:nvGrpSpPr>
        <p:grpSpPr bwMode="auto">
          <a:xfrm>
            <a:off x="144463" y="2179638"/>
            <a:ext cx="6669087" cy="7537450"/>
            <a:chOff x="91" y="1373"/>
            <a:chExt cx="4201" cy="4748"/>
          </a:xfrm>
        </p:grpSpPr>
        <p:sp>
          <p:nvSpPr>
            <p:cNvPr id="37920" name="Rectangle 32"/>
            <p:cNvSpPr>
              <a:spLocks noChangeArrowheads="1"/>
            </p:cNvSpPr>
            <p:nvPr/>
          </p:nvSpPr>
          <p:spPr bwMode="auto">
            <a:xfrm>
              <a:off x="91" y="1373"/>
              <a:ext cx="4201" cy="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400">
                  <a:latin typeface="Arial" charset="0"/>
                  <a:ea typeface="Times New Roman" pitchFamily="18" charset="0"/>
                  <a:cs typeface="Arial" charset="0"/>
                </a:rPr>
                <a:t>     2ème séance (fonctionnement des courbes de niveau)</a:t>
              </a:r>
            </a:p>
            <a:p>
              <a:endParaRPr lang="fr-FR" sz="1400">
                <a:latin typeface="Arial" charset="0"/>
                <a:ea typeface="Times New Roman" pitchFamily="18" charset="0"/>
                <a:cs typeface="Arial" charset="0"/>
              </a:endParaRPr>
            </a:p>
            <a:p>
              <a:r>
                <a:rPr lang="fr-FR" sz="1400" i="1">
                  <a:latin typeface="Arial" charset="0"/>
                  <a:ea typeface="Times New Roman" pitchFamily="18" charset="0"/>
                  <a:cs typeface="Arial" charset="0"/>
                </a:rPr>
                <a:t>Objectifs :	</a:t>
              </a:r>
              <a:r>
                <a:rPr lang="fr-FR" sz="1400">
                  <a:latin typeface="Arial" charset="0"/>
                  <a:ea typeface="Times New Roman" pitchFamily="18" charset="0"/>
                  <a:cs typeface="Arial" charset="0"/>
                </a:rPr>
                <a:t>Le   but   de   cette   séance   est   que   les   élèves   sachent   les   	principales 	caractéristiques  d’une  courbe  de  niveau, comment, où  	et  pourquoi  on les utilise.</a:t>
              </a:r>
            </a:p>
            <a:p>
              <a:endParaRPr lang="fr-FR" sz="1400">
                <a:latin typeface="Arial" charset="0"/>
                <a:ea typeface="Times New Roman" pitchFamily="18" charset="0"/>
                <a:cs typeface="Arial" charset="0"/>
              </a:endParaRPr>
            </a:p>
            <a:p>
              <a:r>
                <a:rPr lang="fr-FR" sz="1400" i="1">
                  <a:latin typeface="Arial" charset="0"/>
                  <a:ea typeface="Times New Roman" pitchFamily="18" charset="0"/>
                  <a:cs typeface="Arial" charset="0"/>
                </a:rPr>
                <a:t>Matériel :	</a:t>
              </a:r>
              <a:r>
                <a:rPr lang="fr-FR" sz="1400">
                  <a:latin typeface="Arial" charset="0"/>
                  <a:ea typeface="Times New Roman" pitchFamily="18" charset="0"/>
                  <a:cs typeface="Arial" charset="0"/>
                </a:rPr>
                <a:t>Colline en pâte à modeler</a:t>
              </a:r>
            </a:p>
            <a:p>
              <a:endParaRPr lang="fr-FR" sz="1400">
                <a:latin typeface="Arial" charset="0"/>
                <a:ea typeface="Times New Roman" pitchFamily="18" charset="0"/>
                <a:cs typeface="Arial" charset="0"/>
              </a:endParaRPr>
            </a:p>
            <a:p>
              <a:r>
                <a:rPr lang="fr-FR" sz="1400" i="1">
                  <a:latin typeface="Arial" charset="0"/>
                  <a:ea typeface="Times New Roman" pitchFamily="18" charset="0"/>
                  <a:cs typeface="Arial" charset="0"/>
                </a:rPr>
                <a:t>Déroulement :</a:t>
              </a:r>
              <a:endParaRPr lang="fr-FR" sz="1400">
                <a:latin typeface="Arial" charset="0"/>
                <a:ea typeface="Times New Roman" pitchFamily="18" charset="0"/>
                <a:cs typeface="Arial" charset="0"/>
              </a:endParaRPr>
            </a:p>
            <a:p>
              <a:r>
                <a:rPr lang="fr-FR" sz="1400">
                  <a:latin typeface="Arial" charset="0"/>
                  <a:ea typeface="Times New Roman" pitchFamily="18" charset="0"/>
                  <a:cs typeface="Arial" charset="0"/>
                </a:rPr>
                <a:t>Les élèves sont assis en demi-cercle devant le tableau noir. Au début de la séance, Marc dessine en brun une colline avec des courbes de niveau « vu de dessus » et commence par un rappel du connu. </a:t>
              </a:r>
            </a:p>
            <a:p>
              <a:endParaRPr lang="fr-CH" sz="1400">
                <a:latin typeface="Arial" charset="0"/>
                <a:ea typeface="Times New Roman" pitchFamily="18" charset="0"/>
                <a:cs typeface="Arial" charset="0"/>
              </a:endParaRPr>
            </a:p>
            <a:p>
              <a:endParaRPr lang="fr-CH" sz="1400">
                <a:latin typeface="Arial" charset="0"/>
                <a:ea typeface="Times New Roman" pitchFamily="18" charset="0"/>
                <a:cs typeface="Arial" charset="0"/>
              </a:endParaRPr>
            </a:p>
            <a:p>
              <a:endParaRPr lang="fr-CH" sz="1400">
                <a:latin typeface="Arial" charset="0"/>
                <a:ea typeface="Times New Roman" pitchFamily="18" charset="0"/>
                <a:cs typeface="Arial" charset="0"/>
              </a:endParaRPr>
            </a:p>
            <a:p>
              <a:endParaRPr lang="fr-CH" sz="1400">
                <a:latin typeface="Arial" charset="0"/>
                <a:ea typeface="Times New Roman" pitchFamily="18" charset="0"/>
                <a:cs typeface="Arial" charset="0"/>
              </a:endParaRPr>
            </a:p>
            <a:p>
              <a:endParaRPr lang="fr-CH" sz="1400">
                <a:latin typeface="Arial" charset="0"/>
                <a:ea typeface="Times New Roman" pitchFamily="18" charset="0"/>
                <a:cs typeface="Arial" charset="0"/>
              </a:endParaRPr>
            </a:p>
            <a:p>
              <a:endParaRPr lang="fr-FR" sz="1400">
                <a:latin typeface="Arial" charset="0"/>
                <a:ea typeface="Times New Roman" pitchFamily="18" charset="0"/>
                <a:cs typeface="Arial" charset="0"/>
              </a:endParaRPr>
            </a:p>
            <a:p>
              <a:endParaRPr lang="fr-FR" sz="1400">
                <a:latin typeface="Arial" charset="0"/>
                <a:ea typeface="Times New Roman" pitchFamily="18" charset="0"/>
                <a:cs typeface="Arial" charset="0"/>
              </a:endParaRPr>
            </a:p>
            <a:p>
              <a:endParaRPr lang="fr-FR" sz="1400">
                <a:latin typeface="Arial" charset="0"/>
                <a:ea typeface="Times New Roman" pitchFamily="18" charset="0"/>
                <a:cs typeface="Arial" charset="0"/>
              </a:endParaRPr>
            </a:p>
            <a:p>
              <a:r>
                <a:rPr lang="fr-FR" sz="1400">
                  <a:latin typeface="Arial" charset="0"/>
                  <a:ea typeface="Times New Roman" pitchFamily="18" charset="0"/>
                  <a:cs typeface="Arial" charset="0"/>
                </a:rPr>
                <a:t>Il demande comment on appelle ces lignes, ce qu’elles représentent et où est ce que l’on trouve ce genre de signe. Les élèves sont amenés à dire que ces courbes de niveau représentent une colline. Marc met en doute cette réponse en montrant une colline en pâte à modeler et en affirmant que ceci est une colline. Le but de cette « manoeuvre » et d’amener la classe à expliquer avec ses propres mots ce qu’ils ont fait et ce qu’ils ont retenu et compris de la dernière séance. Marc complète si cela est nécessaire.</a:t>
              </a:r>
            </a:p>
            <a:p>
              <a:r>
                <a:rPr lang="fr-FR" sz="1400">
                  <a:latin typeface="Arial" charset="0"/>
                  <a:ea typeface="Times New Roman" pitchFamily="18" charset="0"/>
                  <a:cs typeface="Arial" charset="0"/>
                </a:rPr>
                <a:t>Maintenant, il est important  que les élèves  sachent quel  est l’intérêt de  représenter les collines  ainsi.  Ils  cherchent  un  instant  en  posant  des questions.  L’enseignant  explique qu’entre chaque courbe, qu’entre chaque trait brun il y a 10 mètres au 1 : 25000 (50 mètres au 1 :125000)  et que  nous allons garder cette mesure de 10  mètres car ces cartes  sont assez précises et qu’il est plus facile de mesurer des collines avec cette mesure. Les élèves ne trouvent pas, Marc prend alors un exemple :</a:t>
              </a:r>
            </a:p>
            <a:p>
              <a:endParaRPr lang="fr-FR" sz="1400">
                <a:latin typeface="Arial" charset="0"/>
                <a:ea typeface="Times New Roman" pitchFamily="18" charset="0"/>
                <a:cs typeface="Arial" charset="0"/>
              </a:endParaRPr>
            </a:p>
          </p:txBody>
        </p:sp>
        <p:grpSp>
          <p:nvGrpSpPr>
            <p:cNvPr id="37921" name="Group 33"/>
            <p:cNvGrpSpPr>
              <a:grpSpLocks/>
            </p:cNvGrpSpPr>
            <p:nvPr/>
          </p:nvGrpSpPr>
          <p:grpSpPr bwMode="auto">
            <a:xfrm>
              <a:off x="1162" y="3245"/>
              <a:ext cx="1906" cy="782"/>
              <a:chOff x="1162" y="2576"/>
              <a:chExt cx="1906" cy="782"/>
            </a:xfrm>
          </p:grpSpPr>
          <p:sp>
            <p:nvSpPr>
              <p:cNvPr id="37914" name="Freeform 26"/>
              <p:cNvSpPr>
                <a:spLocks/>
              </p:cNvSpPr>
              <p:nvPr/>
            </p:nvSpPr>
            <p:spPr bwMode="auto">
              <a:xfrm>
                <a:off x="1162" y="2576"/>
                <a:ext cx="1906" cy="782"/>
              </a:xfrm>
              <a:custGeom>
                <a:avLst/>
                <a:gdLst>
                  <a:gd name="T0" fmla="*/ 250 w 4764"/>
                  <a:gd name="T1" fmla="*/ 884 h 1955"/>
                  <a:gd name="T2" fmla="*/ 73 w 4764"/>
                  <a:gd name="T3" fmla="*/ 973 h 1955"/>
                  <a:gd name="T4" fmla="*/ 0 w 4764"/>
                  <a:gd name="T5" fmla="*/ 1149 h 1955"/>
                  <a:gd name="T6" fmla="*/ 29 w 4764"/>
                  <a:gd name="T7" fmla="*/ 1295 h 1955"/>
                  <a:gd name="T8" fmla="*/ 194 w 4764"/>
                  <a:gd name="T9" fmla="*/ 1404 h 1955"/>
                  <a:gd name="T10" fmla="*/ 380 w 4764"/>
                  <a:gd name="T11" fmla="*/ 1413 h 1955"/>
                  <a:gd name="T12" fmla="*/ 593 w 4764"/>
                  <a:gd name="T13" fmla="*/ 1404 h 1955"/>
                  <a:gd name="T14" fmla="*/ 810 w 4764"/>
                  <a:gd name="T15" fmla="*/ 1387 h 1955"/>
                  <a:gd name="T16" fmla="*/ 967 w 4764"/>
                  <a:gd name="T17" fmla="*/ 1352 h 1955"/>
                  <a:gd name="T18" fmla="*/ 1094 w 4764"/>
                  <a:gd name="T19" fmla="*/ 1294 h 1955"/>
                  <a:gd name="T20" fmla="*/ 1174 w 4764"/>
                  <a:gd name="T21" fmla="*/ 1315 h 1955"/>
                  <a:gd name="T22" fmla="*/ 1251 w 4764"/>
                  <a:gd name="T23" fmla="*/ 1367 h 1955"/>
                  <a:gd name="T24" fmla="*/ 1356 w 4764"/>
                  <a:gd name="T25" fmla="*/ 1416 h 1955"/>
                  <a:gd name="T26" fmla="*/ 1440 w 4764"/>
                  <a:gd name="T27" fmla="*/ 1456 h 1955"/>
                  <a:gd name="T28" fmla="*/ 1601 w 4764"/>
                  <a:gd name="T29" fmla="*/ 1532 h 1955"/>
                  <a:gd name="T30" fmla="*/ 1812 w 4764"/>
                  <a:gd name="T31" fmla="*/ 1620 h 1955"/>
                  <a:gd name="T32" fmla="*/ 2021 w 4764"/>
                  <a:gd name="T33" fmla="*/ 1675 h 1955"/>
                  <a:gd name="T34" fmla="*/ 2244 w 4764"/>
                  <a:gd name="T35" fmla="*/ 1699 h 1955"/>
                  <a:gd name="T36" fmla="*/ 2430 w 4764"/>
                  <a:gd name="T37" fmla="*/ 1714 h 1955"/>
                  <a:gd name="T38" fmla="*/ 2636 w 4764"/>
                  <a:gd name="T39" fmla="*/ 1744 h 1955"/>
                  <a:gd name="T40" fmla="*/ 2853 w 4764"/>
                  <a:gd name="T41" fmla="*/ 1817 h 1955"/>
                  <a:gd name="T42" fmla="*/ 3003 w 4764"/>
                  <a:gd name="T43" fmla="*/ 1879 h 1955"/>
                  <a:gd name="T44" fmla="*/ 3238 w 4764"/>
                  <a:gd name="T45" fmla="*/ 1930 h 1955"/>
                  <a:gd name="T46" fmla="*/ 3445 w 4764"/>
                  <a:gd name="T47" fmla="*/ 1951 h 1955"/>
                  <a:gd name="T48" fmla="*/ 3628 w 4764"/>
                  <a:gd name="T49" fmla="*/ 1954 h 1955"/>
                  <a:gd name="T50" fmla="*/ 3855 w 4764"/>
                  <a:gd name="T51" fmla="*/ 1930 h 1955"/>
                  <a:gd name="T52" fmla="*/ 4111 w 4764"/>
                  <a:gd name="T53" fmla="*/ 1864 h 1955"/>
                  <a:gd name="T54" fmla="*/ 4396 w 4764"/>
                  <a:gd name="T55" fmla="*/ 1762 h 1955"/>
                  <a:gd name="T56" fmla="*/ 4631 w 4764"/>
                  <a:gd name="T57" fmla="*/ 1633 h 1955"/>
                  <a:gd name="T58" fmla="*/ 4754 w 4764"/>
                  <a:gd name="T59" fmla="*/ 1455 h 1955"/>
                  <a:gd name="T60" fmla="*/ 4754 w 4764"/>
                  <a:gd name="T61" fmla="*/ 1271 h 1955"/>
                  <a:gd name="T62" fmla="*/ 4686 w 4764"/>
                  <a:gd name="T63" fmla="*/ 1069 h 1955"/>
                  <a:gd name="T64" fmla="*/ 4565 w 4764"/>
                  <a:gd name="T65" fmla="*/ 861 h 1955"/>
                  <a:gd name="T66" fmla="*/ 4349 w 4764"/>
                  <a:gd name="T67" fmla="*/ 613 h 1955"/>
                  <a:gd name="T68" fmla="*/ 4096 w 4764"/>
                  <a:gd name="T69" fmla="*/ 372 h 1955"/>
                  <a:gd name="T70" fmla="*/ 3894 w 4764"/>
                  <a:gd name="T71" fmla="*/ 213 h 1955"/>
                  <a:gd name="T72" fmla="*/ 3777 w 4764"/>
                  <a:gd name="T73" fmla="*/ 181 h 1955"/>
                  <a:gd name="T74" fmla="*/ 3674 w 4764"/>
                  <a:gd name="T75" fmla="*/ 263 h 1955"/>
                  <a:gd name="T76" fmla="*/ 3603 w 4764"/>
                  <a:gd name="T77" fmla="*/ 314 h 1955"/>
                  <a:gd name="T78" fmla="*/ 3528 w 4764"/>
                  <a:gd name="T79" fmla="*/ 361 h 1955"/>
                  <a:gd name="T80" fmla="*/ 3434 w 4764"/>
                  <a:gd name="T81" fmla="*/ 395 h 1955"/>
                  <a:gd name="T82" fmla="*/ 3339 w 4764"/>
                  <a:gd name="T83" fmla="*/ 349 h 1955"/>
                  <a:gd name="T84" fmla="*/ 3248 w 4764"/>
                  <a:gd name="T85" fmla="*/ 294 h 1955"/>
                  <a:gd name="T86" fmla="*/ 3134 w 4764"/>
                  <a:gd name="T87" fmla="*/ 211 h 1955"/>
                  <a:gd name="T88" fmla="*/ 2920 w 4764"/>
                  <a:gd name="T89" fmla="*/ 74 h 1955"/>
                  <a:gd name="T90" fmla="*/ 2680 w 4764"/>
                  <a:gd name="T91" fmla="*/ 8 h 1955"/>
                  <a:gd name="T92" fmla="*/ 2508 w 4764"/>
                  <a:gd name="T93" fmla="*/ 0 h 1955"/>
                  <a:gd name="T94" fmla="*/ 2305 w 4764"/>
                  <a:gd name="T95" fmla="*/ 17 h 1955"/>
                  <a:gd name="T96" fmla="*/ 2140 w 4764"/>
                  <a:gd name="T97" fmla="*/ 43 h 1955"/>
                  <a:gd name="T98" fmla="*/ 1869 w 4764"/>
                  <a:gd name="T99" fmla="*/ 95 h 1955"/>
                  <a:gd name="T100" fmla="*/ 1685 w 4764"/>
                  <a:gd name="T101" fmla="*/ 137 h 1955"/>
                  <a:gd name="T102" fmla="*/ 1501 w 4764"/>
                  <a:gd name="T103" fmla="*/ 183 h 1955"/>
                  <a:gd name="T104" fmla="*/ 1227 w 4764"/>
                  <a:gd name="T105" fmla="*/ 261 h 1955"/>
                  <a:gd name="T106" fmla="*/ 999 w 4764"/>
                  <a:gd name="T107" fmla="*/ 358 h 1955"/>
                  <a:gd name="T108" fmla="*/ 879 w 4764"/>
                  <a:gd name="T109" fmla="*/ 505 h 1955"/>
                  <a:gd name="T110" fmla="*/ 856 w 4764"/>
                  <a:gd name="T111" fmla="*/ 546 h 1955"/>
                  <a:gd name="T112" fmla="*/ 825 w 4764"/>
                  <a:gd name="T113" fmla="*/ 587 h 1955"/>
                  <a:gd name="T114" fmla="*/ 747 w 4764"/>
                  <a:gd name="T115" fmla="*/ 725 h 1955"/>
                  <a:gd name="T116" fmla="*/ 610 w 4764"/>
                  <a:gd name="T117" fmla="*/ 857 h 1955"/>
                  <a:gd name="T118" fmla="*/ 519 w 4764"/>
                  <a:gd name="T119" fmla="*/ 846 h 1955"/>
                  <a:gd name="T120" fmla="*/ 416 w 4764"/>
                  <a:gd name="T121" fmla="*/ 836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64" h="1955">
                    <a:moveTo>
                      <a:pt x="385" y="842"/>
                    </a:moveTo>
                    <a:lnTo>
                      <a:pt x="313" y="863"/>
                    </a:lnTo>
                    <a:lnTo>
                      <a:pt x="250" y="884"/>
                    </a:lnTo>
                    <a:lnTo>
                      <a:pt x="185" y="910"/>
                    </a:lnTo>
                    <a:lnTo>
                      <a:pt x="125" y="939"/>
                    </a:lnTo>
                    <a:lnTo>
                      <a:pt x="73" y="973"/>
                    </a:lnTo>
                    <a:lnTo>
                      <a:pt x="30" y="1024"/>
                    </a:lnTo>
                    <a:lnTo>
                      <a:pt x="7" y="1089"/>
                    </a:lnTo>
                    <a:lnTo>
                      <a:pt x="0" y="1149"/>
                    </a:lnTo>
                    <a:lnTo>
                      <a:pt x="0" y="1170"/>
                    </a:lnTo>
                    <a:lnTo>
                      <a:pt x="8" y="1235"/>
                    </a:lnTo>
                    <a:lnTo>
                      <a:pt x="29" y="1295"/>
                    </a:lnTo>
                    <a:lnTo>
                      <a:pt x="64" y="1347"/>
                    </a:lnTo>
                    <a:lnTo>
                      <a:pt x="116" y="1384"/>
                    </a:lnTo>
                    <a:lnTo>
                      <a:pt x="194" y="1404"/>
                    </a:lnTo>
                    <a:lnTo>
                      <a:pt x="262" y="1411"/>
                    </a:lnTo>
                    <a:lnTo>
                      <a:pt x="339" y="1413"/>
                    </a:lnTo>
                    <a:lnTo>
                      <a:pt x="380" y="1413"/>
                    </a:lnTo>
                    <a:lnTo>
                      <a:pt x="422" y="1413"/>
                    </a:lnTo>
                    <a:lnTo>
                      <a:pt x="508" y="1409"/>
                    </a:lnTo>
                    <a:lnTo>
                      <a:pt x="593" y="1404"/>
                    </a:lnTo>
                    <a:lnTo>
                      <a:pt x="673" y="1398"/>
                    </a:lnTo>
                    <a:lnTo>
                      <a:pt x="747" y="1392"/>
                    </a:lnTo>
                    <a:lnTo>
                      <a:pt x="810" y="1387"/>
                    </a:lnTo>
                    <a:lnTo>
                      <a:pt x="836" y="1384"/>
                    </a:lnTo>
                    <a:lnTo>
                      <a:pt x="901" y="1374"/>
                    </a:lnTo>
                    <a:lnTo>
                      <a:pt x="967" y="1352"/>
                    </a:lnTo>
                    <a:lnTo>
                      <a:pt x="1026" y="1321"/>
                    </a:lnTo>
                    <a:lnTo>
                      <a:pt x="1036" y="1315"/>
                    </a:lnTo>
                    <a:lnTo>
                      <a:pt x="1094" y="1294"/>
                    </a:lnTo>
                    <a:lnTo>
                      <a:pt x="1105" y="1293"/>
                    </a:lnTo>
                    <a:lnTo>
                      <a:pt x="1115" y="1293"/>
                    </a:lnTo>
                    <a:lnTo>
                      <a:pt x="1174" y="1315"/>
                    </a:lnTo>
                    <a:lnTo>
                      <a:pt x="1180" y="1320"/>
                    </a:lnTo>
                    <a:lnTo>
                      <a:pt x="1187" y="1325"/>
                    </a:lnTo>
                    <a:lnTo>
                      <a:pt x="1251" y="1367"/>
                    </a:lnTo>
                    <a:lnTo>
                      <a:pt x="1308" y="1394"/>
                    </a:lnTo>
                    <a:lnTo>
                      <a:pt x="1331" y="1404"/>
                    </a:lnTo>
                    <a:lnTo>
                      <a:pt x="1356" y="1416"/>
                    </a:lnTo>
                    <a:lnTo>
                      <a:pt x="1382" y="1428"/>
                    </a:lnTo>
                    <a:lnTo>
                      <a:pt x="1410" y="1442"/>
                    </a:lnTo>
                    <a:lnTo>
                      <a:pt x="1440" y="1456"/>
                    </a:lnTo>
                    <a:lnTo>
                      <a:pt x="1470" y="1471"/>
                    </a:lnTo>
                    <a:lnTo>
                      <a:pt x="1534" y="1501"/>
                    </a:lnTo>
                    <a:lnTo>
                      <a:pt x="1601" y="1532"/>
                    </a:lnTo>
                    <a:lnTo>
                      <a:pt x="1671" y="1563"/>
                    </a:lnTo>
                    <a:lnTo>
                      <a:pt x="1741" y="1593"/>
                    </a:lnTo>
                    <a:lnTo>
                      <a:pt x="1812" y="1620"/>
                    </a:lnTo>
                    <a:lnTo>
                      <a:pt x="1882" y="1643"/>
                    </a:lnTo>
                    <a:lnTo>
                      <a:pt x="1950" y="1661"/>
                    </a:lnTo>
                    <a:lnTo>
                      <a:pt x="2021" y="1675"/>
                    </a:lnTo>
                    <a:lnTo>
                      <a:pt x="2094" y="1685"/>
                    </a:lnTo>
                    <a:lnTo>
                      <a:pt x="2168" y="1693"/>
                    </a:lnTo>
                    <a:lnTo>
                      <a:pt x="2244" y="1699"/>
                    </a:lnTo>
                    <a:lnTo>
                      <a:pt x="2319" y="1705"/>
                    </a:lnTo>
                    <a:lnTo>
                      <a:pt x="2356" y="1708"/>
                    </a:lnTo>
                    <a:lnTo>
                      <a:pt x="2430" y="1714"/>
                    </a:lnTo>
                    <a:lnTo>
                      <a:pt x="2502" y="1722"/>
                    </a:lnTo>
                    <a:lnTo>
                      <a:pt x="2571" y="1732"/>
                    </a:lnTo>
                    <a:lnTo>
                      <a:pt x="2636" y="1744"/>
                    </a:lnTo>
                    <a:lnTo>
                      <a:pt x="2695" y="1759"/>
                    </a:lnTo>
                    <a:lnTo>
                      <a:pt x="2777" y="1786"/>
                    </a:lnTo>
                    <a:lnTo>
                      <a:pt x="2853" y="1817"/>
                    </a:lnTo>
                    <a:lnTo>
                      <a:pt x="2903" y="1838"/>
                    </a:lnTo>
                    <a:lnTo>
                      <a:pt x="2928" y="1849"/>
                    </a:lnTo>
                    <a:lnTo>
                      <a:pt x="3003" y="1879"/>
                    </a:lnTo>
                    <a:lnTo>
                      <a:pt x="3084" y="1904"/>
                    </a:lnTo>
                    <a:lnTo>
                      <a:pt x="3174" y="1922"/>
                    </a:lnTo>
                    <a:lnTo>
                      <a:pt x="3238" y="1930"/>
                    </a:lnTo>
                    <a:lnTo>
                      <a:pt x="3305" y="1938"/>
                    </a:lnTo>
                    <a:lnTo>
                      <a:pt x="3374" y="1945"/>
                    </a:lnTo>
                    <a:lnTo>
                      <a:pt x="3445" y="1951"/>
                    </a:lnTo>
                    <a:lnTo>
                      <a:pt x="3517" y="1954"/>
                    </a:lnTo>
                    <a:lnTo>
                      <a:pt x="3591" y="1955"/>
                    </a:lnTo>
                    <a:lnTo>
                      <a:pt x="3628" y="1954"/>
                    </a:lnTo>
                    <a:lnTo>
                      <a:pt x="3703" y="1950"/>
                    </a:lnTo>
                    <a:lnTo>
                      <a:pt x="3779" y="1942"/>
                    </a:lnTo>
                    <a:lnTo>
                      <a:pt x="3855" y="1930"/>
                    </a:lnTo>
                    <a:lnTo>
                      <a:pt x="3933" y="1913"/>
                    </a:lnTo>
                    <a:lnTo>
                      <a:pt x="4019" y="1891"/>
                    </a:lnTo>
                    <a:lnTo>
                      <a:pt x="4111" y="1864"/>
                    </a:lnTo>
                    <a:lnTo>
                      <a:pt x="4206" y="1834"/>
                    </a:lnTo>
                    <a:lnTo>
                      <a:pt x="4302" y="1800"/>
                    </a:lnTo>
                    <a:lnTo>
                      <a:pt x="4396" y="1762"/>
                    </a:lnTo>
                    <a:lnTo>
                      <a:pt x="4484" y="1722"/>
                    </a:lnTo>
                    <a:lnTo>
                      <a:pt x="4563" y="1679"/>
                    </a:lnTo>
                    <a:lnTo>
                      <a:pt x="4631" y="1633"/>
                    </a:lnTo>
                    <a:lnTo>
                      <a:pt x="4684" y="1586"/>
                    </a:lnTo>
                    <a:lnTo>
                      <a:pt x="4721" y="1537"/>
                    </a:lnTo>
                    <a:lnTo>
                      <a:pt x="4754" y="1455"/>
                    </a:lnTo>
                    <a:lnTo>
                      <a:pt x="4764" y="1366"/>
                    </a:lnTo>
                    <a:lnTo>
                      <a:pt x="4763" y="1335"/>
                    </a:lnTo>
                    <a:lnTo>
                      <a:pt x="4754" y="1271"/>
                    </a:lnTo>
                    <a:lnTo>
                      <a:pt x="4738" y="1205"/>
                    </a:lnTo>
                    <a:lnTo>
                      <a:pt x="4715" y="1137"/>
                    </a:lnTo>
                    <a:lnTo>
                      <a:pt x="4686" y="1069"/>
                    </a:lnTo>
                    <a:lnTo>
                      <a:pt x="4652" y="1001"/>
                    </a:lnTo>
                    <a:lnTo>
                      <a:pt x="4614" y="933"/>
                    </a:lnTo>
                    <a:lnTo>
                      <a:pt x="4565" y="861"/>
                    </a:lnTo>
                    <a:lnTo>
                      <a:pt x="4503" y="782"/>
                    </a:lnTo>
                    <a:lnTo>
                      <a:pt x="4430" y="698"/>
                    </a:lnTo>
                    <a:lnTo>
                      <a:pt x="4349" y="613"/>
                    </a:lnTo>
                    <a:lnTo>
                      <a:pt x="4264" y="528"/>
                    </a:lnTo>
                    <a:lnTo>
                      <a:pt x="4179" y="447"/>
                    </a:lnTo>
                    <a:lnTo>
                      <a:pt x="4096" y="372"/>
                    </a:lnTo>
                    <a:lnTo>
                      <a:pt x="4018" y="307"/>
                    </a:lnTo>
                    <a:lnTo>
                      <a:pt x="3950" y="253"/>
                    </a:lnTo>
                    <a:lnTo>
                      <a:pt x="3894" y="213"/>
                    </a:lnTo>
                    <a:lnTo>
                      <a:pt x="3828" y="183"/>
                    </a:lnTo>
                    <a:lnTo>
                      <a:pt x="3793" y="179"/>
                    </a:lnTo>
                    <a:lnTo>
                      <a:pt x="3777" y="181"/>
                    </a:lnTo>
                    <a:lnTo>
                      <a:pt x="3714" y="218"/>
                    </a:lnTo>
                    <a:lnTo>
                      <a:pt x="3684" y="252"/>
                    </a:lnTo>
                    <a:lnTo>
                      <a:pt x="3674" y="263"/>
                    </a:lnTo>
                    <a:lnTo>
                      <a:pt x="3625" y="304"/>
                    </a:lnTo>
                    <a:lnTo>
                      <a:pt x="3613" y="309"/>
                    </a:lnTo>
                    <a:lnTo>
                      <a:pt x="3603" y="314"/>
                    </a:lnTo>
                    <a:lnTo>
                      <a:pt x="3545" y="349"/>
                    </a:lnTo>
                    <a:lnTo>
                      <a:pt x="3537" y="355"/>
                    </a:lnTo>
                    <a:lnTo>
                      <a:pt x="3528" y="361"/>
                    </a:lnTo>
                    <a:lnTo>
                      <a:pt x="3469" y="392"/>
                    </a:lnTo>
                    <a:lnTo>
                      <a:pt x="3442" y="395"/>
                    </a:lnTo>
                    <a:lnTo>
                      <a:pt x="3434" y="395"/>
                    </a:lnTo>
                    <a:lnTo>
                      <a:pt x="3371" y="371"/>
                    </a:lnTo>
                    <a:lnTo>
                      <a:pt x="3348" y="355"/>
                    </a:lnTo>
                    <a:lnTo>
                      <a:pt x="3339" y="349"/>
                    </a:lnTo>
                    <a:lnTo>
                      <a:pt x="3280" y="313"/>
                    </a:lnTo>
                    <a:lnTo>
                      <a:pt x="3265" y="304"/>
                    </a:lnTo>
                    <a:lnTo>
                      <a:pt x="3248" y="294"/>
                    </a:lnTo>
                    <a:lnTo>
                      <a:pt x="3195" y="256"/>
                    </a:lnTo>
                    <a:lnTo>
                      <a:pt x="3155" y="227"/>
                    </a:lnTo>
                    <a:lnTo>
                      <a:pt x="3134" y="211"/>
                    </a:lnTo>
                    <a:lnTo>
                      <a:pt x="3068" y="163"/>
                    </a:lnTo>
                    <a:lnTo>
                      <a:pt x="2996" y="115"/>
                    </a:lnTo>
                    <a:lnTo>
                      <a:pt x="2920" y="74"/>
                    </a:lnTo>
                    <a:lnTo>
                      <a:pt x="2841" y="43"/>
                    </a:lnTo>
                    <a:lnTo>
                      <a:pt x="2760" y="22"/>
                    </a:lnTo>
                    <a:lnTo>
                      <a:pt x="2680" y="8"/>
                    </a:lnTo>
                    <a:lnTo>
                      <a:pt x="2597" y="1"/>
                    </a:lnTo>
                    <a:lnTo>
                      <a:pt x="2539" y="0"/>
                    </a:lnTo>
                    <a:lnTo>
                      <a:pt x="2508" y="0"/>
                    </a:lnTo>
                    <a:lnTo>
                      <a:pt x="2445" y="3"/>
                    </a:lnTo>
                    <a:lnTo>
                      <a:pt x="2377" y="8"/>
                    </a:lnTo>
                    <a:lnTo>
                      <a:pt x="2305" y="17"/>
                    </a:lnTo>
                    <a:lnTo>
                      <a:pt x="2226" y="29"/>
                    </a:lnTo>
                    <a:lnTo>
                      <a:pt x="2185" y="35"/>
                    </a:lnTo>
                    <a:lnTo>
                      <a:pt x="2140" y="43"/>
                    </a:lnTo>
                    <a:lnTo>
                      <a:pt x="2040" y="61"/>
                    </a:lnTo>
                    <a:lnTo>
                      <a:pt x="1928" y="83"/>
                    </a:lnTo>
                    <a:lnTo>
                      <a:pt x="1869" y="95"/>
                    </a:lnTo>
                    <a:lnTo>
                      <a:pt x="1809" y="109"/>
                    </a:lnTo>
                    <a:lnTo>
                      <a:pt x="1747" y="122"/>
                    </a:lnTo>
                    <a:lnTo>
                      <a:pt x="1685" y="137"/>
                    </a:lnTo>
                    <a:lnTo>
                      <a:pt x="1623" y="152"/>
                    </a:lnTo>
                    <a:lnTo>
                      <a:pt x="1561" y="167"/>
                    </a:lnTo>
                    <a:lnTo>
                      <a:pt x="1501" y="183"/>
                    </a:lnTo>
                    <a:lnTo>
                      <a:pt x="1441" y="198"/>
                    </a:lnTo>
                    <a:lnTo>
                      <a:pt x="1329" y="230"/>
                    </a:lnTo>
                    <a:lnTo>
                      <a:pt x="1227" y="261"/>
                    </a:lnTo>
                    <a:lnTo>
                      <a:pt x="1141" y="290"/>
                    </a:lnTo>
                    <a:lnTo>
                      <a:pt x="1073" y="318"/>
                    </a:lnTo>
                    <a:lnTo>
                      <a:pt x="999" y="358"/>
                    </a:lnTo>
                    <a:lnTo>
                      <a:pt x="949" y="399"/>
                    </a:lnTo>
                    <a:lnTo>
                      <a:pt x="908" y="452"/>
                    </a:lnTo>
                    <a:lnTo>
                      <a:pt x="879" y="505"/>
                    </a:lnTo>
                    <a:lnTo>
                      <a:pt x="872" y="519"/>
                    </a:lnTo>
                    <a:lnTo>
                      <a:pt x="865" y="532"/>
                    </a:lnTo>
                    <a:lnTo>
                      <a:pt x="856" y="546"/>
                    </a:lnTo>
                    <a:lnTo>
                      <a:pt x="847" y="559"/>
                    </a:lnTo>
                    <a:lnTo>
                      <a:pt x="836" y="573"/>
                    </a:lnTo>
                    <a:lnTo>
                      <a:pt x="825" y="587"/>
                    </a:lnTo>
                    <a:lnTo>
                      <a:pt x="788" y="647"/>
                    </a:lnTo>
                    <a:lnTo>
                      <a:pt x="755" y="710"/>
                    </a:lnTo>
                    <a:lnTo>
                      <a:pt x="747" y="725"/>
                    </a:lnTo>
                    <a:lnTo>
                      <a:pt x="715" y="782"/>
                    </a:lnTo>
                    <a:lnTo>
                      <a:pt x="669" y="835"/>
                    </a:lnTo>
                    <a:lnTo>
                      <a:pt x="610" y="857"/>
                    </a:lnTo>
                    <a:lnTo>
                      <a:pt x="598" y="858"/>
                    </a:lnTo>
                    <a:lnTo>
                      <a:pt x="585" y="858"/>
                    </a:lnTo>
                    <a:lnTo>
                      <a:pt x="519" y="846"/>
                    </a:lnTo>
                    <a:lnTo>
                      <a:pt x="505" y="843"/>
                    </a:lnTo>
                    <a:lnTo>
                      <a:pt x="431" y="835"/>
                    </a:lnTo>
                    <a:lnTo>
                      <a:pt x="416" y="836"/>
                    </a:lnTo>
                    <a:lnTo>
                      <a:pt x="400" y="838"/>
                    </a:lnTo>
                    <a:lnTo>
                      <a:pt x="385" y="842"/>
                    </a:lnTo>
                  </a:path>
                </a:pathLst>
              </a:custGeom>
              <a:noFill/>
              <a:ln w="9144">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7913" name="Freeform 25"/>
              <p:cNvSpPr>
                <a:spLocks/>
              </p:cNvSpPr>
              <p:nvPr/>
            </p:nvSpPr>
            <p:spPr bwMode="auto">
              <a:xfrm>
                <a:off x="1411" y="2681"/>
                <a:ext cx="1498" cy="530"/>
              </a:xfrm>
              <a:custGeom>
                <a:avLst/>
                <a:gdLst>
                  <a:gd name="T0" fmla="*/ 179 w 3745"/>
                  <a:gd name="T1" fmla="*/ 604 h 1325"/>
                  <a:gd name="T2" fmla="*/ 13 w 3745"/>
                  <a:gd name="T3" fmla="*/ 713 h 1325"/>
                  <a:gd name="T4" fmla="*/ 1 w 3745"/>
                  <a:gd name="T5" fmla="*/ 807 h 1325"/>
                  <a:gd name="T6" fmla="*/ 153 w 3745"/>
                  <a:gd name="T7" fmla="*/ 950 h 1325"/>
                  <a:gd name="T8" fmla="*/ 333 w 3745"/>
                  <a:gd name="T9" fmla="*/ 956 h 1325"/>
                  <a:gd name="T10" fmla="*/ 529 w 3745"/>
                  <a:gd name="T11" fmla="*/ 946 h 1325"/>
                  <a:gd name="T12" fmla="*/ 657 w 3745"/>
                  <a:gd name="T13" fmla="*/ 937 h 1325"/>
                  <a:gd name="T14" fmla="*/ 806 w 3745"/>
                  <a:gd name="T15" fmla="*/ 892 h 1325"/>
                  <a:gd name="T16" fmla="*/ 877 w 3745"/>
                  <a:gd name="T17" fmla="*/ 874 h 1325"/>
                  <a:gd name="T18" fmla="*/ 997 w 3745"/>
                  <a:gd name="T19" fmla="*/ 930 h 1325"/>
                  <a:gd name="T20" fmla="*/ 1066 w 3745"/>
                  <a:gd name="T21" fmla="*/ 958 h 1325"/>
                  <a:gd name="T22" fmla="*/ 1132 w 3745"/>
                  <a:gd name="T23" fmla="*/ 985 h 1325"/>
                  <a:gd name="T24" fmla="*/ 1313 w 3745"/>
                  <a:gd name="T25" fmla="*/ 1058 h 1325"/>
                  <a:gd name="T26" fmla="*/ 1561 w 3745"/>
                  <a:gd name="T27" fmla="*/ 1129 h 1325"/>
                  <a:gd name="T28" fmla="*/ 1825 w 3745"/>
                  <a:gd name="T29" fmla="*/ 1153 h 1325"/>
                  <a:gd name="T30" fmla="*/ 2022 w 3745"/>
                  <a:gd name="T31" fmla="*/ 1169 h 1325"/>
                  <a:gd name="T32" fmla="*/ 2225 w 3745"/>
                  <a:gd name="T33" fmla="*/ 1221 h 1325"/>
                  <a:gd name="T34" fmla="*/ 2363 w 3745"/>
                  <a:gd name="T35" fmla="*/ 1270 h 1325"/>
                  <a:gd name="T36" fmla="*/ 2573 w 3745"/>
                  <a:gd name="T37" fmla="*/ 1310 h 1325"/>
                  <a:gd name="T38" fmla="*/ 2823 w 3745"/>
                  <a:gd name="T39" fmla="*/ 1324 h 1325"/>
                  <a:gd name="T40" fmla="*/ 3001 w 3745"/>
                  <a:gd name="T41" fmla="*/ 1311 h 1325"/>
                  <a:gd name="T42" fmla="*/ 3196 w 3745"/>
                  <a:gd name="T43" fmla="*/ 1270 h 1325"/>
                  <a:gd name="T44" fmla="*/ 3420 w 3745"/>
                  <a:gd name="T45" fmla="*/ 1204 h 1325"/>
                  <a:gd name="T46" fmla="*/ 3616 w 3745"/>
                  <a:gd name="T47" fmla="*/ 1120 h 1325"/>
                  <a:gd name="T48" fmla="*/ 3742 w 3745"/>
                  <a:gd name="T49" fmla="*/ 965 h 1325"/>
                  <a:gd name="T50" fmla="*/ 3732 w 3745"/>
                  <a:gd name="T51" fmla="*/ 837 h 1325"/>
                  <a:gd name="T52" fmla="*/ 3628 w 3745"/>
                  <a:gd name="T53" fmla="*/ 629 h 1325"/>
                  <a:gd name="T54" fmla="*/ 3483 w 3745"/>
                  <a:gd name="T55" fmla="*/ 473 h 1325"/>
                  <a:gd name="T56" fmla="*/ 3286 w 3745"/>
                  <a:gd name="T57" fmla="*/ 304 h 1325"/>
                  <a:gd name="T58" fmla="*/ 3106 w 3745"/>
                  <a:gd name="T59" fmla="*/ 172 h 1325"/>
                  <a:gd name="T60" fmla="*/ 2970 w 3745"/>
                  <a:gd name="T61" fmla="*/ 122 h 1325"/>
                  <a:gd name="T62" fmla="*/ 2882 w 3745"/>
                  <a:gd name="T63" fmla="*/ 184 h 1325"/>
                  <a:gd name="T64" fmla="*/ 2782 w 3745"/>
                  <a:gd name="T65" fmla="*/ 239 h 1325"/>
                  <a:gd name="T66" fmla="*/ 2706 w 3745"/>
                  <a:gd name="T67" fmla="*/ 265 h 1325"/>
                  <a:gd name="T68" fmla="*/ 2625 w 3745"/>
                  <a:gd name="T69" fmla="*/ 236 h 1325"/>
                  <a:gd name="T70" fmla="*/ 2555 w 3745"/>
                  <a:gd name="T71" fmla="*/ 200 h 1325"/>
                  <a:gd name="T72" fmla="*/ 2465 w 3745"/>
                  <a:gd name="T73" fmla="*/ 143 h 1325"/>
                  <a:gd name="T74" fmla="*/ 2296 w 3745"/>
                  <a:gd name="T75" fmla="*/ 51 h 1325"/>
                  <a:gd name="T76" fmla="*/ 2191 w 3745"/>
                  <a:gd name="T77" fmla="*/ 20 h 1325"/>
                  <a:gd name="T78" fmla="*/ 1997 w 3745"/>
                  <a:gd name="T79" fmla="*/ 0 h 1325"/>
                  <a:gd name="T80" fmla="*/ 1813 w 3745"/>
                  <a:gd name="T81" fmla="*/ 12 h 1325"/>
                  <a:gd name="T82" fmla="*/ 1683 w 3745"/>
                  <a:gd name="T83" fmla="*/ 29 h 1325"/>
                  <a:gd name="T84" fmla="*/ 1423 w 3745"/>
                  <a:gd name="T85" fmla="*/ 74 h 1325"/>
                  <a:gd name="T86" fmla="*/ 1133 w 3745"/>
                  <a:gd name="T87" fmla="*/ 135 h 1325"/>
                  <a:gd name="T88" fmla="*/ 897 w 3745"/>
                  <a:gd name="T89" fmla="*/ 197 h 1325"/>
                  <a:gd name="T90" fmla="*/ 714 w 3745"/>
                  <a:gd name="T91" fmla="*/ 306 h 1325"/>
                  <a:gd name="T92" fmla="*/ 648 w 3745"/>
                  <a:gd name="T93" fmla="*/ 398 h 1325"/>
                  <a:gd name="T94" fmla="*/ 593 w 3745"/>
                  <a:gd name="T95" fmla="*/ 479 h 1325"/>
                  <a:gd name="T96" fmla="*/ 491 w 3745"/>
                  <a:gd name="T97" fmla="*/ 580 h 1325"/>
                  <a:gd name="T98" fmla="*/ 410 w 3745"/>
                  <a:gd name="T99" fmla="*/ 572 h 1325"/>
                  <a:gd name="T100" fmla="*/ 377 w 3745"/>
                  <a:gd name="T101" fmla="*/ 567 h 1325"/>
                  <a:gd name="T102" fmla="*/ 342 w 3745"/>
                  <a:gd name="T103" fmla="*/ 566 h 1325"/>
                  <a:gd name="T104" fmla="*/ 306 w 3745"/>
                  <a:gd name="T105" fmla="*/ 572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45" h="1325">
                    <a:moveTo>
                      <a:pt x="306" y="572"/>
                    </a:moveTo>
                    <a:lnTo>
                      <a:pt x="247" y="586"/>
                    </a:lnTo>
                    <a:lnTo>
                      <a:pt x="179" y="604"/>
                    </a:lnTo>
                    <a:lnTo>
                      <a:pt x="112" y="628"/>
                    </a:lnTo>
                    <a:lnTo>
                      <a:pt x="57" y="657"/>
                    </a:lnTo>
                    <a:lnTo>
                      <a:pt x="13" y="713"/>
                    </a:lnTo>
                    <a:lnTo>
                      <a:pt x="0" y="778"/>
                    </a:lnTo>
                    <a:lnTo>
                      <a:pt x="0" y="793"/>
                    </a:lnTo>
                    <a:lnTo>
                      <a:pt x="1" y="807"/>
                    </a:lnTo>
                    <a:lnTo>
                      <a:pt x="22" y="876"/>
                    </a:lnTo>
                    <a:lnTo>
                      <a:pt x="75" y="929"/>
                    </a:lnTo>
                    <a:lnTo>
                      <a:pt x="153" y="950"/>
                    </a:lnTo>
                    <a:lnTo>
                      <a:pt x="237" y="955"/>
                    </a:lnTo>
                    <a:lnTo>
                      <a:pt x="300" y="956"/>
                    </a:lnTo>
                    <a:lnTo>
                      <a:pt x="333" y="956"/>
                    </a:lnTo>
                    <a:lnTo>
                      <a:pt x="400" y="953"/>
                    </a:lnTo>
                    <a:lnTo>
                      <a:pt x="466" y="950"/>
                    </a:lnTo>
                    <a:lnTo>
                      <a:pt x="529" y="946"/>
                    </a:lnTo>
                    <a:lnTo>
                      <a:pt x="612" y="940"/>
                    </a:lnTo>
                    <a:lnTo>
                      <a:pt x="636" y="938"/>
                    </a:lnTo>
                    <a:lnTo>
                      <a:pt x="657" y="937"/>
                    </a:lnTo>
                    <a:lnTo>
                      <a:pt x="723" y="925"/>
                    </a:lnTo>
                    <a:lnTo>
                      <a:pt x="780" y="904"/>
                    </a:lnTo>
                    <a:lnTo>
                      <a:pt x="806" y="892"/>
                    </a:lnTo>
                    <a:lnTo>
                      <a:pt x="814" y="888"/>
                    </a:lnTo>
                    <a:lnTo>
                      <a:pt x="868" y="874"/>
                    </a:lnTo>
                    <a:lnTo>
                      <a:pt x="877" y="874"/>
                    </a:lnTo>
                    <a:lnTo>
                      <a:pt x="928" y="892"/>
                    </a:lnTo>
                    <a:lnTo>
                      <a:pt x="934" y="896"/>
                    </a:lnTo>
                    <a:lnTo>
                      <a:pt x="997" y="930"/>
                    </a:lnTo>
                    <a:lnTo>
                      <a:pt x="1029" y="943"/>
                    </a:lnTo>
                    <a:lnTo>
                      <a:pt x="1047" y="950"/>
                    </a:lnTo>
                    <a:lnTo>
                      <a:pt x="1066" y="958"/>
                    </a:lnTo>
                    <a:lnTo>
                      <a:pt x="1087" y="966"/>
                    </a:lnTo>
                    <a:lnTo>
                      <a:pt x="1109" y="975"/>
                    </a:lnTo>
                    <a:lnTo>
                      <a:pt x="1132" y="985"/>
                    </a:lnTo>
                    <a:lnTo>
                      <a:pt x="1156" y="995"/>
                    </a:lnTo>
                    <a:lnTo>
                      <a:pt x="1232" y="1026"/>
                    </a:lnTo>
                    <a:lnTo>
                      <a:pt x="1313" y="1058"/>
                    </a:lnTo>
                    <a:lnTo>
                      <a:pt x="1397" y="1087"/>
                    </a:lnTo>
                    <a:lnTo>
                      <a:pt x="1479" y="1112"/>
                    </a:lnTo>
                    <a:lnTo>
                      <a:pt x="1561" y="1129"/>
                    </a:lnTo>
                    <a:lnTo>
                      <a:pt x="1647" y="1140"/>
                    </a:lnTo>
                    <a:lnTo>
                      <a:pt x="1735" y="1148"/>
                    </a:lnTo>
                    <a:lnTo>
                      <a:pt x="1825" y="1153"/>
                    </a:lnTo>
                    <a:lnTo>
                      <a:pt x="1854" y="1155"/>
                    </a:lnTo>
                    <a:lnTo>
                      <a:pt x="1940" y="1161"/>
                    </a:lnTo>
                    <a:lnTo>
                      <a:pt x="2022" y="1169"/>
                    </a:lnTo>
                    <a:lnTo>
                      <a:pt x="2097" y="1182"/>
                    </a:lnTo>
                    <a:lnTo>
                      <a:pt x="2164" y="1200"/>
                    </a:lnTo>
                    <a:lnTo>
                      <a:pt x="2225" y="1221"/>
                    </a:lnTo>
                    <a:lnTo>
                      <a:pt x="2284" y="1243"/>
                    </a:lnTo>
                    <a:lnTo>
                      <a:pt x="2303" y="1250"/>
                    </a:lnTo>
                    <a:lnTo>
                      <a:pt x="2363" y="1270"/>
                    </a:lnTo>
                    <a:lnTo>
                      <a:pt x="2426" y="1288"/>
                    </a:lnTo>
                    <a:lnTo>
                      <a:pt x="2495" y="1301"/>
                    </a:lnTo>
                    <a:lnTo>
                      <a:pt x="2573" y="1310"/>
                    </a:lnTo>
                    <a:lnTo>
                      <a:pt x="2653" y="1317"/>
                    </a:lnTo>
                    <a:lnTo>
                      <a:pt x="2737" y="1322"/>
                    </a:lnTo>
                    <a:lnTo>
                      <a:pt x="2823" y="1324"/>
                    </a:lnTo>
                    <a:lnTo>
                      <a:pt x="2853" y="1323"/>
                    </a:lnTo>
                    <a:lnTo>
                      <a:pt x="2941" y="1318"/>
                    </a:lnTo>
                    <a:lnTo>
                      <a:pt x="3001" y="1311"/>
                    </a:lnTo>
                    <a:lnTo>
                      <a:pt x="3062" y="1301"/>
                    </a:lnTo>
                    <a:lnTo>
                      <a:pt x="3126" y="1287"/>
                    </a:lnTo>
                    <a:lnTo>
                      <a:pt x="3196" y="1270"/>
                    </a:lnTo>
                    <a:lnTo>
                      <a:pt x="3270" y="1250"/>
                    </a:lnTo>
                    <a:lnTo>
                      <a:pt x="3346" y="1228"/>
                    </a:lnTo>
                    <a:lnTo>
                      <a:pt x="3420" y="1204"/>
                    </a:lnTo>
                    <a:lnTo>
                      <a:pt x="3492" y="1178"/>
                    </a:lnTo>
                    <a:lnTo>
                      <a:pt x="3558" y="1150"/>
                    </a:lnTo>
                    <a:lnTo>
                      <a:pt x="3616" y="1120"/>
                    </a:lnTo>
                    <a:lnTo>
                      <a:pt x="3684" y="1073"/>
                    </a:lnTo>
                    <a:lnTo>
                      <a:pt x="3723" y="1022"/>
                    </a:lnTo>
                    <a:lnTo>
                      <a:pt x="3742" y="965"/>
                    </a:lnTo>
                    <a:lnTo>
                      <a:pt x="3745" y="924"/>
                    </a:lnTo>
                    <a:lnTo>
                      <a:pt x="3744" y="903"/>
                    </a:lnTo>
                    <a:lnTo>
                      <a:pt x="3732" y="837"/>
                    </a:lnTo>
                    <a:lnTo>
                      <a:pt x="3707" y="769"/>
                    </a:lnTo>
                    <a:lnTo>
                      <a:pt x="3672" y="699"/>
                    </a:lnTo>
                    <a:lnTo>
                      <a:pt x="3628" y="629"/>
                    </a:lnTo>
                    <a:lnTo>
                      <a:pt x="3590" y="582"/>
                    </a:lnTo>
                    <a:lnTo>
                      <a:pt x="3541" y="529"/>
                    </a:lnTo>
                    <a:lnTo>
                      <a:pt x="3483" y="473"/>
                    </a:lnTo>
                    <a:lnTo>
                      <a:pt x="3420" y="415"/>
                    </a:lnTo>
                    <a:lnTo>
                      <a:pt x="3354" y="358"/>
                    </a:lnTo>
                    <a:lnTo>
                      <a:pt x="3286" y="304"/>
                    </a:lnTo>
                    <a:lnTo>
                      <a:pt x="3221" y="253"/>
                    </a:lnTo>
                    <a:lnTo>
                      <a:pt x="3160" y="208"/>
                    </a:lnTo>
                    <a:lnTo>
                      <a:pt x="3106" y="172"/>
                    </a:lnTo>
                    <a:lnTo>
                      <a:pt x="3043" y="135"/>
                    </a:lnTo>
                    <a:lnTo>
                      <a:pt x="2982" y="121"/>
                    </a:lnTo>
                    <a:lnTo>
                      <a:pt x="2970" y="122"/>
                    </a:lnTo>
                    <a:lnTo>
                      <a:pt x="2912" y="154"/>
                    </a:lnTo>
                    <a:lnTo>
                      <a:pt x="2889" y="177"/>
                    </a:lnTo>
                    <a:lnTo>
                      <a:pt x="2882" y="184"/>
                    </a:lnTo>
                    <a:lnTo>
                      <a:pt x="2842" y="210"/>
                    </a:lnTo>
                    <a:lnTo>
                      <a:pt x="2834" y="213"/>
                    </a:lnTo>
                    <a:lnTo>
                      <a:pt x="2782" y="239"/>
                    </a:lnTo>
                    <a:lnTo>
                      <a:pt x="2775" y="243"/>
                    </a:lnTo>
                    <a:lnTo>
                      <a:pt x="2713" y="264"/>
                    </a:lnTo>
                    <a:lnTo>
                      <a:pt x="2706" y="265"/>
                    </a:lnTo>
                    <a:lnTo>
                      <a:pt x="2700" y="264"/>
                    </a:lnTo>
                    <a:lnTo>
                      <a:pt x="2639" y="244"/>
                    </a:lnTo>
                    <a:lnTo>
                      <a:pt x="2625" y="236"/>
                    </a:lnTo>
                    <a:lnTo>
                      <a:pt x="2617" y="232"/>
                    </a:lnTo>
                    <a:lnTo>
                      <a:pt x="2567" y="207"/>
                    </a:lnTo>
                    <a:lnTo>
                      <a:pt x="2555" y="200"/>
                    </a:lnTo>
                    <a:lnTo>
                      <a:pt x="2497" y="164"/>
                    </a:lnTo>
                    <a:lnTo>
                      <a:pt x="2482" y="154"/>
                    </a:lnTo>
                    <a:lnTo>
                      <a:pt x="2465" y="143"/>
                    </a:lnTo>
                    <a:lnTo>
                      <a:pt x="2413" y="110"/>
                    </a:lnTo>
                    <a:lnTo>
                      <a:pt x="2356" y="78"/>
                    </a:lnTo>
                    <a:lnTo>
                      <a:pt x="2296" y="51"/>
                    </a:lnTo>
                    <a:lnTo>
                      <a:pt x="2233" y="30"/>
                    </a:lnTo>
                    <a:lnTo>
                      <a:pt x="2212" y="25"/>
                    </a:lnTo>
                    <a:lnTo>
                      <a:pt x="2191" y="20"/>
                    </a:lnTo>
                    <a:lnTo>
                      <a:pt x="2129" y="9"/>
                    </a:lnTo>
                    <a:lnTo>
                      <a:pt x="2065" y="2"/>
                    </a:lnTo>
                    <a:lnTo>
                      <a:pt x="1997" y="0"/>
                    </a:lnTo>
                    <a:lnTo>
                      <a:pt x="1973" y="0"/>
                    </a:lnTo>
                    <a:lnTo>
                      <a:pt x="1897" y="3"/>
                    </a:lnTo>
                    <a:lnTo>
                      <a:pt x="1813" y="12"/>
                    </a:lnTo>
                    <a:lnTo>
                      <a:pt x="1751" y="20"/>
                    </a:lnTo>
                    <a:lnTo>
                      <a:pt x="1718" y="25"/>
                    </a:lnTo>
                    <a:lnTo>
                      <a:pt x="1683" y="29"/>
                    </a:lnTo>
                    <a:lnTo>
                      <a:pt x="1604" y="41"/>
                    </a:lnTo>
                    <a:lnTo>
                      <a:pt x="1517" y="57"/>
                    </a:lnTo>
                    <a:lnTo>
                      <a:pt x="1423" y="74"/>
                    </a:lnTo>
                    <a:lnTo>
                      <a:pt x="1325" y="93"/>
                    </a:lnTo>
                    <a:lnTo>
                      <a:pt x="1228" y="114"/>
                    </a:lnTo>
                    <a:lnTo>
                      <a:pt x="1133" y="135"/>
                    </a:lnTo>
                    <a:lnTo>
                      <a:pt x="1045" y="156"/>
                    </a:lnTo>
                    <a:lnTo>
                      <a:pt x="965" y="177"/>
                    </a:lnTo>
                    <a:lnTo>
                      <a:pt x="897" y="197"/>
                    </a:lnTo>
                    <a:lnTo>
                      <a:pt x="822" y="224"/>
                    </a:lnTo>
                    <a:lnTo>
                      <a:pt x="758" y="260"/>
                    </a:lnTo>
                    <a:lnTo>
                      <a:pt x="714" y="306"/>
                    </a:lnTo>
                    <a:lnTo>
                      <a:pt x="697" y="333"/>
                    </a:lnTo>
                    <a:lnTo>
                      <a:pt x="692" y="343"/>
                    </a:lnTo>
                    <a:lnTo>
                      <a:pt x="648" y="398"/>
                    </a:lnTo>
                    <a:lnTo>
                      <a:pt x="640" y="408"/>
                    </a:lnTo>
                    <a:lnTo>
                      <a:pt x="606" y="458"/>
                    </a:lnTo>
                    <a:lnTo>
                      <a:pt x="593" y="479"/>
                    </a:lnTo>
                    <a:lnTo>
                      <a:pt x="587" y="490"/>
                    </a:lnTo>
                    <a:lnTo>
                      <a:pt x="549" y="545"/>
                    </a:lnTo>
                    <a:lnTo>
                      <a:pt x="491" y="580"/>
                    </a:lnTo>
                    <a:lnTo>
                      <a:pt x="472" y="581"/>
                    </a:lnTo>
                    <a:lnTo>
                      <a:pt x="462" y="580"/>
                    </a:lnTo>
                    <a:lnTo>
                      <a:pt x="410" y="572"/>
                    </a:lnTo>
                    <a:lnTo>
                      <a:pt x="399" y="570"/>
                    </a:lnTo>
                    <a:lnTo>
                      <a:pt x="388" y="568"/>
                    </a:lnTo>
                    <a:lnTo>
                      <a:pt x="377" y="567"/>
                    </a:lnTo>
                    <a:lnTo>
                      <a:pt x="366" y="566"/>
                    </a:lnTo>
                    <a:lnTo>
                      <a:pt x="354" y="565"/>
                    </a:lnTo>
                    <a:lnTo>
                      <a:pt x="342" y="566"/>
                    </a:lnTo>
                    <a:lnTo>
                      <a:pt x="330" y="567"/>
                    </a:lnTo>
                    <a:lnTo>
                      <a:pt x="318" y="569"/>
                    </a:lnTo>
                    <a:lnTo>
                      <a:pt x="306" y="572"/>
                    </a:lnTo>
                  </a:path>
                </a:pathLst>
              </a:custGeom>
              <a:noFill/>
              <a:ln w="9144">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7912" name="Freeform 24"/>
              <p:cNvSpPr>
                <a:spLocks/>
              </p:cNvSpPr>
              <p:nvPr/>
            </p:nvSpPr>
            <p:spPr bwMode="auto">
              <a:xfrm>
                <a:off x="1570" y="2768"/>
                <a:ext cx="1286" cy="352"/>
              </a:xfrm>
              <a:custGeom>
                <a:avLst/>
                <a:gdLst>
                  <a:gd name="T0" fmla="*/ 238 w 3215"/>
                  <a:gd name="T1" fmla="*/ 383 h 881"/>
                  <a:gd name="T2" fmla="*/ 83 w 3215"/>
                  <a:gd name="T3" fmla="*/ 421 h 881"/>
                  <a:gd name="T4" fmla="*/ 0 w 3215"/>
                  <a:gd name="T5" fmla="*/ 526 h 881"/>
                  <a:gd name="T6" fmla="*/ 154 w 3215"/>
                  <a:gd name="T7" fmla="*/ 633 h 881"/>
                  <a:gd name="T8" fmla="*/ 343 w 3215"/>
                  <a:gd name="T9" fmla="*/ 633 h 881"/>
                  <a:gd name="T10" fmla="*/ 526 w 3215"/>
                  <a:gd name="T11" fmla="*/ 625 h 881"/>
                  <a:gd name="T12" fmla="*/ 671 w 3215"/>
                  <a:gd name="T13" fmla="*/ 601 h 881"/>
                  <a:gd name="T14" fmla="*/ 746 w 3215"/>
                  <a:gd name="T15" fmla="*/ 580 h 881"/>
                  <a:gd name="T16" fmla="*/ 800 w 3215"/>
                  <a:gd name="T17" fmla="*/ 596 h 881"/>
                  <a:gd name="T18" fmla="*/ 896 w 3215"/>
                  <a:gd name="T19" fmla="*/ 632 h 881"/>
                  <a:gd name="T20" fmla="*/ 1012 w 3215"/>
                  <a:gd name="T21" fmla="*/ 668 h 881"/>
                  <a:gd name="T22" fmla="*/ 1223 w 3215"/>
                  <a:gd name="T23" fmla="*/ 728 h 881"/>
                  <a:gd name="T24" fmla="*/ 1437 w 3215"/>
                  <a:gd name="T25" fmla="*/ 761 h 881"/>
                  <a:gd name="T26" fmla="*/ 1613 w 3215"/>
                  <a:gd name="T27" fmla="*/ 769 h 881"/>
                  <a:gd name="T28" fmla="*/ 1818 w 3215"/>
                  <a:gd name="T29" fmla="*/ 789 h 881"/>
                  <a:gd name="T30" fmla="*/ 1959 w 3215"/>
                  <a:gd name="T31" fmla="*/ 828 h 881"/>
                  <a:gd name="T32" fmla="*/ 2143 w 3215"/>
                  <a:gd name="T33" fmla="*/ 863 h 881"/>
                  <a:gd name="T34" fmla="*/ 2300 w 3215"/>
                  <a:gd name="T35" fmla="*/ 876 h 881"/>
                  <a:gd name="T36" fmla="*/ 2448 w 3215"/>
                  <a:gd name="T37" fmla="*/ 879 h 881"/>
                  <a:gd name="T38" fmla="*/ 2628 w 3215"/>
                  <a:gd name="T39" fmla="*/ 863 h 881"/>
                  <a:gd name="T40" fmla="*/ 2807 w 3215"/>
                  <a:gd name="T41" fmla="*/ 832 h 881"/>
                  <a:gd name="T42" fmla="*/ 2997 w 3215"/>
                  <a:gd name="T43" fmla="*/ 785 h 881"/>
                  <a:gd name="T44" fmla="*/ 3196 w 3215"/>
                  <a:gd name="T45" fmla="*/ 681 h 881"/>
                  <a:gd name="T46" fmla="*/ 3198 w 3215"/>
                  <a:gd name="T47" fmla="*/ 542 h 881"/>
                  <a:gd name="T48" fmla="*/ 3060 w 3215"/>
                  <a:gd name="T49" fmla="*/ 367 h 881"/>
                  <a:gd name="T50" fmla="*/ 2877 w 3215"/>
                  <a:gd name="T51" fmla="*/ 236 h 881"/>
                  <a:gd name="T52" fmla="*/ 2688 w 3215"/>
                  <a:gd name="T53" fmla="*/ 125 h 881"/>
                  <a:gd name="T54" fmla="*/ 2550 w 3215"/>
                  <a:gd name="T55" fmla="*/ 80 h 881"/>
                  <a:gd name="T56" fmla="*/ 2481 w 3215"/>
                  <a:gd name="T57" fmla="*/ 115 h 881"/>
                  <a:gd name="T58" fmla="*/ 2386 w 3215"/>
                  <a:gd name="T59" fmla="*/ 158 h 881"/>
                  <a:gd name="T60" fmla="*/ 2319 w 3215"/>
                  <a:gd name="T61" fmla="*/ 177 h 881"/>
                  <a:gd name="T62" fmla="*/ 2245 w 3215"/>
                  <a:gd name="T63" fmla="*/ 153 h 881"/>
                  <a:gd name="T64" fmla="*/ 2115 w 3215"/>
                  <a:gd name="T65" fmla="*/ 94 h 881"/>
                  <a:gd name="T66" fmla="*/ 1971 w 3215"/>
                  <a:gd name="T67" fmla="*/ 31 h 881"/>
                  <a:gd name="T68" fmla="*/ 1753 w 3215"/>
                  <a:gd name="T69" fmla="*/ 0 h 881"/>
                  <a:gd name="T70" fmla="*/ 1629 w 3215"/>
                  <a:gd name="T71" fmla="*/ 2 h 881"/>
                  <a:gd name="T72" fmla="*/ 1413 w 3215"/>
                  <a:gd name="T73" fmla="*/ 21 h 881"/>
                  <a:gd name="T74" fmla="*/ 1180 w 3215"/>
                  <a:gd name="T75" fmla="*/ 53 h 881"/>
                  <a:gd name="T76" fmla="*/ 935 w 3215"/>
                  <a:gd name="T77" fmla="*/ 94 h 881"/>
                  <a:gd name="T78" fmla="*/ 725 w 3215"/>
                  <a:gd name="T79" fmla="*/ 140 h 881"/>
                  <a:gd name="T80" fmla="*/ 594 w 3215"/>
                  <a:gd name="T81" fmla="*/ 227 h 881"/>
                  <a:gd name="T82" fmla="*/ 550 w 3215"/>
                  <a:gd name="T83" fmla="*/ 271 h 881"/>
                  <a:gd name="T84" fmla="*/ 458 w 3215"/>
                  <a:gd name="T85" fmla="*/ 371 h 881"/>
                  <a:gd name="T86" fmla="*/ 351 w 3215"/>
                  <a:gd name="T87" fmla="*/ 379 h 881"/>
                  <a:gd name="T88" fmla="*/ 323 w 3215"/>
                  <a:gd name="T89" fmla="*/ 376 h 881"/>
                  <a:gd name="T90" fmla="*/ 293 w 3215"/>
                  <a:gd name="T91" fmla="*/ 375 h 881"/>
                  <a:gd name="T92" fmla="*/ 262 w 3215"/>
                  <a:gd name="T93" fmla="*/ 37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5" h="881">
                    <a:moveTo>
                      <a:pt x="262" y="378"/>
                    </a:moveTo>
                    <a:lnTo>
                      <a:pt x="250" y="381"/>
                    </a:lnTo>
                    <a:lnTo>
                      <a:pt x="238" y="383"/>
                    </a:lnTo>
                    <a:lnTo>
                      <a:pt x="225" y="386"/>
                    </a:lnTo>
                    <a:lnTo>
                      <a:pt x="154" y="401"/>
                    </a:lnTo>
                    <a:lnTo>
                      <a:pt x="83" y="421"/>
                    </a:lnTo>
                    <a:lnTo>
                      <a:pt x="23" y="454"/>
                    </a:lnTo>
                    <a:lnTo>
                      <a:pt x="0" y="516"/>
                    </a:lnTo>
                    <a:lnTo>
                      <a:pt x="0" y="526"/>
                    </a:lnTo>
                    <a:lnTo>
                      <a:pt x="20" y="583"/>
                    </a:lnTo>
                    <a:lnTo>
                      <a:pt x="79" y="623"/>
                    </a:lnTo>
                    <a:lnTo>
                      <a:pt x="154" y="633"/>
                    </a:lnTo>
                    <a:lnTo>
                      <a:pt x="230" y="635"/>
                    </a:lnTo>
                    <a:lnTo>
                      <a:pt x="257" y="635"/>
                    </a:lnTo>
                    <a:lnTo>
                      <a:pt x="343" y="633"/>
                    </a:lnTo>
                    <a:lnTo>
                      <a:pt x="428" y="630"/>
                    </a:lnTo>
                    <a:lnTo>
                      <a:pt x="504" y="626"/>
                    </a:lnTo>
                    <a:lnTo>
                      <a:pt x="526" y="625"/>
                    </a:lnTo>
                    <a:lnTo>
                      <a:pt x="546" y="624"/>
                    </a:lnTo>
                    <a:lnTo>
                      <a:pt x="608" y="617"/>
                    </a:lnTo>
                    <a:lnTo>
                      <a:pt x="671" y="601"/>
                    </a:lnTo>
                    <a:lnTo>
                      <a:pt x="693" y="592"/>
                    </a:lnTo>
                    <a:lnTo>
                      <a:pt x="700" y="590"/>
                    </a:lnTo>
                    <a:lnTo>
                      <a:pt x="746" y="580"/>
                    </a:lnTo>
                    <a:lnTo>
                      <a:pt x="754" y="580"/>
                    </a:lnTo>
                    <a:lnTo>
                      <a:pt x="796" y="593"/>
                    </a:lnTo>
                    <a:lnTo>
                      <a:pt x="800" y="596"/>
                    </a:lnTo>
                    <a:lnTo>
                      <a:pt x="866" y="623"/>
                    </a:lnTo>
                    <a:lnTo>
                      <a:pt x="881" y="627"/>
                    </a:lnTo>
                    <a:lnTo>
                      <a:pt x="896" y="632"/>
                    </a:lnTo>
                    <a:lnTo>
                      <a:pt x="970" y="654"/>
                    </a:lnTo>
                    <a:lnTo>
                      <a:pt x="990" y="661"/>
                    </a:lnTo>
                    <a:lnTo>
                      <a:pt x="1012" y="668"/>
                    </a:lnTo>
                    <a:lnTo>
                      <a:pt x="1080" y="688"/>
                    </a:lnTo>
                    <a:lnTo>
                      <a:pt x="1151" y="709"/>
                    </a:lnTo>
                    <a:lnTo>
                      <a:pt x="1223" y="728"/>
                    </a:lnTo>
                    <a:lnTo>
                      <a:pt x="1294" y="743"/>
                    </a:lnTo>
                    <a:lnTo>
                      <a:pt x="1363" y="754"/>
                    </a:lnTo>
                    <a:lnTo>
                      <a:pt x="1437" y="761"/>
                    </a:lnTo>
                    <a:lnTo>
                      <a:pt x="1512" y="765"/>
                    </a:lnTo>
                    <a:lnTo>
                      <a:pt x="1588" y="768"/>
                    </a:lnTo>
                    <a:lnTo>
                      <a:pt x="1613" y="769"/>
                    </a:lnTo>
                    <a:lnTo>
                      <a:pt x="1687" y="773"/>
                    </a:lnTo>
                    <a:lnTo>
                      <a:pt x="1756" y="779"/>
                    </a:lnTo>
                    <a:lnTo>
                      <a:pt x="1818" y="789"/>
                    </a:lnTo>
                    <a:lnTo>
                      <a:pt x="1891" y="808"/>
                    </a:lnTo>
                    <a:lnTo>
                      <a:pt x="1942" y="823"/>
                    </a:lnTo>
                    <a:lnTo>
                      <a:pt x="1959" y="828"/>
                    </a:lnTo>
                    <a:lnTo>
                      <a:pt x="2027" y="846"/>
                    </a:lnTo>
                    <a:lnTo>
                      <a:pt x="2102" y="859"/>
                    </a:lnTo>
                    <a:lnTo>
                      <a:pt x="2143" y="863"/>
                    </a:lnTo>
                    <a:lnTo>
                      <a:pt x="2164" y="865"/>
                    </a:lnTo>
                    <a:lnTo>
                      <a:pt x="2230" y="872"/>
                    </a:lnTo>
                    <a:lnTo>
                      <a:pt x="2300" y="876"/>
                    </a:lnTo>
                    <a:lnTo>
                      <a:pt x="2373" y="879"/>
                    </a:lnTo>
                    <a:lnTo>
                      <a:pt x="2423" y="880"/>
                    </a:lnTo>
                    <a:lnTo>
                      <a:pt x="2448" y="879"/>
                    </a:lnTo>
                    <a:lnTo>
                      <a:pt x="2524" y="876"/>
                    </a:lnTo>
                    <a:lnTo>
                      <a:pt x="2602" y="867"/>
                    </a:lnTo>
                    <a:lnTo>
                      <a:pt x="2628" y="863"/>
                    </a:lnTo>
                    <a:lnTo>
                      <a:pt x="2655" y="859"/>
                    </a:lnTo>
                    <a:lnTo>
                      <a:pt x="2743" y="844"/>
                    </a:lnTo>
                    <a:lnTo>
                      <a:pt x="2807" y="832"/>
                    </a:lnTo>
                    <a:lnTo>
                      <a:pt x="2872" y="818"/>
                    </a:lnTo>
                    <a:lnTo>
                      <a:pt x="2936" y="802"/>
                    </a:lnTo>
                    <a:lnTo>
                      <a:pt x="2997" y="785"/>
                    </a:lnTo>
                    <a:lnTo>
                      <a:pt x="3079" y="757"/>
                    </a:lnTo>
                    <a:lnTo>
                      <a:pt x="3145" y="726"/>
                    </a:lnTo>
                    <a:lnTo>
                      <a:pt x="3196" y="681"/>
                    </a:lnTo>
                    <a:lnTo>
                      <a:pt x="3215" y="615"/>
                    </a:lnTo>
                    <a:lnTo>
                      <a:pt x="3215" y="601"/>
                    </a:lnTo>
                    <a:lnTo>
                      <a:pt x="3198" y="542"/>
                    </a:lnTo>
                    <a:lnTo>
                      <a:pt x="3162" y="480"/>
                    </a:lnTo>
                    <a:lnTo>
                      <a:pt x="3113" y="417"/>
                    </a:lnTo>
                    <a:lnTo>
                      <a:pt x="3060" y="367"/>
                    </a:lnTo>
                    <a:lnTo>
                      <a:pt x="2989" y="312"/>
                    </a:lnTo>
                    <a:lnTo>
                      <a:pt x="2934" y="274"/>
                    </a:lnTo>
                    <a:lnTo>
                      <a:pt x="2877" y="236"/>
                    </a:lnTo>
                    <a:lnTo>
                      <a:pt x="2820" y="200"/>
                    </a:lnTo>
                    <a:lnTo>
                      <a:pt x="2764" y="167"/>
                    </a:lnTo>
                    <a:lnTo>
                      <a:pt x="2688" y="125"/>
                    </a:lnTo>
                    <a:lnTo>
                      <a:pt x="2628" y="95"/>
                    </a:lnTo>
                    <a:lnTo>
                      <a:pt x="2560" y="79"/>
                    </a:lnTo>
                    <a:lnTo>
                      <a:pt x="2550" y="80"/>
                    </a:lnTo>
                    <a:lnTo>
                      <a:pt x="2494" y="105"/>
                    </a:lnTo>
                    <a:lnTo>
                      <a:pt x="2487" y="110"/>
                    </a:lnTo>
                    <a:lnTo>
                      <a:pt x="2481" y="115"/>
                    </a:lnTo>
                    <a:lnTo>
                      <a:pt x="2438" y="136"/>
                    </a:lnTo>
                    <a:lnTo>
                      <a:pt x="2430" y="138"/>
                    </a:lnTo>
                    <a:lnTo>
                      <a:pt x="2386" y="158"/>
                    </a:lnTo>
                    <a:lnTo>
                      <a:pt x="2380" y="161"/>
                    </a:lnTo>
                    <a:lnTo>
                      <a:pt x="2326" y="177"/>
                    </a:lnTo>
                    <a:lnTo>
                      <a:pt x="2319" y="177"/>
                    </a:lnTo>
                    <a:lnTo>
                      <a:pt x="2257" y="159"/>
                    </a:lnTo>
                    <a:lnTo>
                      <a:pt x="2251" y="156"/>
                    </a:lnTo>
                    <a:lnTo>
                      <a:pt x="2245" y="153"/>
                    </a:lnTo>
                    <a:lnTo>
                      <a:pt x="2190" y="130"/>
                    </a:lnTo>
                    <a:lnTo>
                      <a:pt x="2179" y="125"/>
                    </a:lnTo>
                    <a:lnTo>
                      <a:pt x="2115" y="94"/>
                    </a:lnTo>
                    <a:lnTo>
                      <a:pt x="2101" y="87"/>
                    </a:lnTo>
                    <a:lnTo>
                      <a:pt x="2039" y="57"/>
                    </a:lnTo>
                    <a:lnTo>
                      <a:pt x="1971" y="31"/>
                    </a:lnTo>
                    <a:lnTo>
                      <a:pt x="1898" y="14"/>
                    </a:lnTo>
                    <a:lnTo>
                      <a:pt x="1827" y="4"/>
                    </a:lnTo>
                    <a:lnTo>
                      <a:pt x="1753" y="0"/>
                    </a:lnTo>
                    <a:lnTo>
                      <a:pt x="1714" y="0"/>
                    </a:lnTo>
                    <a:lnTo>
                      <a:pt x="1694" y="0"/>
                    </a:lnTo>
                    <a:lnTo>
                      <a:pt x="1629" y="2"/>
                    </a:lnTo>
                    <a:lnTo>
                      <a:pt x="1557" y="6"/>
                    </a:lnTo>
                    <a:lnTo>
                      <a:pt x="1476" y="14"/>
                    </a:lnTo>
                    <a:lnTo>
                      <a:pt x="1413" y="21"/>
                    </a:lnTo>
                    <a:lnTo>
                      <a:pt x="1341" y="30"/>
                    </a:lnTo>
                    <a:lnTo>
                      <a:pt x="1263" y="41"/>
                    </a:lnTo>
                    <a:lnTo>
                      <a:pt x="1180" y="53"/>
                    </a:lnTo>
                    <a:lnTo>
                      <a:pt x="1097" y="66"/>
                    </a:lnTo>
                    <a:lnTo>
                      <a:pt x="1014" y="80"/>
                    </a:lnTo>
                    <a:lnTo>
                      <a:pt x="935" y="94"/>
                    </a:lnTo>
                    <a:lnTo>
                      <a:pt x="863" y="108"/>
                    </a:lnTo>
                    <a:lnTo>
                      <a:pt x="799" y="121"/>
                    </a:lnTo>
                    <a:lnTo>
                      <a:pt x="725" y="140"/>
                    </a:lnTo>
                    <a:lnTo>
                      <a:pt x="662" y="165"/>
                    </a:lnTo>
                    <a:lnTo>
                      <a:pt x="613" y="202"/>
                    </a:lnTo>
                    <a:lnTo>
                      <a:pt x="594" y="227"/>
                    </a:lnTo>
                    <a:lnTo>
                      <a:pt x="589" y="233"/>
                    </a:lnTo>
                    <a:lnTo>
                      <a:pt x="557" y="264"/>
                    </a:lnTo>
                    <a:lnTo>
                      <a:pt x="550" y="271"/>
                    </a:lnTo>
                    <a:lnTo>
                      <a:pt x="509" y="319"/>
                    </a:lnTo>
                    <a:lnTo>
                      <a:pt x="504" y="326"/>
                    </a:lnTo>
                    <a:lnTo>
                      <a:pt x="458" y="371"/>
                    </a:lnTo>
                    <a:lnTo>
                      <a:pt x="403" y="385"/>
                    </a:lnTo>
                    <a:lnTo>
                      <a:pt x="395" y="384"/>
                    </a:lnTo>
                    <a:lnTo>
                      <a:pt x="351" y="379"/>
                    </a:lnTo>
                    <a:lnTo>
                      <a:pt x="342" y="378"/>
                    </a:lnTo>
                    <a:lnTo>
                      <a:pt x="332" y="377"/>
                    </a:lnTo>
                    <a:lnTo>
                      <a:pt x="323" y="376"/>
                    </a:lnTo>
                    <a:lnTo>
                      <a:pt x="313" y="375"/>
                    </a:lnTo>
                    <a:lnTo>
                      <a:pt x="303" y="375"/>
                    </a:lnTo>
                    <a:lnTo>
                      <a:pt x="293" y="375"/>
                    </a:lnTo>
                    <a:lnTo>
                      <a:pt x="283" y="375"/>
                    </a:lnTo>
                    <a:lnTo>
                      <a:pt x="272" y="377"/>
                    </a:lnTo>
                    <a:lnTo>
                      <a:pt x="262" y="378"/>
                    </a:lnTo>
                  </a:path>
                </a:pathLst>
              </a:custGeom>
              <a:noFill/>
              <a:ln w="9144">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7911" name="Freeform 23"/>
              <p:cNvSpPr>
                <a:spLocks/>
              </p:cNvSpPr>
              <p:nvPr/>
            </p:nvSpPr>
            <p:spPr bwMode="auto">
              <a:xfrm>
                <a:off x="1936" y="2848"/>
                <a:ext cx="814" cy="204"/>
              </a:xfrm>
              <a:custGeom>
                <a:avLst/>
                <a:gdLst>
                  <a:gd name="T0" fmla="*/ 158 w 2034"/>
                  <a:gd name="T1" fmla="*/ 219 h 511"/>
                  <a:gd name="T2" fmla="*/ 142 w 2034"/>
                  <a:gd name="T3" fmla="*/ 222 h 511"/>
                  <a:gd name="T4" fmla="*/ 125 w 2034"/>
                  <a:gd name="T5" fmla="*/ 226 h 511"/>
                  <a:gd name="T6" fmla="*/ 6 w 2034"/>
                  <a:gd name="T7" fmla="*/ 274 h 511"/>
                  <a:gd name="T8" fmla="*/ 0 w 2034"/>
                  <a:gd name="T9" fmla="*/ 306 h 511"/>
                  <a:gd name="T10" fmla="*/ 97 w 2034"/>
                  <a:gd name="T11" fmla="*/ 368 h 511"/>
                  <a:gd name="T12" fmla="*/ 180 w 2034"/>
                  <a:gd name="T13" fmla="*/ 369 h 511"/>
                  <a:gd name="T14" fmla="*/ 318 w 2034"/>
                  <a:gd name="T15" fmla="*/ 364 h 511"/>
                  <a:gd name="T16" fmla="*/ 438 w 2034"/>
                  <a:gd name="T17" fmla="*/ 345 h 511"/>
                  <a:gd name="T18" fmla="*/ 472 w 2034"/>
                  <a:gd name="T19" fmla="*/ 338 h 511"/>
                  <a:gd name="T20" fmla="*/ 504 w 2034"/>
                  <a:gd name="T21" fmla="*/ 346 h 511"/>
                  <a:gd name="T22" fmla="*/ 558 w 2034"/>
                  <a:gd name="T23" fmla="*/ 364 h 511"/>
                  <a:gd name="T24" fmla="*/ 627 w 2034"/>
                  <a:gd name="T25" fmla="*/ 384 h 511"/>
                  <a:gd name="T26" fmla="*/ 713 w 2034"/>
                  <a:gd name="T27" fmla="*/ 408 h 511"/>
                  <a:gd name="T28" fmla="*/ 847 w 2034"/>
                  <a:gd name="T29" fmla="*/ 438 h 511"/>
                  <a:gd name="T30" fmla="*/ 973 w 2034"/>
                  <a:gd name="T31" fmla="*/ 445 h 511"/>
                  <a:gd name="T32" fmla="*/ 1021 w 2034"/>
                  <a:gd name="T33" fmla="*/ 447 h 511"/>
                  <a:gd name="T34" fmla="*/ 1151 w 2034"/>
                  <a:gd name="T35" fmla="*/ 458 h 511"/>
                  <a:gd name="T36" fmla="*/ 1229 w 2034"/>
                  <a:gd name="T37" fmla="*/ 478 h 511"/>
                  <a:gd name="T38" fmla="*/ 1305 w 2034"/>
                  <a:gd name="T39" fmla="*/ 496 h 511"/>
                  <a:gd name="T40" fmla="*/ 1369 w 2034"/>
                  <a:gd name="T41" fmla="*/ 502 h 511"/>
                  <a:gd name="T42" fmla="*/ 1501 w 2034"/>
                  <a:gd name="T43" fmla="*/ 510 h 511"/>
                  <a:gd name="T44" fmla="*/ 1533 w 2034"/>
                  <a:gd name="T45" fmla="*/ 510 h 511"/>
                  <a:gd name="T46" fmla="*/ 1662 w 2034"/>
                  <a:gd name="T47" fmla="*/ 501 h 511"/>
                  <a:gd name="T48" fmla="*/ 1796 w 2034"/>
                  <a:gd name="T49" fmla="*/ 479 h 511"/>
                  <a:gd name="T50" fmla="*/ 1931 w 2034"/>
                  <a:gd name="T51" fmla="*/ 446 h 511"/>
                  <a:gd name="T52" fmla="*/ 2032 w 2034"/>
                  <a:gd name="T53" fmla="*/ 374 h 511"/>
                  <a:gd name="T54" fmla="*/ 2034 w 2034"/>
                  <a:gd name="T55" fmla="*/ 350 h 511"/>
                  <a:gd name="T56" fmla="*/ 1960 w 2034"/>
                  <a:gd name="T57" fmla="*/ 233 h 511"/>
                  <a:gd name="T58" fmla="*/ 1839 w 2034"/>
                  <a:gd name="T59" fmla="*/ 148 h 511"/>
                  <a:gd name="T60" fmla="*/ 1716 w 2034"/>
                  <a:gd name="T61" fmla="*/ 80 h 511"/>
                  <a:gd name="T62" fmla="*/ 1619 w 2034"/>
                  <a:gd name="T63" fmla="*/ 45 h 511"/>
                  <a:gd name="T64" fmla="*/ 1573 w 2034"/>
                  <a:gd name="T65" fmla="*/ 64 h 511"/>
                  <a:gd name="T66" fmla="*/ 1542 w 2034"/>
                  <a:gd name="T67" fmla="*/ 80 h 511"/>
                  <a:gd name="T68" fmla="*/ 1512 w 2034"/>
                  <a:gd name="T69" fmla="*/ 91 h 511"/>
                  <a:gd name="T70" fmla="*/ 1470 w 2034"/>
                  <a:gd name="T71" fmla="*/ 103 h 511"/>
                  <a:gd name="T72" fmla="*/ 1429 w 2034"/>
                  <a:gd name="T73" fmla="*/ 92 h 511"/>
                  <a:gd name="T74" fmla="*/ 1394 w 2034"/>
                  <a:gd name="T75" fmla="*/ 79 h 511"/>
                  <a:gd name="T76" fmla="*/ 1339 w 2034"/>
                  <a:gd name="T77" fmla="*/ 55 h 511"/>
                  <a:gd name="T78" fmla="*/ 1269 w 2034"/>
                  <a:gd name="T79" fmla="*/ 26 h 511"/>
                  <a:gd name="T80" fmla="*/ 1132 w 2034"/>
                  <a:gd name="T81" fmla="*/ 1 h 511"/>
                  <a:gd name="T82" fmla="*/ 1070 w 2034"/>
                  <a:gd name="T83" fmla="*/ 0 h 511"/>
                  <a:gd name="T84" fmla="*/ 933 w 2034"/>
                  <a:gd name="T85" fmla="*/ 7 h 511"/>
                  <a:gd name="T86" fmla="*/ 798 w 2034"/>
                  <a:gd name="T87" fmla="*/ 24 h 511"/>
                  <a:gd name="T88" fmla="*/ 641 w 2034"/>
                  <a:gd name="T89" fmla="*/ 47 h 511"/>
                  <a:gd name="T90" fmla="*/ 505 w 2034"/>
                  <a:gd name="T91" fmla="*/ 71 h 511"/>
                  <a:gd name="T92" fmla="*/ 391 w 2034"/>
                  <a:gd name="T93" fmla="*/ 115 h 511"/>
                  <a:gd name="T94" fmla="*/ 375 w 2034"/>
                  <a:gd name="T95" fmla="*/ 133 h 511"/>
                  <a:gd name="T96" fmla="*/ 347 w 2034"/>
                  <a:gd name="T97" fmla="*/ 158 h 511"/>
                  <a:gd name="T98" fmla="*/ 318 w 2034"/>
                  <a:gd name="T99" fmla="*/ 190 h 511"/>
                  <a:gd name="T100" fmla="*/ 275 w 2034"/>
                  <a:gd name="T101" fmla="*/ 220 h 511"/>
                  <a:gd name="T102" fmla="*/ 243 w 2034"/>
                  <a:gd name="T103" fmla="*/ 223 h 511"/>
                  <a:gd name="T104" fmla="*/ 208 w 2034"/>
                  <a:gd name="T105" fmla="*/ 219 h 511"/>
                  <a:gd name="T106" fmla="*/ 171 w 2034"/>
                  <a:gd name="T107" fmla="*/ 21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34" h="511">
                    <a:moveTo>
                      <a:pt x="165" y="218"/>
                    </a:moveTo>
                    <a:lnTo>
                      <a:pt x="158" y="219"/>
                    </a:lnTo>
                    <a:lnTo>
                      <a:pt x="150" y="221"/>
                    </a:lnTo>
                    <a:lnTo>
                      <a:pt x="142" y="222"/>
                    </a:lnTo>
                    <a:lnTo>
                      <a:pt x="134" y="224"/>
                    </a:lnTo>
                    <a:lnTo>
                      <a:pt x="125" y="226"/>
                    </a:lnTo>
                    <a:lnTo>
                      <a:pt x="61" y="241"/>
                    </a:lnTo>
                    <a:lnTo>
                      <a:pt x="6" y="274"/>
                    </a:lnTo>
                    <a:lnTo>
                      <a:pt x="0" y="300"/>
                    </a:lnTo>
                    <a:lnTo>
                      <a:pt x="0" y="306"/>
                    </a:lnTo>
                    <a:lnTo>
                      <a:pt x="34" y="356"/>
                    </a:lnTo>
                    <a:lnTo>
                      <a:pt x="97" y="368"/>
                    </a:lnTo>
                    <a:lnTo>
                      <a:pt x="162" y="369"/>
                    </a:lnTo>
                    <a:lnTo>
                      <a:pt x="180" y="369"/>
                    </a:lnTo>
                    <a:lnTo>
                      <a:pt x="252" y="367"/>
                    </a:lnTo>
                    <a:lnTo>
                      <a:pt x="318" y="364"/>
                    </a:lnTo>
                    <a:lnTo>
                      <a:pt x="385" y="359"/>
                    </a:lnTo>
                    <a:lnTo>
                      <a:pt x="438" y="345"/>
                    </a:lnTo>
                    <a:lnTo>
                      <a:pt x="442" y="343"/>
                    </a:lnTo>
                    <a:lnTo>
                      <a:pt x="472" y="338"/>
                    </a:lnTo>
                    <a:lnTo>
                      <a:pt x="477" y="338"/>
                    </a:lnTo>
                    <a:lnTo>
                      <a:pt x="504" y="346"/>
                    </a:lnTo>
                    <a:lnTo>
                      <a:pt x="506" y="347"/>
                    </a:lnTo>
                    <a:lnTo>
                      <a:pt x="558" y="364"/>
                    </a:lnTo>
                    <a:lnTo>
                      <a:pt x="568" y="367"/>
                    </a:lnTo>
                    <a:lnTo>
                      <a:pt x="627" y="384"/>
                    </a:lnTo>
                    <a:lnTo>
                      <a:pt x="641" y="388"/>
                    </a:lnTo>
                    <a:lnTo>
                      <a:pt x="713" y="408"/>
                    </a:lnTo>
                    <a:lnTo>
                      <a:pt x="773" y="424"/>
                    </a:lnTo>
                    <a:lnTo>
                      <a:pt x="847" y="438"/>
                    </a:lnTo>
                    <a:lnTo>
                      <a:pt x="909" y="443"/>
                    </a:lnTo>
                    <a:lnTo>
                      <a:pt x="973" y="445"/>
                    </a:lnTo>
                    <a:lnTo>
                      <a:pt x="1005" y="446"/>
                    </a:lnTo>
                    <a:lnTo>
                      <a:pt x="1021" y="447"/>
                    </a:lnTo>
                    <a:lnTo>
                      <a:pt x="1082" y="450"/>
                    </a:lnTo>
                    <a:lnTo>
                      <a:pt x="1151" y="458"/>
                    </a:lnTo>
                    <a:lnTo>
                      <a:pt x="1219" y="475"/>
                    </a:lnTo>
                    <a:lnTo>
                      <a:pt x="1229" y="478"/>
                    </a:lnTo>
                    <a:lnTo>
                      <a:pt x="1240" y="481"/>
                    </a:lnTo>
                    <a:lnTo>
                      <a:pt x="1305" y="496"/>
                    </a:lnTo>
                    <a:lnTo>
                      <a:pt x="1355" y="501"/>
                    </a:lnTo>
                    <a:lnTo>
                      <a:pt x="1369" y="502"/>
                    </a:lnTo>
                    <a:lnTo>
                      <a:pt x="1441" y="508"/>
                    </a:lnTo>
                    <a:lnTo>
                      <a:pt x="1501" y="510"/>
                    </a:lnTo>
                    <a:lnTo>
                      <a:pt x="1517" y="510"/>
                    </a:lnTo>
                    <a:lnTo>
                      <a:pt x="1533" y="510"/>
                    </a:lnTo>
                    <a:lnTo>
                      <a:pt x="1597" y="507"/>
                    </a:lnTo>
                    <a:lnTo>
                      <a:pt x="1662" y="501"/>
                    </a:lnTo>
                    <a:lnTo>
                      <a:pt x="1736" y="490"/>
                    </a:lnTo>
                    <a:lnTo>
                      <a:pt x="1796" y="479"/>
                    </a:lnTo>
                    <a:lnTo>
                      <a:pt x="1857" y="466"/>
                    </a:lnTo>
                    <a:lnTo>
                      <a:pt x="1931" y="446"/>
                    </a:lnTo>
                    <a:lnTo>
                      <a:pt x="1988" y="422"/>
                    </a:lnTo>
                    <a:lnTo>
                      <a:pt x="2032" y="374"/>
                    </a:lnTo>
                    <a:lnTo>
                      <a:pt x="2034" y="358"/>
                    </a:lnTo>
                    <a:lnTo>
                      <a:pt x="2034" y="350"/>
                    </a:lnTo>
                    <a:lnTo>
                      <a:pt x="2007" y="288"/>
                    </a:lnTo>
                    <a:lnTo>
                      <a:pt x="1960" y="233"/>
                    </a:lnTo>
                    <a:lnTo>
                      <a:pt x="1907" y="192"/>
                    </a:lnTo>
                    <a:lnTo>
                      <a:pt x="1839" y="148"/>
                    </a:lnTo>
                    <a:lnTo>
                      <a:pt x="1785" y="116"/>
                    </a:lnTo>
                    <a:lnTo>
                      <a:pt x="1716" y="80"/>
                    </a:lnTo>
                    <a:lnTo>
                      <a:pt x="1652" y="51"/>
                    </a:lnTo>
                    <a:lnTo>
                      <a:pt x="1619" y="45"/>
                    </a:lnTo>
                    <a:lnTo>
                      <a:pt x="1612" y="45"/>
                    </a:lnTo>
                    <a:lnTo>
                      <a:pt x="1573" y="64"/>
                    </a:lnTo>
                    <a:lnTo>
                      <a:pt x="1569" y="67"/>
                    </a:lnTo>
                    <a:lnTo>
                      <a:pt x="1542" y="80"/>
                    </a:lnTo>
                    <a:lnTo>
                      <a:pt x="1537" y="82"/>
                    </a:lnTo>
                    <a:lnTo>
                      <a:pt x="1512" y="91"/>
                    </a:lnTo>
                    <a:lnTo>
                      <a:pt x="1509" y="93"/>
                    </a:lnTo>
                    <a:lnTo>
                      <a:pt x="1470" y="103"/>
                    </a:lnTo>
                    <a:lnTo>
                      <a:pt x="1467" y="103"/>
                    </a:lnTo>
                    <a:lnTo>
                      <a:pt x="1429" y="92"/>
                    </a:lnTo>
                    <a:lnTo>
                      <a:pt x="1425" y="90"/>
                    </a:lnTo>
                    <a:lnTo>
                      <a:pt x="1394" y="79"/>
                    </a:lnTo>
                    <a:lnTo>
                      <a:pt x="1387" y="76"/>
                    </a:lnTo>
                    <a:lnTo>
                      <a:pt x="1339" y="55"/>
                    </a:lnTo>
                    <a:lnTo>
                      <a:pt x="1329" y="51"/>
                    </a:lnTo>
                    <a:lnTo>
                      <a:pt x="1269" y="26"/>
                    </a:lnTo>
                    <a:lnTo>
                      <a:pt x="1202" y="7"/>
                    </a:lnTo>
                    <a:lnTo>
                      <a:pt x="1132" y="1"/>
                    </a:lnTo>
                    <a:lnTo>
                      <a:pt x="1083" y="0"/>
                    </a:lnTo>
                    <a:lnTo>
                      <a:pt x="1070" y="0"/>
                    </a:lnTo>
                    <a:lnTo>
                      <a:pt x="999" y="2"/>
                    </a:lnTo>
                    <a:lnTo>
                      <a:pt x="933" y="7"/>
                    </a:lnTo>
                    <a:lnTo>
                      <a:pt x="871" y="14"/>
                    </a:lnTo>
                    <a:lnTo>
                      <a:pt x="798" y="24"/>
                    </a:lnTo>
                    <a:lnTo>
                      <a:pt x="720" y="35"/>
                    </a:lnTo>
                    <a:lnTo>
                      <a:pt x="641" y="47"/>
                    </a:lnTo>
                    <a:lnTo>
                      <a:pt x="568" y="59"/>
                    </a:lnTo>
                    <a:lnTo>
                      <a:pt x="505" y="71"/>
                    </a:lnTo>
                    <a:lnTo>
                      <a:pt x="446" y="86"/>
                    </a:lnTo>
                    <a:lnTo>
                      <a:pt x="391" y="115"/>
                    </a:lnTo>
                    <a:lnTo>
                      <a:pt x="378" y="129"/>
                    </a:lnTo>
                    <a:lnTo>
                      <a:pt x="375" y="133"/>
                    </a:lnTo>
                    <a:lnTo>
                      <a:pt x="352" y="154"/>
                    </a:lnTo>
                    <a:lnTo>
                      <a:pt x="347" y="158"/>
                    </a:lnTo>
                    <a:lnTo>
                      <a:pt x="322" y="186"/>
                    </a:lnTo>
                    <a:lnTo>
                      <a:pt x="318" y="190"/>
                    </a:lnTo>
                    <a:lnTo>
                      <a:pt x="280" y="218"/>
                    </a:lnTo>
                    <a:lnTo>
                      <a:pt x="275" y="220"/>
                    </a:lnTo>
                    <a:lnTo>
                      <a:pt x="248" y="223"/>
                    </a:lnTo>
                    <a:lnTo>
                      <a:pt x="243" y="223"/>
                    </a:lnTo>
                    <a:lnTo>
                      <a:pt x="214" y="220"/>
                    </a:lnTo>
                    <a:lnTo>
                      <a:pt x="208" y="219"/>
                    </a:lnTo>
                    <a:lnTo>
                      <a:pt x="178" y="217"/>
                    </a:lnTo>
                    <a:lnTo>
                      <a:pt x="171" y="217"/>
                    </a:lnTo>
                    <a:lnTo>
                      <a:pt x="165" y="218"/>
                    </a:lnTo>
                  </a:path>
                </a:pathLst>
              </a:custGeom>
              <a:noFill/>
              <a:ln w="9144">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grpSp>
      </p:grpSp>
      <p:sp>
        <p:nvSpPr>
          <p:cNvPr id="37919" name="Rectangle 31"/>
          <p:cNvSpPr>
            <a:spLocks noChangeArrowheads="1"/>
          </p:cNvSpPr>
          <p:nvPr/>
        </p:nvSpPr>
        <p:spPr bwMode="auto">
          <a:xfrm>
            <a:off x="-2365375" y="413543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CH"/>
          </a:p>
        </p:txBody>
      </p:sp>
      <p:sp>
        <p:nvSpPr>
          <p:cNvPr id="37923" name="Text Box 35"/>
          <p:cNvSpPr txBox="1">
            <a:spLocks noChangeArrowheads="1"/>
          </p:cNvSpPr>
          <p:nvPr/>
        </p:nvSpPr>
        <p:spPr bwMode="auto">
          <a:xfrm>
            <a:off x="0" y="0"/>
            <a:ext cx="8953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68 Prof 13</a:t>
            </a:r>
            <a:endParaRPr lang="fr-FR" sz="1200">
              <a:latin typeface="Arial" charset="0"/>
            </a:endParaRPr>
          </a:p>
        </p:txBody>
      </p:sp>
      <p:grpSp>
        <p:nvGrpSpPr>
          <p:cNvPr id="37924" name="Group 36"/>
          <p:cNvGrpSpPr>
            <a:grpSpLocks/>
          </p:cNvGrpSpPr>
          <p:nvPr/>
        </p:nvGrpSpPr>
        <p:grpSpPr bwMode="auto">
          <a:xfrm>
            <a:off x="5372100" y="128588"/>
            <a:ext cx="1263650" cy="1257300"/>
            <a:chOff x="3384" y="81"/>
            <a:chExt cx="796" cy="792"/>
          </a:xfrm>
        </p:grpSpPr>
        <p:pic>
          <p:nvPicPr>
            <p:cNvPr id="37925" name="Picture 3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26" name="Rectangle 3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37927" name="Text Box 39"/>
          <p:cNvSpPr txBox="1">
            <a:spLocks noChangeArrowheads="1"/>
          </p:cNvSpPr>
          <p:nvPr/>
        </p:nvSpPr>
        <p:spPr bwMode="auto">
          <a:xfrm rot="-5400000">
            <a:off x="62253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38916"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grpSp>
        <p:nvGrpSpPr>
          <p:cNvPr id="38991" name="Group 79"/>
          <p:cNvGrpSpPr>
            <a:grpSpLocks/>
          </p:cNvGrpSpPr>
          <p:nvPr/>
        </p:nvGrpSpPr>
        <p:grpSpPr bwMode="auto">
          <a:xfrm>
            <a:off x="0" y="1776413"/>
            <a:ext cx="6858000" cy="8007350"/>
            <a:chOff x="0" y="1119"/>
            <a:chExt cx="4320" cy="5044"/>
          </a:xfrm>
        </p:grpSpPr>
        <p:sp>
          <p:nvSpPr>
            <p:cNvPr id="38918" name="Rectangle 6"/>
            <p:cNvSpPr>
              <a:spLocks noChangeArrowheads="1"/>
            </p:cNvSpPr>
            <p:nvPr/>
          </p:nvSpPr>
          <p:spPr bwMode="auto">
            <a:xfrm>
              <a:off x="119" y="1119"/>
              <a:ext cx="3991" cy="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400" i="1">
                  <a:latin typeface="Arial" charset="0"/>
                </a:rPr>
                <a:t>Deux collines sont dessinées au tableau noir.</a:t>
              </a:r>
              <a:endParaRPr lang="fr-FR" sz="1400">
                <a:latin typeface="Arial" charset="0"/>
              </a:endParaRPr>
            </a:p>
            <a:p>
              <a:r>
                <a:rPr lang="fr-FR" sz="1400">
                  <a:latin typeface="Arial" charset="0"/>
                </a:rPr>
                <a:t>Pierre veut se promener dans la campagne. Il regarde sur sa carte un parcours possible. Le problème, c’est qu’il a une jambe cassée et qu’il se déplace en béquilles. Cela ne facilite pas ses déplacements. Sur son parcours, il doit franchir une colline mais il a le choix entre deux</a:t>
              </a:r>
            </a:p>
            <a:p>
              <a:r>
                <a:rPr lang="fr-FR" sz="1400">
                  <a:latin typeface="Arial" charset="0"/>
                </a:rPr>
                <a:t>(A et B). A votre avis, quelle colline Pierre va-t-il choisir d’escalader ?</a:t>
              </a:r>
            </a:p>
            <a:p>
              <a:endParaRPr lang="fr-FR" sz="1400">
                <a:latin typeface="Arial" charset="0"/>
              </a:endParaRPr>
            </a:p>
            <a:p>
              <a:pPr>
                <a:spcBef>
                  <a:spcPct val="50000"/>
                </a:spcBef>
              </a:pPr>
              <a:endParaRPr lang="fr-FR" sz="1400">
                <a:latin typeface="Arial" charset="0"/>
              </a:endParaRPr>
            </a:p>
          </p:txBody>
        </p:sp>
        <p:sp>
          <p:nvSpPr>
            <p:cNvPr id="38933" name="Rectangle 21"/>
            <p:cNvSpPr>
              <a:spLocks noChangeArrowheads="1"/>
            </p:cNvSpPr>
            <p:nvPr/>
          </p:nvSpPr>
          <p:spPr bwMode="auto">
            <a:xfrm>
              <a:off x="0" y="3731"/>
              <a:ext cx="4320" cy="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400">
                  <a:latin typeface="Arial" charset="0"/>
                </a:rPr>
                <a:t>Marc laisse chercher les élèves un moment et les aiguille en insistant sur le fait qu’il y a 10 mètres entre chaque courbe et que le nombre de courbes n’est pas le même.</a:t>
              </a:r>
            </a:p>
            <a:p>
              <a:r>
                <a:rPr lang="fr-FR" sz="1400">
                  <a:latin typeface="Arial" charset="0"/>
                </a:rPr>
                <a:t>Après quelques instant de réflexion, les élèves arrivent à la conclusion que Pierre choisira la colline B car il y a moins de courbes de niveau. Cela veut dire que la colline est moins haute que  A. En sachant qu’il y a 10 mètres entre les courbes, nous pouvons constater qu’il y a 30 mètres à  parcourir  pour la colline B  et  qu’il y en a 50 pour la colline  A.  La dénivellation (expliquer cette notion) est donc plus importante en A qu’en B.</a:t>
              </a:r>
            </a:p>
          </p:txBody>
        </p:sp>
        <p:grpSp>
          <p:nvGrpSpPr>
            <p:cNvPr id="38987" name="Group 75"/>
            <p:cNvGrpSpPr>
              <a:grpSpLocks/>
            </p:cNvGrpSpPr>
            <p:nvPr/>
          </p:nvGrpSpPr>
          <p:grpSpPr bwMode="auto">
            <a:xfrm>
              <a:off x="46" y="2158"/>
              <a:ext cx="4202" cy="1420"/>
              <a:chOff x="46" y="2158"/>
              <a:chExt cx="4202" cy="1420"/>
            </a:xfrm>
          </p:grpSpPr>
          <p:sp>
            <p:nvSpPr>
              <p:cNvPr id="38919" name="Freeform 7"/>
              <p:cNvSpPr>
                <a:spLocks/>
              </p:cNvSpPr>
              <p:nvPr/>
            </p:nvSpPr>
            <p:spPr bwMode="auto">
              <a:xfrm>
                <a:off x="2523" y="2158"/>
                <a:ext cx="1725" cy="1388"/>
              </a:xfrm>
              <a:custGeom>
                <a:avLst/>
                <a:gdLst>
                  <a:gd name="T0" fmla="*/ 1744 w 4312"/>
                  <a:gd name="T1" fmla="*/ 216 h 3470"/>
                  <a:gd name="T2" fmla="*/ 1737 w 4312"/>
                  <a:gd name="T3" fmla="*/ 216 h 3470"/>
                  <a:gd name="T4" fmla="*/ 1720 w 4312"/>
                  <a:gd name="T5" fmla="*/ 213 h 3470"/>
                  <a:gd name="T6" fmla="*/ 1681 w 4312"/>
                  <a:gd name="T7" fmla="*/ 206 h 3470"/>
                  <a:gd name="T8" fmla="*/ 1550 w 4312"/>
                  <a:gd name="T9" fmla="*/ 156 h 3470"/>
                  <a:gd name="T10" fmla="*/ 1276 w 4312"/>
                  <a:gd name="T11" fmla="*/ 99 h 3470"/>
                  <a:gd name="T12" fmla="*/ 995 w 4312"/>
                  <a:gd name="T13" fmla="*/ 130 h 3470"/>
                  <a:gd name="T14" fmla="*/ 604 w 4312"/>
                  <a:gd name="T15" fmla="*/ 213 h 3470"/>
                  <a:gd name="T16" fmla="*/ 314 w 4312"/>
                  <a:gd name="T17" fmla="*/ 343 h 3470"/>
                  <a:gd name="T18" fmla="*/ 110 w 4312"/>
                  <a:gd name="T19" fmla="*/ 594 h 3470"/>
                  <a:gd name="T20" fmla="*/ 32 w 4312"/>
                  <a:gd name="T21" fmla="*/ 853 h 3470"/>
                  <a:gd name="T22" fmla="*/ 0 w 4312"/>
                  <a:gd name="T23" fmla="*/ 1218 h 3470"/>
                  <a:gd name="T24" fmla="*/ 9 w 4312"/>
                  <a:gd name="T25" fmla="*/ 1515 h 3470"/>
                  <a:gd name="T26" fmla="*/ 74 w 4312"/>
                  <a:gd name="T27" fmla="*/ 1842 h 3470"/>
                  <a:gd name="T28" fmla="*/ 217 w 4312"/>
                  <a:gd name="T29" fmla="*/ 2100 h 3470"/>
                  <a:gd name="T30" fmla="*/ 344 w 4312"/>
                  <a:gd name="T31" fmla="*/ 2294 h 3470"/>
                  <a:gd name="T32" fmla="*/ 384 w 4312"/>
                  <a:gd name="T33" fmla="*/ 2486 h 3470"/>
                  <a:gd name="T34" fmla="*/ 369 w 4312"/>
                  <a:gd name="T35" fmla="*/ 2568 h 3470"/>
                  <a:gd name="T36" fmla="*/ 403 w 4312"/>
                  <a:gd name="T37" fmla="*/ 2700 h 3470"/>
                  <a:gd name="T38" fmla="*/ 757 w 4312"/>
                  <a:gd name="T39" fmla="*/ 2851 h 3470"/>
                  <a:gd name="T40" fmla="*/ 1010 w 4312"/>
                  <a:gd name="T41" fmla="*/ 2908 h 3470"/>
                  <a:gd name="T42" fmla="*/ 1284 w 4312"/>
                  <a:gd name="T43" fmla="*/ 2965 h 3470"/>
                  <a:gd name="T44" fmla="*/ 1555 w 4312"/>
                  <a:gd name="T45" fmla="*/ 3027 h 3470"/>
                  <a:gd name="T46" fmla="*/ 1803 w 4312"/>
                  <a:gd name="T47" fmla="*/ 3101 h 3470"/>
                  <a:gd name="T48" fmla="*/ 2060 w 4312"/>
                  <a:gd name="T49" fmla="*/ 3201 h 3470"/>
                  <a:gd name="T50" fmla="*/ 2320 w 4312"/>
                  <a:gd name="T51" fmla="*/ 3309 h 3470"/>
                  <a:gd name="T52" fmla="*/ 2568 w 4312"/>
                  <a:gd name="T53" fmla="*/ 3403 h 3470"/>
                  <a:gd name="T54" fmla="*/ 2881 w 4312"/>
                  <a:gd name="T55" fmla="*/ 3470 h 3470"/>
                  <a:gd name="T56" fmla="*/ 3126 w 4312"/>
                  <a:gd name="T57" fmla="*/ 3387 h 3470"/>
                  <a:gd name="T58" fmla="*/ 3293 w 4312"/>
                  <a:gd name="T59" fmla="*/ 3209 h 3470"/>
                  <a:gd name="T60" fmla="*/ 3452 w 4312"/>
                  <a:gd name="T61" fmla="*/ 3041 h 3470"/>
                  <a:gd name="T62" fmla="*/ 3615 w 4312"/>
                  <a:gd name="T63" fmla="*/ 2891 h 3470"/>
                  <a:gd name="T64" fmla="*/ 3785 w 4312"/>
                  <a:gd name="T65" fmla="*/ 2727 h 3470"/>
                  <a:gd name="T66" fmla="*/ 3997 w 4312"/>
                  <a:gd name="T67" fmla="*/ 2554 h 3470"/>
                  <a:gd name="T68" fmla="*/ 4155 w 4312"/>
                  <a:gd name="T69" fmla="*/ 2413 h 3470"/>
                  <a:gd name="T70" fmla="*/ 4256 w 4312"/>
                  <a:gd name="T71" fmla="*/ 2155 h 3470"/>
                  <a:gd name="T72" fmla="*/ 4309 w 4312"/>
                  <a:gd name="T73" fmla="*/ 1844 h 3470"/>
                  <a:gd name="T74" fmla="*/ 4296 w 4312"/>
                  <a:gd name="T75" fmla="*/ 1602 h 3470"/>
                  <a:gd name="T76" fmla="*/ 4131 w 4312"/>
                  <a:gd name="T77" fmla="*/ 1301 h 3470"/>
                  <a:gd name="T78" fmla="*/ 3999 w 4312"/>
                  <a:gd name="T79" fmla="*/ 1150 h 3470"/>
                  <a:gd name="T80" fmla="*/ 3744 w 4312"/>
                  <a:gd name="T81" fmla="*/ 908 h 3470"/>
                  <a:gd name="T82" fmla="*/ 3477 w 4312"/>
                  <a:gd name="T83" fmla="*/ 682 h 3470"/>
                  <a:gd name="T84" fmla="*/ 3288 w 4312"/>
                  <a:gd name="T85" fmla="*/ 434 h 3470"/>
                  <a:gd name="T86" fmla="*/ 3326 w 4312"/>
                  <a:gd name="T87" fmla="*/ 253 h 3470"/>
                  <a:gd name="T88" fmla="*/ 3349 w 4312"/>
                  <a:gd name="T89" fmla="*/ 177 h 3470"/>
                  <a:gd name="T90" fmla="*/ 3226 w 4312"/>
                  <a:gd name="T91" fmla="*/ 58 h 3470"/>
                  <a:gd name="T92" fmla="*/ 2948 w 4312"/>
                  <a:gd name="T93" fmla="*/ 11 h 3470"/>
                  <a:gd name="T94" fmla="*/ 2665 w 4312"/>
                  <a:gd name="T95" fmla="*/ 0 h 3470"/>
                  <a:gd name="T96" fmla="*/ 2426 w 4312"/>
                  <a:gd name="T97" fmla="*/ 25 h 3470"/>
                  <a:gd name="T98" fmla="*/ 2186 w 4312"/>
                  <a:gd name="T99" fmla="*/ 83 h 3470"/>
                  <a:gd name="T100" fmla="*/ 2096 w 4312"/>
                  <a:gd name="T101" fmla="*/ 105 h 3470"/>
                  <a:gd name="T102" fmla="*/ 1878 w 4312"/>
                  <a:gd name="T103" fmla="*/ 175 h 3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12" h="3470">
                    <a:moveTo>
                      <a:pt x="1786" y="206"/>
                    </a:moveTo>
                    <a:lnTo>
                      <a:pt x="1749" y="215"/>
                    </a:lnTo>
                    <a:lnTo>
                      <a:pt x="1746" y="215"/>
                    </a:lnTo>
                    <a:lnTo>
                      <a:pt x="1744" y="216"/>
                    </a:lnTo>
                    <a:lnTo>
                      <a:pt x="1742" y="216"/>
                    </a:lnTo>
                    <a:lnTo>
                      <a:pt x="1741" y="216"/>
                    </a:lnTo>
                    <a:lnTo>
                      <a:pt x="1739" y="216"/>
                    </a:lnTo>
                    <a:lnTo>
                      <a:pt x="1737" y="216"/>
                    </a:lnTo>
                    <a:lnTo>
                      <a:pt x="1734" y="215"/>
                    </a:lnTo>
                    <a:lnTo>
                      <a:pt x="1730" y="215"/>
                    </a:lnTo>
                    <a:lnTo>
                      <a:pt x="1726" y="214"/>
                    </a:lnTo>
                    <a:lnTo>
                      <a:pt x="1720" y="213"/>
                    </a:lnTo>
                    <a:lnTo>
                      <a:pt x="1713" y="211"/>
                    </a:lnTo>
                    <a:lnTo>
                      <a:pt x="1704" y="210"/>
                    </a:lnTo>
                    <a:lnTo>
                      <a:pt x="1693" y="208"/>
                    </a:lnTo>
                    <a:lnTo>
                      <a:pt x="1681" y="206"/>
                    </a:lnTo>
                    <a:lnTo>
                      <a:pt x="1667" y="202"/>
                    </a:lnTo>
                    <a:lnTo>
                      <a:pt x="1604" y="179"/>
                    </a:lnTo>
                    <a:lnTo>
                      <a:pt x="1569" y="164"/>
                    </a:lnTo>
                    <a:lnTo>
                      <a:pt x="1550" y="156"/>
                    </a:lnTo>
                    <a:lnTo>
                      <a:pt x="1487" y="133"/>
                    </a:lnTo>
                    <a:lnTo>
                      <a:pt x="1416" y="113"/>
                    </a:lnTo>
                    <a:lnTo>
                      <a:pt x="1335" y="101"/>
                    </a:lnTo>
                    <a:lnTo>
                      <a:pt x="1276" y="99"/>
                    </a:lnTo>
                    <a:lnTo>
                      <a:pt x="1244" y="100"/>
                    </a:lnTo>
                    <a:lnTo>
                      <a:pt x="1171" y="107"/>
                    </a:lnTo>
                    <a:lnTo>
                      <a:pt x="1087" y="117"/>
                    </a:lnTo>
                    <a:lnTo>
                      <a:pt x="995" y="130"/>
                    </a:lnTo>
                    <a:lnTo>
                      <a:pt x="898" y="146"/>
                    </a:lnTo>
                    <a:lnTo>
                      <a:pt x="798" y="165"/>
                    </a:lnTo>
                    <a:lnTo>
                      <a:pt x="699" y="187"/>
                    </a:lnTo>
                    <a:lnTo>
                      <a:pt x="604" y="213"/>
                    </a:lnTo>
                    <a:lnTo>
                      <a:pt x="516" y="241"/>
                    </a:lnTo>
                    <a:lnTo>
                      <a:pt x="437" y="272"/>
                    </a:lnTo>
                    <a:lnTo>
                      <a:pt x="370" y="306"/>
                    </a:lnTo>
                    <a:lnTo>
                      <a:pt x="314" y="343"/>
                    </a:lnTo>
                    <a:lnTo>
                      <a:pt x="264" y="382"/>
                    </a:lnTo>
                    <a:lnTo>
                      <a:pt x="201" y="446"/>
                    </a:lnTo>
                    <a:lnTo>
                      <a:pt x="151" y="516"/>
                    </a:lnTo>
                    <a:lnTo>
                      <a:pt x="110" y="594"/>
                    </a:lnTo>
                    <a:lnTo>
                      <a:pt x="87" y="651"/>
                    </a:lnTo>
                    <a:lnTo>
                      <a:pt x="66" y="713"/>
                    </a:lnTo>
                    <a:lnTo>
                      <a:pt x="48" y="780"/>
                    </a:lnTo>
                    <a:lnTo>
                      <a:pt x="32" y="853"/>
                    </a:lnTo>
                    <a:lnTo>
                      <a:pt x="19" y="934"/>
                    </a:lnTo>
                    <a:lnTo>
                      <a:pt x="9" y="1024"/>
                    </a:lnTo>
                    <a:lnTo>
                      <a:pt x="3" y="1119"/>
                    </a:lnTo>
                    <a:lnTo>
                      <a:pt x="0" y="1218"/>
                    </a:lnTo>
                    <a:lnTo>
                      <a:pt x="0" y="1268"/>
                    </a:lnTo>
                    <a:lnTo>
                      <a:pt x="0" y="1318"/>
                    </a:lnTo>
                    <a:lnTo>
                      <a:pt x="3" y="1418"/>
                    </a:lnTo>
                    <a:lnTo>
                      <a:pt x="9" y="1515"/>
                    </a:lnTo>
                    <a:lnTo>
                      <a:pt x="19" y="1607"/>
                    </a:lnTo>
                    <a:lnTo>
                      <a:pt x="32" y="1693"/>
                    </a:lnTo>
                    <a:lnTo>
                      <a:pt x="49" y="1770"/>
                    </a:lnTo>
                    <a:lnTo>
                      <a:pt x="74" y="1842"/>
                    </a:lnTo>
                    <a:lnTo>
                      <a:pt x="104" y="1911"/>
                    </a:lnTo>
                    <a:lnTo>
                      <a:pt x="140" y="1977"/>
                    </a:lnTo>
                    <a:lnTo>
                      <a:pt x="178" y="2039"/>
                    </a:lnTo>
                    <a:lnTo>
                      <a:pt x="217" y="2100"/>
                    </a:lnTo>
                    <a:lnTo>
                      <a:pt x="257" y="2157"/>
                    </a:lnTo>
                    <a:lnTo>
                      <a:pt x="276" y="2186"/>
                    </a:lnTo>
                    <a:lnTo>
                      <a:pt x="312" y="2241"/>
                    </a:lnTo>
                    <a:lnTo>
                      <a:pt x="344" y="2294"/>
                    </a:lnTo>
                    <a:lnTo>
                      <a:pt x="379" y="2371"/>
                    </a:lnTo>
                    <a:lnTo>
                      <a:pt x="388" y="2442"/>
                    </a:lnTo>
                    <a:lnTo>
                      <a:pt x="387" y="2464"/>
                    </a:lnTo>
                    <a:lnTo>
                      <a:pt x="384" y="2486"/>
                    </a:lnTo>
                    <a:lnTo>
                      <a:pt x="380" y="2507"/>
                    </a:lnTo>
                    <a:lnTo>
                      <a:pt x="376" y="2528"/>
                    </a:lnTo>
                    <a:lnTo>
                      <a:pt x="372" y="2548"/>
                    </a:lnTo>
                    <a:lnTo>
                      <a:pt x="369" y="2568"/>
                    </a:lnTo>
                    <a:lnTo>
                      <a:pt x="367" y="2588"/>
                    </a:lnTo>
                    <a:lnTo>
                      <a:pt x="366" y="2607"/>
                    </a:lnTo>
                    <a:lnTo>
                      <a:pt x="368" y="2626"/>
                    </a:lnTo>
                    <a:lnTo>
                      <a:pt x="403" y="2700"/>
                    </a:lnTo>
                    <a:lnTo>
                      <a:pt x="476" y="2754"/>
                    </a:lnTo>
                    <a:lnTo>
                      <a:pt x="552" y="2789"/>
                    </a:lnTo>
                    <a:lnTo>
                      <a:pt x="647" y="2821"/>
                    </a:lnTo>
                    <a:lnTo>
                      <a:pt x="757" y="2851"/>
                    </a:lnTo>
                    <a:lnTo>
                      <a:pt x="817" y="2866"/>
                    </a:lnTo>
                    <a:lnTo>
                      <a:pt x="879" y="2880"/>
                    </a:lnTo>
                    <a:lnTo>
                      <a:pt x="944" y="2894"/>
                    </a:lnTo>
                    <a:lnTo>
                      <a:pt x="1010" y="2908"/>
                    </a:lnTo>
                    <a:lnTo>
                      <a:pt x="1077" y="2922"/>
                    </a:lnTo>
                    <a:lnTo>
                      <a:pt x="1146" y="2936"/>
                    </a:lnTo>
                    <a:lnTo>
                      <a:pt x="1215" y="2950"/>
                    </a:lnTo>
                    <a:lnTo>
                      <a:pt x="1284" y="2965"/>
                    </a:lnTo>
                    <a:lnTo>
                      <a:pt x="1353" y="2980"/>
                    </a:lnTo>
                    <a:lnTo>
                      <a:pt x="1422" y="2995"/>
                    </a:lnTo>
                    <a:lnTo>
                      <a:pt x="1489" y="3011"/>
                    </a:lnTo>
                    <a:lnTo>
                      <a:pt x="1555" y="3027"/>
                    </a:lnTo>
                    <a:lnTo>
                      <a:pt x="1619" y="3044"/>
                    </a:lnTo>
                    <a:lnTo>
                      <a:pt x="1681" y="3062"/>
                    </a:lnTo>
                    <a:lnTo>
                      <a:pt x="1741" y="3080"/>
                    </a:lnTo>
                    <a:lnTo>
                      <a:pt x="1803" y="3101"/>
                    </a:lnTo>
                    <a:lnTo>
                      <a:pt x="1866" y="3124"/>
                    </a:lnTo>
                    <a:lnTo>
                      <a:pt x="1930" y="3148"/>
                    </a:lnTo>
                    <a:lnTo>
                      <a:pt x="1995" y="3174"/>
                    </a:lnTo>
                    <a:lnTo>
                      <a:pt x="2060" y="3201"/>
                    </a:lnTo>
                    <a:lnTo>
                      <a:pt x="2126" y="3228"/>
                    </a:lnTo>
                    <a:lnTo>
                      <a:pt x="2191" y="3255"/>
                    </a:lnTo>
                    <a:lnTo>
                      <a:pt x="2256" y="3282"/>
                    </a:lnTo>
                    <a:lnTo>
                      <a:pt x="2320" y="3309"/>
                    </a:lnTo>
                    <a:lnTo>
                      <a:pt x="2384" y="3335"/>
                    </a:lnTo>
                    <a:lnTo>
                      <a:pt x="2447" y="3359"/>
                    </a:lnTo>
                    <a:lnTo>
                      <a:pt x="2508" y="3382"/>
                    </a:lnTo>
                    <a:lnTo>
                      <a:pt x="2568" y="3403"/>
                    </a:lnTo>
                    <a:lnTo>
                      <a:pt x="2626" y="3422"/>
                    </a:lnTo>
                    <a:lnTo>
                      <a:pt x="2735" y="3451"/>
                    </a:lnTo>
                    <a:lnTo>
                      <a:pt x="2835" y="3467"/>
                    </a:lnTo>
                    <a:lnTo>
                      <a:pt x="2881" y="3470"/>
                    </a:lnTo>
                    <a:lnTo>
                      <a:pt x="2923" y="3468"/>
                    </a:lnTo>
                    <a:lnTo>
                      <a:pt x="3000" y="3453"/>
                    </a:lnTo>
                    <a:lnTo>
                      <a:pt x="3067" y="3425"/>
                    </a:lnTo>
                    <a:lnTo>
                      <a:pt x="3126" y="3387"/>
                    </a:lnTo>
                    <a:lnTo>
                      <a:pt x="3178" y="3341"/>
                    </a:lnTo>
                    <a:lnTo>
                      <a:pt x="3226" y="3290"/>
                    </a:lnTo>
                    <a:lnTo>
                      <a:pt x="3271" y="3236"/>
                    </a:lnTo>
                    <a:lnTo>
                      <a:pt x="3293" y="3209"/>
                    </a:lnTo>
                    <a:lnTo>
                      <a:pt x="3315" y="3182"/>
                    </a:lnTo>
                    <a:lnTo>
                      <a:pt x="3358" y="3130"/>
                    </a:lnTo>
                    <a:lnTo>
                      <a:pt x="3404" y="3083"/>
                    </a:lnTo>
                    <a:lnTo>
                      <a:pt x="3452" y="3041"/>
                    </a:lnTo>
                    <a:lnTo>
                      <a:pt x="3476" y="3019"/>
                    </a:lnTo>
                    <a:lnTo>
                      <a:pt x="3524" y="2977"/>
                    </a:lnTo>
                    <a:lnTo>
                      <a:pt x="3570" y="2934"/>
                    </a:lnTo>
                    <a:lnTo>
                      <a:pt x="3615" y="2891"/>
                    </a:lnTo>
                    <a:lnTo>
                      <a:pt x="3659" y="2849"/>
                    </a:lnTo>
                    <a:lnTo>
                      <a:pt x="3702" y="2807"/>
                    </a:lnTo>
                    <a:lnTo>
                      <a:pt x="3723" y="2786"/>
                    </a:lnTo>
                    <a:lnTo>
                      <a:pt x="3785" y="2727"/>
                    </a:lnTo>
                    <a:lnTo>
                      <a:pt x="3845" y="2671"/>
                    </a:lnTo>
                    <a:lnTo>
                      <a:pt x="3903" y="2620"/>
                    </a:lnTo>
                    <a:lnTo>
                      <a:pt x="3960" y="2579"/>
                    </a:lnTo>
                    <a:lnTo>
                      <a:pt x="3997" y="2554"/>
                    </a:lnTo>
                    <a:lnTo>
                      <a:pt x="4015" y="2542"/>
                    </a:lnTo>
                    <a:lnTo>
                      <a:pt x="4066" y="2506"/>
                    </a:lnTo>
                    <a:lnTo>
                      <a:pt x="4113" y="2464"/>
                    </a:lnTo>
                    <a:lnTo>
                      <a:pt x="4155" y="2413"/>
                    </a:lnTo>
                    <a:lnTo>
                      <a:pt x="4191" y="2346"/>
                    </a:lnTo>
                    <a:lnTo>
                      <a:pt x="4214" y="2290"/>
                    </a:lnTo>
                    <a:lnTo>
                      <a:pt x="4236" y="2225"/>
                    </a:lnTo>
                    <a:lnTo>
                      <a:pt x="4256" y="2155"/>
                    </a:lnTo>
                    <a:lnTo>
                      <a:pt x="4274" y="2079"/>
                    </a:lnTo>
                    <a:lnTo>
                      <a:pt x="4289" y="2001"/>
                    </a:lnTo>
                    <a:lnTo>
                      <a:pt x="4301" y="1922"/>
                    </a:lnTo>
                    <a:lnTo>
                      <a:pt x="4309" y="1844"/>
                    </a:lnTo>
                    <a:lnTo>
                      <a:pt x="4312" y="1768"/>
                    </a:lnTo>
                    <a:lnTo>
                      <a:pt x="4312" y="1732"/>
                    </a:lnTo>
                    <a:lnTo>
                      <a:pt x="4306" y="1663"/>
                    </a:lnTo>
                    <a:lnTo>
                      <a:pt x="4296" y="1602"/>
                    </a:lnTo>
                    <a:lnTo>
                      <a:pt x="4270" y="1519"/>
                    </a:lnTo>
                    <a:lnTo>
                      <a:pt x="4234" y="1443"/>
                    </a:lnTo>
                    <a:lnTo>
                      <a:pt x="4187" y="1371"/>
                    </a:lnTo>
                    <a:lnTo>
                      <a:pt x="4131" y="1301"/>
                    </a:lnTo>
                    <a:lnTo>
                      <a:pt x="4090" y="1253"/>
                    </a:lnTo>
                    <a:lnTo>
                      <a:pt x="4046" y="1203"/>
                    </a:lnTo>
                    <a:lnTo>
                      <a:pt x="4023" y="1177"/>
                    </a:lnTo>
                    <a:lnTo>
                      <a:pt x="3999" y="1150"/>
                    </a:lnTo>
                    <a:lnTo>
                      <a:pt x="3949" y="1094"/>
                    </a:lnTo>
                    <a:lnTo>
                      <a:pt x="3888" y="1034"/>
                    </a:lnTo>
                    <a:lnTo>
                      <a:pt x="3819" y="972"/>
                    </a:lnTo>
                    <a:lnTo>
                      <a:pt x="3744" y="908"/>
                    </a:lnTo>
                    <a:lnTo>
                      <a:pt x="3666" y="842"/>
                    </a:lnTo>
                    <a:lnTo>
                      <a:pt x="3626" y="810"/>
                    </a:lnTo>
                    <a:lnTo>
                      <a:pt x="3550" y="745"/>
                    </a:lnTo>
                    <a:lnTo>
                      <a:pt x="3477" y="682"/>
                    </a:lnTo>
                    <a:lnTo>
                      <a:pt x="3413" y="620"/>
                    </a:lnTo>
                    <a:lnTo>
                      <a:pt x="3358" y="562"/>
                    </a:lnTo>
                    <a:lnTo>
                      <a:pt x="3318" y="508"/>
                    </a:lnTo>
                    <a:lnTo>
                      <a:pt x="3288" y="434"/>
                    </a:lnTo>
                    <a:lnTo>
                      <a:pt x="3286" y="409"/>
                    </a:lnTo>
                    <a:lnTo>
                      <a:pt x="3286" y="386"/>
                    </a:lnTo>
                    <a:lnTo>
                      <a:pt x="3302" y="317"/>
                    </a:lnTo>
                    <a:lnTo>
                      <a:pt x="3326" y="253"/>
                    </a:lnTo>
                    <a:lnTo>
                      <a:pt x="3333" y="233"/>
                    </a:lnTo>
                    <a:lnTo>
                      <a:pt x="3340" y="213"/>
                    </a:lnTo>
                    <a:lnTo>
                      <a:pt x="3345" y="194"/>
                    </a:lnTo>
                    <a:lnTo>
                      <a:pt x="3349" y="177"/>
                    </a:lnTo>
                    <a:lnTo>
                      <a:pt x="3349" y="160"/>
                    </a:lnTo>
                    <a:lnTo>
                      <a:pt x="3347" y="143"/>
                    </a:lnTo>
                    <a:lnTo>
                      <a:pt x="3299" y="88"/>
                    </a:lnTo>
                    <a:lnTo>
                      <a:pt x="3226" y="58"/>
                    </a:lnTo>
                    <a:lnTo>
                      <a:pt x="3165" y="42"/>
                    </a:lnTo>
                    <a:lnTo>
                      <a:pt x="3097" y="29"/>
                    </a:lnTo>
                    <a:lnTo>
                      <a:pt x="3023" y="19"/>
                    </a:lnTo>
                    <a:lnTo>
                      <a:pt x="2948" y="11"/>
                    </a:lnTo>
                    <a:lnTo>
                      <a:pt x="2872" y="6"/>
                    </a:lnTo>
                    <a:lnTo>
                      <a:pt x="2798" y="2"/>
                    </a:lnTo>
                    <a:lnTo>
                      <a:pt x="2728" y="0"/>
                    </a:lnTo>
                    <a:lnTo>
                      <a:pt x="2665" y="0"/>
                    </a:lnTo>
                    <a:lnTo>
                      <a:pt x="2634" y="0"/>
                    </a:lnTo>
                    <a:lnTo>
                      <a:pt x="2574" y="3"/>
                    </a:lnTo>
                    <a:lnTo>
                      <a:pt x="2514" y="10"/>
                    </a:lnTo>
                    <a:lnTo>
                      <a:pt x="2426" y="25"/>
                    </a:lnTo>
                    <a:lnTo>
                      <a:pt x="2342" y="43"/>
                    </a:lnTo>
                    <a:lnTo>
                      <a:pt x="2261" y="63"/>
                    </a:lnTo>
                    <a:lnTo>
                      <a:pt x="2210" y="77"/>
                    </a:lnTo>
                    <a:lnTo>
                      <a:pt x="2186" y="83"/>
                    </a:lnTo>
                    <a:lnTo>
                      <a:pt x="2162" y="89"/>
                    </a:lnTo>
                    <a:lnTo>
                      <a:pt x="2140" y="95"/>
                    </a:lnTo>
                    <a:lnTo>
                      <a:pt x="2118" y="100"/>
                    </a:lnTo>
                    <a:lnTo>
                      <a:pt x="2096" y="105"/>
                    </a:lnTo>
                    <a:lnTo>
                      <a:pt x="2074" y="111"/>
                    </a:lnTo>
                    <a:lnTo>
                      <a:pt x="2014" y="128"/>
                    </a:lnTo>
                    <a:lnTo>
                      <a:pt x="1942" y="152"/>
                    </a:lnTo>
                    <a:lnTo>
                      <a:pt x="1878" y="175"/>
                    </a:lnTo>
                    <a:lnTo>
                      <a:pt x="1864" y="181"/>
                    </a:lnTo>
                    <a:lnTo>
                      <a:pt x="1798" y="202"/>
                    </a:lnTo>
                    <a:lnTo>
                      <a:pt x="1786" y="206"/>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20" name="Freeform 8"/>
              <p:cNvSpPr>
                <a:spLocks/>
              </p:cNvSpPr>
              <p:nvPr/>
            </p:nvSpPr>
            <p:spPr bwMode="auto">
              <a:xfrm>
                <a:off x="2805" y="2444"/>
                <a:ext cx="1140" cy="918"/>
              </a:xfrm>
              <a:custGeom>
                <a:avLst/>
                <a:gdLst>
                  <a:gd name="T0" fmla="*/ 1155 w 2849"/>
                  <a:gd name="T1" fmla="*/ 140 h 2294"/>
                  <a:gd name="T2" fmla="*/ 1151 w 2849"/>
                  <a:gd name="T3" fmla="*/ 141 h 2294"/>
                  <a:gd name="T4" fmla="*/ 1147 w 2849"/>
                  <a:gd name="T5" fmla="*/ 140 h 2294"/>
                  <a:gd name="T6" fmla="*/ 1137 w 2849"/>
                  <a:gd name="T7" fmla="*/ 138 h 2294"/>
                  <a:gd name="T8" fmla="*/ 1119 w 2849"/>
                  <a:gd name="T9" fmla="*/ 135 h 2294"/>
                  <a:gd name="T10" fmla="*/ 1038 w 2849"/>
                  <a:gd name="T11" fmla="*/ 108 h 2294"/>
                  <a:gd name="T12" fmla="*/ 883 w 2849"/>
                  <a:gd name="T13" fmla="*/ 67 h 2294"/>
                  <a:gd name="T14" fmla="*/ 748 w 2849"/>
                  <a:gd name="T15" fmla="*/ 73 h 2294"/>
                  <a:gd name="T16" fmla="*/ 528 w 2849"/>
                  <a:gd name="T17" fmla="*/ 109 h 2294"/>
                  <a:gd name="T18" fmla="*/ 339 w 2849"/>
                  <a:gd name="T19" fmla="*/ 158 h 2294"/>
                  <a:gd name="T20" fmla="*/ 158 w 2849"/>
                  <a:gd name="T21" fmla="*/ 264 h 2294"/>
                  <a:gd name="T22" fmla="*/ 50 w 2849"/>
                  <a:gd name="T23" fmla="*/ 449 h 2294"/>
                  <a:gd name="T24" fmla="*/ 6 w 2849"/>
                  <a:gd name="T25" fmla="*/ 675 h 2294"/>
                  <a:gd name="T26" fmla="*/ 0 w 2849"/>
                  <a:gd name="T27" fmla="*/ 838 h 2294"/>
                  <a:gd name="T28" fmla="*/ 6 w 2849"/>
                  <a:gd name="T29" fmla="*/ 1003 h 2294"/>
                  <a:gd name="T30" fmla="*/ 48 w 2849"/>
                  <a:gd name="T31" fmla="*/ 1219 h 2294"/>
                  <a:gd name="T32" fmla="*/ 156 w 2849"/>
                  <a:gd name="T33" fmla="*/ 1409 h 2294"/>
                  <a:gd name="T34" fmla="*/ 215 w 2849"/>
                  <a:gd name="T35" fmla="*/ 1499 h 2294"/>
                  <a:gd name="T36" fmla="*/ 253 w 2849"/>
                  <a:gd name="T37" fmla="*/ 1628 h 2294"/>
                  <a:gd name="T38" fmla="*/ 246 w 2849"/>
                  <a:gd name="T39" fmla="*/ 1670 h 2294"/>
                  <a:gd name="T40" fmla="*/ 240 w 2849"/>
                  <a:gd name="T41" fmla="*/ 1710 h 2294"/>
                  <a:gd name="T42" fmla="*/ 278 w 2849"/>
                  <a:gd name="T43" fmla="*/ 1795 h 2294"/>
                  <a:gd name="T44" fmla="*/ 463 w 2849"/>
                  <a:gd name="T45" fmla="*/ 1874 h 2294"/>
                  <a:gd name="T46" fmla="*/ 713 w 2849"/>
                  <a:gd name="T47" fmla="*/ 1930 h 2294"/>
                  <a:gd name="T48" fmla="*/ 895 w 2849"/>
                  <a:gd name="T49" fmla="*/ 1968 h 2294"/>
                  <a:gd name="T50" fmla="*/ 1150 w 2849"/>
                  <a:gd name="T51" fmla="*/ 2033 h 2294"/>
                  <a:gd name="T52" fmla="*/ 1405 w 2849"/>
                  <a:gd name="T53" fmla="*/ 2134 h 2294"/>
                  <a:gd name="T54" fmla="*/ 1576 w 2849"/>
                  <a:gd name="T55" fmla="*/ 2205 h 2294"/>
                  <a:gd name="T56" fmla="*/ 1810 w 2849"/>
                  <a:gd name="T57" fmla="*/ 2282 h 2294"/>
                  <a:gd name="T58" fmla="*/ 1935 w 2849"/>
                  <a:gd name="T59" fmla="*/ 2292 h 2294"/>
                  <a:gd name="T60" fmla="*/ 2117 w 2849"/>
                  <a:gd name="T61" fmla="*/ 2191 h 2294"/>
                  <a:gd name="T62" fmla="*/ 2191 w 2849"/>
                  <a:gd name="T63" fmla="*/ 2101 h 2294"/>
                  <a:gd name="T64" fmla="*/ 2298 w 2849"/>
                  <a:gd name="T65" fmla="*/ 1994 h 2294"/>
                  <a:gd name="T66" fmla="*/ 2434 w 2849"/>
                  <a:gd name="T67" fmla="*/ 1870 h 2294"/>
                  <a:gd name="T68" fmla="*/ 2555 w 2849"/>
                  <a:gd name="T69" fmla="*/ 1751 h 2294"/>
                  <a:gd name="T70" fmla="*/ 2643 w 2849"/>
                  <a:gd name="T71" fmla="*/ 1687 h 2294"/>
                  <a:gd name="T72" fmla="*/ 2756 w 2849"/>
                  <a:gd name="T73" fmla="*/ 1580 h 2294"/>
                  <a:gd name="T74" fmla="*/ 2824 w 2849"/>
                  <a:gd name="T75" fmla="*/ 1375 h 2294"/>
                  <a:gd name="T76" fmla="*/ 2849 w 2849"/>
                  <a:gd name="T77" fmla="*/ 1169 h 2294"/>
                  <a:gd name="T78" fmla="*/ 2822 w 2849"/>
                  <a:gd name="T79" fmla="*/ 1004 h 2294"/>
                  <a:gd name="T80" fmla="*/ 2704 w 2849"/>
                  <a:gd name="T81" fmla="*/ 826 h 2294"/>
                  <a:gd name="T82" fmla="*/ 2627 w 2849"/>
                  <a:gd name="T83" fmla="*/ 739 h 2294"/>
                  <a:gd name="T84" fmla="*/ 2476 w 2849"/>
                  <a:gd name="T85" fmla="*/ 599 h 2294"/>
                  <a:gd name="T86" fmla="*/ 2348 w 2849"/>
                  <a:gd name="T87" fmla="*/ 493 h 2294"/>
                  <a:gd name="T88" fmla="*/ 2195 w 2849"/>
                  <a:gd name="T89" fmla="*/ 335 h 2294"/>
                  <a:gd name="T90" fmla="*/ 2190 w 2849"/>
                  <a:gd name="T91" fmla="*/ 195 h 2294"/>
                  <a:gd name="T92" fmla="*/ 2210 w 2849"/>
                  <a:gd name="T93" fmla="*/ 142 h 2294"/>
                  <a:gd name="T94" fmla="*/ 2216 w 2849"/>
                  <a:gd name="T95" fmla="*/ 106 h 2294"/>
                  <a:gd name="T96" fmla="*/ 2094 w 2849"/>
                  <a:gd name="T97" fmla="*/ 27 h 2294"/>
                  <a:gd name="T98" fmla="*/ 1875 w 2849"/>
                  <a:gd name="T99" fmla="*/ 2 h 2294"/>
                  <a:gd name="T100" fmla="*/ 1743 w 2849"/>
                  <a:gd name="T101" fmla="*/ 0 h 2294"/>
                  <a:gd name="T102" fmla="*/ 1529 w 2849"/>
                  <a:gd name="T103" fmla="*/ 33 h 2294"/>
                  <a:gd name="T104" fmla="*/ 1428 w 2849"/>
                  <a:gd name="T105" fmla="*/ 59 h 2294"/>
                  <a:gd name="T106" fmla="*/ 1384 w 2849"/>
                  <a:gd name="T107" fmla="*/ 70 h 2294"/>
                  <a:gd name="T108" fmla="*/ 1251 w 2849"/>
                  <a:gd name="T109" fmla="*/ 113 h 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49" h="2294">
                    <a:moveTo>
                      <a:pt x="1182" y="134"/>
                    </a:moveTo>
                    <a:lnTo>
                      <a:pt x="1157" y="140"/>
                    </a:lnTo>
                    <a:lnTo>
                      <a:pt x="1155" y="140"/>
                    </a:lnTo>
                    <a:lnTo>
                      <a:pt x="1154" y="141"/>
                    </a:lnTo>
                    <a:lnTo>
                      <a:pt x="1153" y="141"/>
                    </a:lnTo>
                    <a:lnTo>
                      <a:pt x="1151" y="141"/>
                    </a:lnTo>
                    <a:lnTo>
                      <a:pt x="1150" y="141"/>
                    </a:lnTo>
                    <a:lnTo>
                      <a:pt x="1149" y="141"/>
                    </a:lnTo>
                    <a:lnTo>
                      <a:pt x="1147" y="140"/>
                    </a:lnTo>
                    <a:lnTo>
                      <a:pt x="1144" y="140"/>
                    </a:lnTo>
                    <a:lnTo>
                      <a:pt x="1141" y="139"/>
                    </a:lnTo>
                    <a:lnTo>
                      <a:pt x="1137" y="138"/>
                    </a:lnTo>
                    <a:lnTo>
                      <a:pt x="1132" y="137"/>
                    </a:lnTo>
                    <a:lnTo>
                      <a:pt x="1126" y="136"/>
                    </a:lnTo>
                    <a:lnTo>
                      <a:pt x="1119" y="135"/>
                    </a:lnTo>
                    <a:lnTo>
                      <a:pt x="1110" y="134"/>
                    </a:lnTo>
                    <a:lnTo>
                      <a:pt x="1101" y="132"/>
                    </a:lnTo>
                    <a:lnTo>
                      <a:pt x="1038" y="108"/>
                    </a:lnTo>
                    <a:lnTo>
                      <a:pt x="1025" y="103"/>
                    </a:lnTo>
                    <a:lnTo>
                      <a:pt x="953" y="79"/>
                    </a:lnTo>
                    <a:lnTo>
                      <a:pt x="883" y="67"/>
                    </a:lnTo>
                    <a:lnTo>
                      <a:pt x="843" y="66"/>
                    </a:lnTo>
                    <a:lnTo>
                      <a:pt x="822" y="67"/>
                    </a:lnTo>
                    <a:lnTo>
                      <a:pt x="748" y="73"/>
                    </a:lnTo>
                    <a:lnTo>
                      <a:pt x="659" y="85"/>
                    </a:lnTo>
                    <a:lnTo>
                      <a:pt x="594" y="96"/>
                    </a:lnTo>
                    <a:lnTo>
                      <a:pt x="528" y="109"/>
                    </a:lnTo>
                    <a:lnTo>
                      <a:pt x="462" y="123"/>
                    </a:lnTo>
                    <a:lnTo>
                      <a:pt x="399" y="140"/>
                    </a:lnTo>
                    <a:lnTo>
                      <a:pt x="339" y="158"/>
                    </a:lnTo>
                    <a:lnTo>
                      <a:pt x="263" y="190"/>
                    </a:lnTo>
                    <a:lnTo>
                      <a:pt x="205" y="225"/>
                    </a:lnTo>
                    <a:lnTo>
                      <a:pt x="158" y="264"/>
                    </a:lnTo>
                    <a:lnTo>
                      <a:pt x="109" y="322"/>
                    </a:lnTo>
                    <a:lnTo>
                      <a:pt x="72" y="390"/>
                    </a:lnTo>
                    <a:lnTo>
                      <a:pt x="50" y="449"/>
                    </a:lnTo>
                    <a:lnTo>
                      <a:pt x="31" y="514"/>
                    </a:lnTo>
                    <a:lnTo>
                      <a:pt x="16" y="588"/>
                    </a:lnTo>
                    <a:lnTo>
                      <a:pt x="6" y="675"/>
                    </a:lnTo>
                    <a:lnTo>
                      <a:pt x="2" y="739"/>
                    </a:lnTo>
                    <a:lnTo>
                      <a:pt x="0" y="805"/>
                    </a:lnTo>
                    <a:lnTo>
                      <a:pt x="0" y="838"/>
                    </a:lnTo>
                    <a:lnTo>
                      <a:pt x="0" y="872"/>
                    </a:lnTo>
                    <a:lnTo>
                      <a:pt x="2" y="938"/>
                    </a:lnTo>
                    <a:lnTo>
                      <a:pt x="6" y="1003"/>
                    </a:lnTo>
                    <a:lnTo>
                      <a:pt x="12" y="1064"/>
                    </a:lnTo>
                    <a:lnTo>
                      <a:pt x="25" y="1147"/>
                    </a:lnTo>
                    <a:lnTo>
                      <a:pt x="48" y="1219"/>
                    </a:lnTo>
                    <a:lnTo>
                      <a:pt x="80" y="1287"/>
                    </a:lnTo>
                    <a:lnTo>
                      <a:pt x="117" y="1350"/>
                    </a:lnTo>
                    <a:lnTo>
                      <a:pt x="156" y="1409"/>
                    </a:lnTo>
                    <a:lnTo>
                      <a:pt x="168" y="1427"/>
                    </a:lnTo>
                    <a:lnTo>
                      <a:pt x="181" y="1446"/>
                    </a:lnTo>
                    <a:lnTo>
                      <a:pt x="215" y="1499"/>
                    </a:lnTo>
                    <a:lnTo>
                      <a:pt x="247" y="1566"/>
                    </a:lnTo>
                    <a:lnTo>
                      <a:pt x="253" y="1613"/>
                    </a:lnTo>
                    <a:lnTo>
                      <a:pt x="253" y="1628"/>
                    </a:lnTo>
                    <a:lnTo>
                      <a:pt x="251" y="1642"/>
                    </a:lnTo>
                    <a:lnTo>
                      <a:pt x="248" y="1656"/>
                    </a:lnTo>
                    <a:lnTo>
                      <a:pt x="246" y="1670"/>
                    </a:lnTo>
                    <a:lnTo>
                      <a:pt x="243" y="1684"/>
                    </a:lnTo>
                    <a:lnTo>
                      <a:pt x="241" y="1697"/>
                    </a:lnTo>
                    <a:lnTo>
                      <a:pt x="240" y="1710"/>
                    </a:lnTo>
                    <a:lnTo>
                      <a:pt x="240" y="1723"/>
                    </a:lnTo>
                    <a:lnTo>
                      <a:pt x="241" y="1735"/>
                    </a:lnTo>
                    <a:lnTo>
                      <a:pt x="278" y="1795"/>
                    </a:lnTo>
                    <a:lnTo>
                      <a:pt x="337" y="1831"/>
                    </a:lnTo>
                    <a:lnTo>
                      <a:pt x="395" y="1853"/>
                    </a:lnTo>
                    <a:lnTo>
                      <a:pt x="463" y="1874"/>
                    </a:lnTo>
                    <a:lnTo>
                      <a:pt x="541" y="1893"/>
                    </a:lnTo>
                    <a:lnTo>
                      <a:pt x="625" y="1912"/>
                    </a:lnTo>
                    <a:lnTo>
                      <a:pt x="713" y="1930"/>
                    </a:lnTo>
                    <a:lnTo>
                      <a:pt x="758" y="1940"/>
                    </a:lnTo>
                    <a:lnTo>
                      <a:pt x="804" y="1949"/>
                    </a:lnTo>
                    <a:lnTo>
                      <a:pt x="895" y="1968"/>
                    </a:lnTo>
                    <a:lnTo>
                      <a:pt x="984" y="1988"/>
                    </a:lnTo>
                    <a:lnTo>
                      <a:pt x="1070" y="2009"/>
                    </a:lnTo>
                    <a:lnTo>
                      <a:pt x="1150" y="2033"/>
                    </a:lnTo>
                    <a:lnTo>
                      <a:pt x="1233" y="2063"/>
                    </a:lnTo>
                    <a:lnTo>
                      <a:pt x="1318" y="2097"/>
                    </a:lnTo>
                    <a:lnTo>
                      <a:pt x="1405" y="2134"/>
                    </a:lnTo>
                    <a:lnTo>
                      <a:pt x="1448" y="2152"/>
                    </a:lnTo>
                    <a:lnTo>
                      <a:pt x="1491" y="2170"/>
                    </a:lnTo>
                    <a:lnTo>
                      <a:pt x="1576" y="2205"/>
                    </a:lnTo>
                    <a:lnTo>
                      <a:pt x="1658" y="2236"/>
                    </a:lnTo>
                    <a:lnTo>
                      <a:pt x="1737" y="2263"/>
                    </a:lnTo>
                    <a:lnTo>
                      <a:pt x="1810" y="2282"/>
                    </a:lnTo>
                    <a:lnTo>
                      <a:pt x="1876" y="2292"/>
                    </a:lnTo>
                    <a:lnTo>
                      <a:pt x="1907" y="2294"/>
                    </a:lnTo>
                    <a:lnTo>
                      <a:pt x="1935" y="2292"/>
                    </a:lnTo>
                    <a:lnTo>
                      <a:pt x="2007" y="2274"/>
                    </a:lnTo>
                    <a:lnTo>
                      <a:pt x="2067" y="2239"/>
                    </a:lnTo>
                    <a:lnTo>
                      <a:pt x="2117" y="2191"/>
                    </a:lnTo>
                    <a:lnTo>
                      <a:pt x="2162" y="2138"/>
                    </a:lnTo>
                    <a:lnTo>
                      <a:pt x="2177" y="2120"/>
                    </a:lnTo>
                    <a:lnTo>
                      <a:pt x="2191" y="2101"/>
                    </a:lnTo>
                    <a:lnTo>
                      <a:pt x="2235" y="2050"/>
                    </a:lnTo>
                    <a:lnTo>
                      <a:pt x="2283" y="2007"/>
                    </a:lnTo>
                    <a:lnTo>
                      <a:pt x="2298" y="1994"/>
                    </a:lnTo>
                    <a:lnTo>
                      <a:pt x="2345" y="1953"/>
                    </a:lnTo>
                    <a:lnTo>
                      <a:pt x="2390" y="1912"/>
                    </a:lnTo>
                    <a:lnTo>
                      <a:pt x="2434" y="1870"/>
                    </a:lnTo>
                    <a:lnTo>
                      <a:pt x="2490" y="1816"/>
                    </a:lnTo>
                    <a:lnTo>
                      <a:pt x="2543" y="1764"/>
                    </a:lnTo>
                    <a:lnTo>
                      <a:pt x="2555" y="1751"/>
                    </a:lnTo>
                    <a:lnTo>
                      <a:pt x="2568" y="1740"/>
                    </a:lnTo>
                    <a:lnTo>
                      <a:pt x="2618" y="1703"/>
                    </a:lnTo>
                    <a:lnTo>
                      <a:pt x="2643" y="1687"/>
                    </a:lnTo>
                    <a:lnTo>
                      <a:pt x="2654" y="1679"/>
                    </a:lnTo>
                    <a:lnTo>
                      <a:pt x="2709" y="1637"/>
                    </a:lnTo>
                    <a:lnTo>
                      <a:pt x="2756" y="1580"/>
                    </a:lnTo>
                    <a:lnTo>
                      <a:pt x="2785" y="1513"/>
                    </a:lnTo>
                    <a:lnTo>
                      <a:pt x="2806" y="1449"/>
                    </a:lnTo>
                    <a:lnTo>
                      <a:pt x="2824" y="1375"/>
                    </a:lnTo>
                    <a:lnTo>
                      <a:pt x="2838" y="1297"/>
                    </a:lnTo>
                    <a:lnTo>
                      <a:pt x="2847" y="1219"/>
                    </a:lnTo>
                    <a:lnTo>
                      <a:pt x="2849" y="1169"/>
                    </a:lnTo>
                    <a:lnTo>
                      <a:pt x="2849" y="1145"/>
                    </a:lnTo>
                    <a:lnTo>
                      <a:pt x="2843" y="1079"/>
                    </a:lnTo>
                    <a:lnTo>
                      <a:pt x="2822" y="1004"/>
                    </a:lnTo>
                    <a:lnTo>
                      <a:pt x="2788" y="937"/>
                    </a:lnTo>
                    <a:lnTo>
                      <a:pt x="2744" y="874"/>
                    </a:lnTo>
                    <a:lnTo>
                      <a:pt x="2704" y="826"/>
                    </a:lnTo>
                    <a:lnTo>
                      <a:pt x="2659" y="775"/>
                    </a:lnTo>
                    <a:lnTo>
                      <a:pt x="2643" y="757"/>
                    </a:lnTo>
                    <a:lnTo>
                      <a:pt x="2627" y="739"/>
                    </a:lnTo>
                    <a:lnTo>
                      <a:pt x="2570" y="682"/>
                    </a:lnTo>
                    <a:lnTo>
                      <a:pt x="2525" y="641"/>
                    </a:lnTo>
                    <a:lnTo>
                      <a:pt x="2476" y="599"/>
                    </a:lnTo>
                    <a:lnTo>
                      <a:pt x="2424" y="557"/>
                    </a:lnTo>
                    <a:lnTo>
                      <a:pt x="2398" y="535"/>
                    </a:lnTo>
                    <a:lnTo>
                      <a:pt x="2348" y="493"/>
                    </a:lnTo>
                    <a:lnTo>
                      <a:pt x="2300" y="451"/>
                    </a:lnTo>
                    <a:lnTo>
                      <a:pt x="2238" y="390"/>
                    </a:lnTo>
                    <a:lnTo>
                      <a:pt x="2195" y="335"/>
                    </a:lnTo>
                    <a:lnTo>
                      <a:pt x="2174" y="271"/>
                    </a:lnTo>
                    <a:lnTo>
                      <a:pt x="2175" y="255"/>
                    </a:lnTo>
                    <a:lnTo>
                      <a:pt x="2190" y="195"/>
                    </a:lnTo>
                    <a:lnTo>
                      <a:pt x="2200" y="168"/>
                    </a:lnTo>
                    <a:lnTo>
                      <a:pt x="2205" y="154"/>
                    </a:lnTo>
                    <a:lnTo>
                      <a:pt x="2210" y="142"/>
                    </a:lnTo>
                    <a:lnTo>
                      <a:pt x="2213" y="129"/>
                    </a:lnTo>
                    <a:lnTo>
                      <a:pt x="2215" y="117"/>
                    </a:lnTo>
                    <a:lnTo>
                      <a:pt x="2216" y="106"/>
                    </a:lnTo>
                    <a:lnTo>
                      <a:pt x="2214" y="95"/>
                    </a:lnTo>
                    <a:lnTo>
                      <a:pt x="2169" y="51"/>
                    </a:lnTo>
                    <a:lnTo>
                      <a:pt x="2094" y="27"/>
                    </a:lnTo>
                    <a:lnTo>
                      <a:pt x="2025" y="15"/>
                    </a:lnTo>
                    <a:lnTo>
                      <a:pt x="1950" y="6"/>
                    </a:lnTo>
                    <a:lnTo>
                      <a:pt x="1875" y="2"/>
                    </a:lnTo>
                    <a:lnTo>
                      <a:pt x="1805" y="0"/>
                    </a:lnTo>
                    <a:lnTo>
                      <a:pt x="1763" y="0"/>
                    </a:lnTo>
                    <a:lnTo>
                      <a:pt x="1743" y="0"/>
                    </a:lnTo>
                    <a:lnTo>
                      <a:pt x="1683" y="4"/>
                    </a:lnTo>
                    <a:lnTo>
                      <a:pt x="1604" y="16"/>
                    </a:lnTo>
                    <a:lnTo>
                      <a:pt x="1529" y="33"/>
                    </a:lnTo>
                    <a:lnTo>
                      <a:pt x="1460" y="50"/>
                    </a:lnTo>
                    <a:lnTo>
                      <a:pt x="1444" y="55"/>
                    </a:lnTo>
                    <a:lnTo>
                      <a:pt x="1428" y="59"/>
                    </a:lnTo>
                    <a:lnTo>
                      <a:pt x="1413" y="63"/>
                    </a:lnTo>
                    <a:lnTo>
                      <a:pt x="1398" y="67"/>
                    </a:lnTo>
                    <a:lnTo>
                      <a:pt x="1384" y="70"/>
                    </a:lnTo>
                    <a:lnTo>
                      <a:pt x="1318" y="90"/>
                    </a:lnTo>
                    <a:lnTo>
                      <a:pt x="1261" y="109"/>
                    </a:lnTo>
                    <a:lnTo>
                      <a:pt x="1251" y="113"/>
                    </a:lnTo>
                    <a:lnTo>
                      <a:pt x="1189" y="132"/>
                    </a:lnTo>
                    <a:lnTo>
                      <a:pt x="1182" y="134"/>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21" name="Freeform 9"/>
              <p:cNvSpPr>
                <a:spLocks/>
              </p:cNvSpPr>
              <p:nvPr/>
            </p:nvSpPr>
            <p:spPr bwMode="auto">
              <a:xfrm>
                <a:off x="3153" y="2731"/>
                <a:ext cx="447" cy="358"/>
              </a:xfrm>
              <a:custGeom>
                <a:avLst/>
                <a:gdLst>
                  <a:gd name="T0" fmla="*/ 455 w 1117"/>
                  <a:gd name="T1" fmla="*/ 54 h 896"/>
                  <a:gd name="T2" fmla="*/ 453 w 1117"/>
                  <a:gd name="T3" fmla="*/ 55 h 896"/>
                  <a:gd name="T4" fmla="*/ 452 w 1117"/>
                  <a:gd name="T5" fmla="*/ 55 h 896"/>
                  <a:gd name="T6" fmla="*/ 451 w 1117"/>
                  <a:gd name="T7" fmla="*/ 55 h 896"/>
                  <a:gd name="T8" fmla="*/ 445 w 1117"/>
                  <a:gd name="T9" fmla="*/ 53 h 896"/>
                  <a:gd name="T10" fmla="*/ 441 w 1117"/>
                  <a:gd name="T11" fmla="*/ 52 h 896"/>
                  <a:gd name="T12" fmla="*/ 434 w 1117"/>
                  <a:gd name="T13" fmla="*/ 51 h 896"/>
                  <a:gd name="T14" fmla="*/ 409 w 1117"/>
                  <a:gd name="T15" fmla="*/ 40 h 896"/>
                  <a:gd name="T16" fmla="*/ 339 w 1117"/>
                  <a:gd name="T17" fmla="*/ 22 h 896"/>
                  <a:gd name="T18" fmla="*/ 271 w 1117"/>
                  <a:gd name="T19" fmla="*/ 29 h 896"/>
                  <a:gd name="T20" fmla="*/ 147 w 1117"/>
                  <a:gd name="T21" fmla="*/ 56 h 896"/>
                  <a:gd name="T22" fmla="*/ 44 w 1117"/>
                  <a:gd name="T23" fmla="*/ 125 h 896"/>
                  <a:gd name="T24" fmla="*/ 4 w 1117"/>
                  <a:gd name="T25" fmla="*/ 252 h 896"/>
                  <a:gd name="T26" fmla="*/ 0 w 1117"/>
                  <a:gd name="T27" fmla="*/ 326 h 896"/>
                  <a:gd name="T28" fmla="*/ 4 w 1117"/>
                  <a:gd name="T29" fmla="*/ 401 h 896"/>
                  <a:gd name="T30" fmla="*/ 47 w 1117"/>
                  <a:gd name="T31" fmla="*/ 525 h 896"/>
                  <a:gd name="T32" fmla="*/ 73 w 1117"/>
                  <a:gd name="T33" fmla="*/ 563 h 896"/>
                  <a:gd name="T34" fmla="*/ 102 w 1117"/>
                  <a:gd name="T35" fmla="*/ 628 h 896"/>
                  <a:gd name="T36" fmla="*/ 101 w 1117"/>
                  <a:gd name="T37" fmla="*/ 640 h 896"/>
                  <a:gd name="T38" fmla="*/ 99 w 1117"/>
                  <a:gd name="T39" fmla="*/ 651 h 896"/>
                  <a:gd name="T40" fmla="*/ 97 w 1117"/>
                  <a:gd name="T41" fmla="*/ 662 h 896"/>
                  <a:gd name="T42" fmla="*/ 96 w 1117"/>
                  <a:gd name="T43" fmla="*/ 672 h 896"/>
                  <a:gd name="T44" fmla="*/ 126 w 1117"/>
                  <a:gd name="T45" fmla="*/ 709 h 896"/>
                  <a:gd name="T46" fmla="*/ 197 w 1117"/>
                  <a:gd name="T47" fmla="*/ 735 h 896"/>
                  <a:gd name="T48" fmla="*/ 298 w 1117"/>
                  <a:gd name="T49" fmla="*/ 757 h 896"/>
                  <a:gd name="T50" fmla="*/ 388 w 1117"/>
                  <a:gd name="T51" fmla="*/ 777 h 896"/>
                  <a:gd name="T52" fmla="*/ 518 w 1117"/>
                  <a:gd name="T53" fmla="*/ 819 h 896"/>
                  <a:gd name="T54" fmla="*/ 586 w 1117"/>
                  <a:gd name="T55" fmla="*/ 847 h 896"/>
                  <a:gd name="T56" fmla="*/ 712 w 1117"/>
                  <a:gd name="T57" fmla="*/ 891 h 896"/>
                  <a:gd name="T58" fmla="*/ 760 w 1117"/>
                  <a:gd name="T59" fmla="*/ 896 h 896"/>
                  <a:gd name="T60" fmla="*/ 854 w 1117"/>
                  <a:gd name="T61" fmla="*/ 828 h 896"/>
                  <a:gd name="T62" fmla="*/ 889 w 1117"/>
                  <a:gd name="T63" fmla="*/ 791 h 896"/>
                  <a:gd name="T64" fmla="*/ 945 w 1117"/>
                  <a:gd name="T65" fmla="*/ 740 h 896"/>
                  <a:gd name="T66" fmla="*/ 956 w 1117"/>
                  <a:gd name="T67" fmla="*/ 729 h 896"/>
                  <a:gd name="T68" fmla="*/ 1009 w 1117"/>
                  <a:gd name="T69" fmla="*/ 680 h 896"/>
                  <a:gd name="T70" fmla="*/ 1046 w 1117"/>
                  <a:gd name="T71" fmla="*/ 651 h 896"/>
                  <a:gd name="T72" fmla="*/ 1105 w 1117"/>
                  <a:gd name="T73" fmla="*/ 545 h 896"/>
                  <a:gd name="T74" fmla="*/ 1117 w 1117"/>
                  <a:gd name="T75" fmla="*/ 456 h 896"/>
                  <a:gd name="T76" fmla="*/ 1103 w 1117"/>
                  <a:gd name="T77" fmla="*/ 384 h 896"/>
                  <a:gd name="T78" fmla="*/ 1050 w 1117"/>
                  <a:gd name="T79" fmla="*/ 307 h 896"/>
                  <a:gd name="T80" fmla="*/ 1039 w 1117"/>
                  <a:gd name="T81" fmla="*/ 294 h 896"/>
                  <a:gd name="T82" fmla="*/ 1026 w 1117"/>
                  <a:gd name="T83" fmla="*/ 279 h 896"/>
                  <a:gd name="T84" fmla="*/ 952 w 1117"/>
                  <a:gd name="T85" fmla="*/ 214 h 896"/>
                  <a:gd name="T86" fmla="*/ 893 w 1117"/>
                  <a:gd name="T87" fmla="*/ 164 h 896"/>
                  <a:gd name="T88" fmla="*/ 852 w 1117"/>
                  <a:gd name="T89" fmla="*/ 103 h 896"/>
                  <a:gd name="T90" fmla="*/ 862 w 1117"/>
                  <a:gd name="T91" fmla="*/ 63 h 896"/>
                  <a:gd name="T92" fmla="*/ 866 w 1117"/>
                  <a:gd name="T93" fmla="*/ 53 h 896"/>
                  <a:gd name="T94" fmla="*/ 868 w 1117"/>
                  <a:gd name="T95" fmla="*/ 43 h 896"/>
                  <a:gd name="T96" fmla="*/ 868 w 1117"/>
                  <a:gd name="T97" fmla="*/ 34 h 896"/>
                  <a:gd name="T98" fmla="*/ 746 w 1117"/>
                  <a:gd name="T99" fmla="*/ 0 h 896"/>
                  <a:gd name="T100" fmla="*/ 684 w 1117"/>
                  <a:gd name="T101" fmla="*/ 0 h 896"/>
                  <a:gd name="T102" fmla="*/ 560 w 1117"/>
                  <a:gd name="T103" fmla="*/ 20 h 896"/>
                  <a:gd name="T104" fmla="*/ 548 w 1117"/>
                  <a:gd name="T105" fmla="*/ 23 h 896"/>
                  <a:gd name="T106" fmla="*/ 486 w 1117"/>
                  <a:gd name="T107" fmla="*/ 43 h 896"/>
                  <a:gd name="T108" fmla="*/ 462 w 1117"/>
                  <a:gd name="T109" fmla="*/ 51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7" h="896">
                    <a:moveTo>
                      <a:pt x="462" y="51"/>
                    </a:moveTo>
                    <a:lnTo>
                      <a:pt x="455" y="54"/>
                    </a:lnTo>
                    <a:lnTo>
                      <a:pt x="454" y="54"/>
                    </a:lnTo>
                    <a:lnTo>
                      <a:pt x="453" y="55"/>
                    </a:lnTo>
                    <a:lnTo>
                      <a:pt x="453" y="55"/>
                    </a:lnTo>
                    <a:lnTo>
                      <a:pt x="452" y="55"/>
                    </a:lnTo>
                    <a:lnTo>
                      <a:pt x="452" y="55"/>
                    </a:lnTo>
                    <a:lnTo>
                      <a:pt x="451" y="55"/>
                    </a:lnTo>
                    <a:lnTo>
                      <a:pt x="446" y="54"/>
                    </a:lnTo>
                    <a:lnTo>
                      <a:pt x="445" y="53"/>
                    </a:lnTo>
                    <a:lnTo>
                      <a:pt x="443" y="53"/>
                    </a:lnTo>
                    <a:lnTo>
                      <a:pt x="441" y="52"/>
                    </a:lnTo>
                    <a:lnTo>
                      <a:pt x="438" y="51"/>
                    </a:lnTo>
                    <a:lnTo>
                      <a:pt x="434" y="51"/>
                    </a:lnTo>
                    <a:lnTo>
                      <a:pt x="430" y="49"/>
                    </a:lnTo>
                    <a:lnTo>
                      <a:pt x="409" y="40"/>
                    </a:lnTo>
                    <a:lnTo>
                      <a:pt x="404" y="38"/>
                    </a:lnTo>
                    <a:lnTo>
                      <a:pt x="339" y="22"/>
                    </a:lnTo>
                    <a:lnTo>
                      <a:pt x="331" y="22"/>
                    </a:lnTo>
                    <a:lnTo>
                      <a:pt x="271" y="29"/>
                    </a:lnTo>
                    <a:lnTo>
                      <a:pt x="208" y="40"/>
                    </a:lnTo>
                    <a:lnTo>
                      <a:pt x="147" y="56"/>
                    </a:lnTo>
                    <a:lnTo>
                      <a:pt x="89" y="80"/>
                    </a:lnTo>
                    <a:lnTo>
                      <a:pt x="44" y="125"/>
                    </a:lnTo>
                    <a:lnTo>
                      <a:pt x="18" y="183"/>
                    </a:lnTo>
                    <a:lnTo>
                      <a:pt x="4" y="252"/>
                    </a:lnTo>
                    <a:lnTo>
                      <a:pt x="0" y="313"/>
                    </a:lnTo>
                    <a:lnTo>
                      <a:pt x="0" y="326"/>
                    </a:lnTo>
                    <a:lnTo>
                      <a:pt x="0" y="338"/>
                    </a:lnTo>
                    <a:lnTo>
                      <a:pt x="4" y="401"/>
                    </a:lnTo>
                    <a:lnTo>
                      <a:pt x="16" y="465"/>
                    </a:lnTo>
                    <a:lnTo>
                      <a:pt x="47" y="525"/>
                    </a:lnTo>
                    <a:lnTo>
                      <a:pt x="68" y="556"/>
                    </a:lnTo>
                    <a:lnTo>
                      <a:pt x="73" y="563"/>
                    </a:lnTo>
                    <a:lnTo>
                      <a:pt x="101" y="616"/>
                    </a:lnTo>
                    <a:lnTo>
                      <a:pt x="102" y="628"/>
                    </a:lnTo>
                    <a:lnTo>
                      <a:pt x="102" y="634"/>
                    </a:lnTo>
                    <a:lnTo>
                      <a:pt x="101" y="640"/>
                    </a:lnTo>
                    <a:lnTo>
                      <a:pt x="100" y="645"/>
                    </a:lnTo>
                    <a:lnTo>
                      <a:pt x="99" y="651"/>
                    </a:lnTo>
                    <a:lnTo>
                      <a:pt x="98" y="656"/>
                    </a:lnTo>
                    <a:lnTo>
                      <a:pt x="97" y="662"/>
                    </a:lnTo>
                    <a:lnTo>
                      <a:pt x="97" y="667"/>
                    </a:lnTo>
                    <a:lnTo>
                      <a:pt x="96" y="672"/>
                    </a:lnTo>
                    <a:lnTo>
                      <a:pt x="97" y="677"/>
                    </a:lnTo>
                    <a:lnTo>
                      <a:pt x="126" y="709"/>
                    </a:lnTo>
                    <a:lnTo>
                      <a:pt x="135" y="714"/>
                    </a:lnTo>
                    <a:lnTo>
                      <a:pt x="197" y="735"/>
                    </a:lnTo>
                    <a:lnTo>
                      <a:pt x="262" y="750"/>
                    </a:lnTo>
                    <a:lnTo>
                      <a:pt x="298" y="757"/>
                    </a:lnTo>
                    <a:lnTo>
                      <a:pt x="316" y="761"/>
                    </a:lnTo>
                    <a:lnTo>
                      <a:pt x="388" y="777"/>
                    </a:lnTo>
                    <a:lnTo>
                      <a:pt x="453" y="795"/>
                    </a:lnTo>
                    <a:lnTo>
                      <a:pt x="518" y="819"/>
                    </a:lnTo>
                    <a:lnTo>
                      <a:pt x="569" y="840"/>
                    </a:lnTo>
                    <a:lnTo>
                      <a:pt x="586" y="847"/>
                    </a:lnTo>
                    <a:lnTo>
                      <a:pt x="652" y="873"/>
                    </a:lnTo>
                    <a:lnTo>
                      <a:pt x="712" y="891"/>
                    </a:lnTo>
                    <a:lnTo>
                      <a:pt x="750" y="896"/>
                    </a:lnTo>
                    <a:lnTo>
                      <a:pt x="760" y="896"/>
                    </a:lnTo>
                    <a:lnTo>
                      <a:pt x="818" y="869"/>
                    </a:lnTo>
                    <a:lnTo>
                      <a:pt x="854" y="828"/>
                    </a:lnTo>
                    <a:lnTo>
                      <a:pt x="859" y="821"/>
                    </a:lnTo>
                    <a:lnTo>
                      <a:pt x="889" y="791"/>
                    </a:lnTo>
                    <a:lnTo>
                      <a:pt x="896" y="785"/>
                    </a:lnTo>
                    <a:lnTo>
                      <a:pt x="945" y="740"/>
                    </a:lnTo>
                    <a:lnTo>
                      <a:pt x="950" y="734"/>
                    </a:lnTo>
                    <a:lnTo>
                      <a:pt x="956" y="729"/>
                    </a:lnTo>
                    <a:lnTo>
                      <a:pt x="1004" y="685"/>
                    </a:lnTo>
                    <a:lnTo>
                      <a:pt x="1009" y="680"/>
                    </a:lnTo>
                    <a:lnTo>
                      <a:pt x="1042" y="654"/>
                    </a:lnTo>
                    <a:lnTo>
                      <a:pt x="1046" y="651"/>
                    </a:lnTo>
                    <a:lnTo>
                      <a:pt x="1086" y="603"/>
                    </a:lnTo>
                    <a:lnTo>
                      <a:pt x="1105" y="545"/>
                    </a:lnTo>
                    <a:lnTo>
                      <a:pt x="1115" y="486"/>
                    </a:lnTo>
                    <a:lnTo>
                      <a:pt x="1117" y="456"/>
                    </a:lnTo>
                    <a:lnTo>
                      <a:pt x="1117" y="447"/>
                    </a:lnTo>
                    <a:lnTo>
                      <a:pt x="1103" y="384"/>
                    </a:lnTo>
                    <a:lnTo>
                      <a:pt x="1071" y="333"/>
                    </a:lnTo>
                    <a:lnTo>
                      <a:pt x="1050" y="307"/>
                    </a:lnTo>
                    <a:lnTo>
                      <a:pt x="1044" y="301"/>
                    </a:lnTo>
                    <a:lnTo>
                      <a:pt x="1039" y="294"/>
                    </a:lnTo>
                    <a:lnTo>
                      <a:pt x="1033" y="287"/>
                    </a:lnTo>
                    <a:lnTo>
                      <a:pt x="1026" y="279"/>
                    </a:lnTo>
                    <a:lnTo>
                      <a:pt x="972" y="231"/>
                    </a:lnTo>
                    <a:lnTo>
                      <a:pt x="952" y="214"/>
                    </a:lnTo>
                    <a:lnTo>
                      <a:pt x="941" y="206"/>
                    </a:lnTo>
                    <a:lnTo>
                      <a:pt x="893" y="164"/>
                    </a:lnTo>
                    <a:lnTo>
                      <a:pt x="854" y="115"/>
                    </a:lnTo>
                    <a:lnTo>
                      <a:pt x="852" y="103"/>
                    </a:lnTo>
                    <a:lnTo>
                      <a:pt x="852" y="97"/>
                    </a:lnTo>
                    <a:lnTo>
                      <a:pt x="862" y="63"/>
                    </a:lnTo>
                    <a:lnTo>
                      <a:pt x="864" y="58"/>
                    </a:lnTo>
                    <a:lnTo>
                      <a:pt x="866" y="53"/>
                    </a:lnTo>
                    <a:lnTo>
                      <a:pt x="868" y="48"/>
                    </a:lnTo>
                    <a:lnTo>
                      <a:pt x="868" y="43"/>
                    </a:lnTo>
                    <a:lnTo>
                      <a:pt x="869" y="39"/>
                    </a:lnTo>
                    <a:lnTo>
                      <a:pt x="868" y="34"/>
                    </a:lnTo>
                    <a:lnTo>
                      <a:pt x="813" y="7"/>
                    </a:lnTo>
                    <a:lnTo>
                      <a:pt x="746" y="0"/>
                    </a:lnTo>
                    <a:lnTo>
                      <a:pt x="692" y="0"/>
                    </a:lnTo>
                    <a:lnTo>
                      <a:pt x="684" y="0"/>
                    </a:lnTo>
                    <a:lnTo>
                      <a:pt x="622" y="6"/>
                    </a:lnTo>
                    <a:lnTo>
                      <a:pt x="560" y="20"/>
                    </a:lnTo>
                    <a:lnTo>
                      <a:pt x="554" y="21"/>
                    </a:lnTo>
                    <a:lnTo>
                      <a:pt x="548" y="23"/>
                    </a:lnTo>
                    <a:lnTo>
                      <a:pt x="490" y="42"/>
                    </a:lnTo>
                    <a:lnTo>
                      <a:pt x="486" y="43"/>
                    </a:lnTo>
                    <a:lnTo>
                      <a:pt x="465" y="51"/>
                    </a:lnTo>
                    <a:lnTo>
                      <a:pt x="462" y="51"/>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22" name="Rectangle 10"/>
              <p:cNvSpPr>
                <a:spLocks/>
              </p:cNvSpPr>
              <p:nvPr/>
            </p:nvSpPr>
            <p:spPr bwMode="auto">
              <a:xfrm>
                <a:off x="2625" y="3360"/>
                <a:ext cx="415" cy="190"/>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23" name="Freeform 11"/>
              <p:cNvSpPr>
                <a:spLocks/>
              </p:cNvSpPr>
              <p:nvPr/>
            </p:nvSpPr>
            <p:spPr bwMode="auto">
              <a:xfrm>
                <a:off x="2714" y="3300"/>
                <a:ext cx="88" cy="58"/>
              </a:xfrm>
              <a:custGeom>
                <a:avLst/>
                <a:gdLst>
                  <a:gd name="T0" fmla="*/ 0 w 221"/>
                  <a:gd name="T1" fmla="*/ 144 h 144"/>
                  <a:gd name="T2" fmla="*/ 221 w 221"/>
                  <a:gd name="T3" fmla="*/ 0 h 144"/>
                </a:gdLst>
                <a:ahLst/>
                <a:cxnLst>
                  <a:cxn ang="0">
                    <a:pos x="T0" y="T1"/>
                  </a:cxn>
                  <a:cxn ang="0">
                    <a:pos x="T2" y="T3"/>
                  </a:cxn>
                </a:cxnLst>
                <a:rect l="0" t="0" r="r" b="b"/>
                <a:pathLst>
                  <a:path w="221" h="144">
                    <a:moveTo>
                      <a:pt x="0" y="144"/>
                    </a:moveTo>
                    <a:lnTo>
                      <a:pt x="221"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24" name="Freeform 12"/>
              <p:cNvSpPr>
                <a:spLocks/>
              </p:cNvSpPr>
              <p:nvPr/>
            </p:nvSpPr>
            <p:spPr bwMode="auto">
              <a:xfrm>
                <a:off x="109" y="2390"/>
                <a:ext cx="2315" cy="888"/>
              </a:xfrm>
              <a:custGeom>
                <a:avLst/>
                <a:gdLst>
                  <a:gd name="T0" fmla="*/ 250 w 5789"/>
                  <a:gd name="T1" fmla="*/ 1021 h 2218"/>
                  <a:gd name="T2" fmla="*/ 19 w 5789"/>
                  <a:gd name="T3" fmla="*/ 1196 h 2218"/>
                  <a:gd name="T4" fmla="*/ 10 w 5789"/>
                  <a:gd name="T5" fmla="*/ 1402 h 2218"/>
                  <a:gd name="T6" fmla="*/ 203 w 5789"/>
                  <a:gd name="T7" fmla="*/ 1586 h 2218"/>
                  <a:gd name="T8" fmla="*/ 464 w 5789"/>
                  <a:gd name="T9" fmla="*/ 1603 h 2218"/>
                  <a:gd name="T10" fmla="*/ 865 w 5789"/>
                  <a:gd name="T11" fmla="*/ 1582 h 2218"/>
                  <a:gd name="T12" fmla="*/ 1119 w 5789"/>
                  <a:gd name="T13" fmla="*/ 1551 h 2218"/>
                  <a:gd name="T14" fmla="*/ 1259 w 5789"/>
                  <a:gd name="T15" fmla="*/ 1489 h 2218"/>
                  <a:gd name="T16" fmla="*/ 1420 w 5789"/>
                  <a:gd name="T17" fmla="*/ 1486 h 2218"/>
                  <a:gd name="T18" fmla="*/ 1565 w 5789"/>
                  <a:gd name="T19" fmla="*/ 1570 h 2218"/>
                  <a:gd name="T20" fmla="*/ 1750 w 5789"/>
                  <a:gd name="T21" fmla="*/ 1652 h 2218"/>
                  <a:gd name="T22" fmla="*/ 2031 w 5789"/>
                  <a:gd name="T23" fmla="*/ 1774 h 2218"/>
                  <a:gd name="T24" fmla="*/ 2370 w 5789"/>
                  <a:gd name="T25" fmla="*/ 1886 h 2218"/>
                  <a:gd name="T26" fmla="*/ 2727 w 5789"/>
                  <a:gd name="T27" fmla="*/ 1929 h 2218"/>
                  <a:gd name="T28" fmla="*/ 3040 w 5789"/>
                  <a:gd name="T29" fmla="*/ 1953 h 2218"/>
                  <a:gd name="T30" fmla="*/ 3344 w 5789"/>
                  <a:gd name="T31" fmla="*/ 2014 h 2218"/>
                  <a:gd name="T32" fmla="*/ 3561 w 5789"/>
                  <a:gd name="T33" fmla="*/ 2096 h 2218"/>
                  <a:gd name="T34" fmla="*/ 3822 w 5789"/>
                  <a:gd name="T35" fmla="*/ 2174 h 2218"/>
                  <a:gd name="T36" fmla="*/ 4144 w 5789"/>
                  <a:gd name="T37" fmla="*/ 2210 h 2218"/>
                  <a:gd name="T38" fmla="*/ 4410 w 5789"/>
                  <a:gd name="T39" fmla="*/ 2217 h 2218"/>
                  <a:gd name="T40" fmla="*/ 4781 w 5789"/>
                  <a:gd name="T41" fmla="*/ 2168 h 2218"/>
                  <a:gd name="T42" fmla="*/ 5170 w 5789"/>
                  <a:gd name="T43" fmla="*/ 2060 h 2218"/>
                  <a:gd name="T44" fmla="*/ 5447 w 5789"/>
                  <a:gd name="T45" fmla="*/ 1953 h 2218"/>
                  <a:gd name="T46" fmla="*/ 5737 w 5789"/>
                  <a:gd name="T47" fmla="*/ 1743 h 2218"/>
                  <a:gd name="T48" fmla="*/ 5788 w 5789"/>
                  <a:gd name="T49" fmla="*/ 1513 h 2218"/>
                  <a:gd name="T50" fmla="*/ 5695 w 5789"/>
                  <a:gd name="T51" fmla="*/ 1212 h 2218"/>
                  <a:gd name="T52" fmla="*/ 5473 w 5789"/>
                  <a:gd name="T53" fmla="*/ 885 h 2218"/>
                  <a:gd name="T54" fmla="*/ 5287 w 5789"/>
                  <a:gd name="T55" fmla="*/ 693 h 2218"/>
                  <a:gd name="T56" fmla="*/ 5081 w 5789"/>
                  <a:gd name="T57" fmla="*/ 506 h 2218"/>
                  <a:gd name="T58" fmla="*/ 4843 w 5789"/>
                  <a:gd name="T59" fmla="*/ 314 h 2218"/>
                  <a:gd name="T60" fmla="*/ 4609 w 5789"/>
                  <a:gd name="T61" fmla="*/ 203 h 2218"/>
                  <a:gd name="T62" fmla="*/ 4464 w 5789"/>
                  <a:gd name="T63" fmla="*/ 299 h 2218"/>
                  <a:gd name="T64" fmla="*/ 4320 w 5789"/>
                  <a:gd name="T65" fmla="*/ 389 h 2218"/>
                  <a:gd name="T66" fmla="*/ 4186 w 5789"/>
                  <a:gd name="T67" fmla="*/ 446 h 2218"/>
                  <a:gd name="T68" fmla="*/ 4044 w 5789"/>
                  <a:gd name="T69" fmla="*/ 390 h 2218"/>
                  <a:gd name="T70" fmla="*/ 3882 w 5789"/>
                  <a:gd name="T71" fmla="*/ 291 h 2218"/>
                  <a:gd name="T72" fmla="*/ 3700 w 5789"/>
                  <a:gd name="T73" fmla="*/ 165 h 2218"/>
                  <a:gd name="T74" fmla="*/ 3455 w 5789"/>
                  <a:gd name="T75" fmla="*/ 47 h 2218"/>
                  <a:gd name="T76" fmla="*/ 3191 w 5789"/>
                  <a:gd name="T77" fmla="*/ 2 h 2218"/>
                  <a:gd name="T78" fmla="*/ 2972 w 5789"/>
                  <a:gd name="T79" fmla="*/ 2 h 2218"/>
                  <a:gd name="T80" fmla="*/ 2655 w 5789"/>
                  <a:gd name="T81" fmla="*/ 38 h 2218"/>
                  <a:gd name="T82" fmla="*/ 2343 w 5789"/>
                  <a:gd name="T83" fmla="*/ 92 h 2218"/>
                  <a:gd name="T84" fmla="*/ 2048 w 5789"/>
                  <a:gd name="T85" fmla="*/ 153 h 2218"/>
                  <a:gd name="T86" fmla="*/ 1753 w 5789"/>
                  <a:gd name="T87" fmla="*/ 224 h 2218"/>
                  <a:gd name="T88" fmla="*/ 1493 w 5789"/>
                  <a:gd name="T89" fmla="*/ 295 h 2218"/>
                  <a:gd name="T90" fmla="*/ 1171 w 5789"/>
                  <a:gd name="T91" fmla="*/ 436 h 2218"/>
                  <a:gd name="T92" fmla="*/ 1061 w 5789"/>
                  <a:gd name="T93" fmla="*/ 588 h 2218"/>
                  <a:gd name="T94" fmla="*/ 1018 w 5789"/>
                  <a:gd name="T95" fmla="*/ 648 h 2218"/>
                  <a:gd name="T96" fmla="*/ 917 w 5789"/>
                  <a:gd name="T97" fmla="*/ 806 h 2218"/>
                  <a:gd name="T98" fmla="*/ 769 w 5789"/>
                  <a:gd name="T99" fmla="*/ 967 h 2218"/>
                  <a:gd name="T100" fmla="*/ 630 w 5789"/>
                  <a:gd name="T101" fmla="*/ 959 h 2218"/>
                  <a:gd name="T102" fmla="*/ 508 w 5789"/>
                  <a:gd name="T103" fmla="*/ 948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89" h="2218">
                    <a:moveTo>
                      <a:pt x="471" y="955"/>
                    </a:moveTo>
                    <a:lnTo>
                      <a:pt x="405" y="973"/>
                    </a:lnTo>
                    <a:lnTo>
                      <a:pt x="329" y="995"/>
                    </a:lnTo>
                    <a:lnTo>
                      <a:pt x="250" y="1021"/>
                    </a:lnTo>
                    <a:lnTo>
                      <a:pt x="173" y="1053"/>
                    </a:lnTo>
                    <a:lnTo>
                      <a:pt x="106" y="1090"/>
                    </a:lnTo>
                    <a:lnTo>
                      <a:pt x="56" y="1131"/>
                    </a:lnTo>
                    <a:lnTo>
                      <a:pt x="19" y="1196"/>
                    </a:lnTo>
                    <a:lnTo>
                      <a:pt x="3" y="1258"/>
                    </a:lnTo>
                    <a:lnTo>
                      <a:pt x="0" y="1305"/>
                    </a:lnTo>
                    <a:lnTo>
                      <a:pt x="0" y="1329"/>
                    </a:lnTo>
                    <a:lnTo>
                      <a:pt x="10" y="1402"/>
                    </a:lnTo>
                    <a:lnTo>
                      <a:pt x="36" y="1471"/>
                    </a:lnTo>
                    <a:lnTo>
                      <a:pt x="80" y="1529"/>
                    </a:lnTo>
                    <a:lnTo>
                      <a:pt x="145" y="1570"/>
                    </a:lnTo>
                    <a:lnTo>
                      <a:pt x="203" y="1586"/>
                    </a:lnTo>
                    <a:lnTo>
                      <a:pt x="279" y="1597"/>
                    </a:lnTo>
                    <a:lnTo>
                      <a:pt x="367" y="1602"/>
                    </a:lnTo>
                    <a:lnTo>
                      <a:pt x="415" y="1603"/>
                    </a:lnTo>
                    <a:lnTo>
                      <a:pt x="464" y="1603"/>
                    </a:lnTo>
                    <a:lnTo>
                      <a:pt x="567" y="1600"/>
                    </a:lnTo>
                    <a:lnTo>
                      <a:pt x="671" y="1595"/>
                    </a:lnTo>
                    <a:lnTo>
                      <a:pt x="771" y="1589"/>
                    </a:lnTo>
                    <a:lnTo>
                      <a:pt x="865" y="1582"/>
                    </a:lnTo>
                    <a:lnTo>
                      <a:pt x="949" y="1575"/>
                    </a:lnTo>
                    <a:lnTo>
                      <a:pt x="986" y="1572"/>
                    </a:lnTo>
                    <a:lnTo>
                      <a:pt x="1046" y="1566"/>
                    </a:lnTo>
                    <a:lnTo>
                      <a:pt x="1119" y="1551"/>
                    </a:lnTo>
                    <a:lnTo>
                      <a:pt x="1176" y="1531"/>
                    </a:lnTo>
                    <a:lnTo>
                      <a:pt x="1234" y="1503"/>
                    </a:lnTo>
                    <a:lnTo>
                      <a:pt x="1247" y="1496"/>
                    </a:lnTo>
                    <a:lnTo>
                      <a:pt x="1259" y="1489"/>
                    </a:lnTo>
                    <a:lnTo>
                      <a:pt x="1319" y="1466"/>
                    </a:lnTo>
                    <a:lnTo>
                      <a:pt x="1345" y="1464"/>
                    </a:lnTo>
                    <a:lnTo>
                      <a:pt x="1357" y="1464"/>
                    </a:lnTo>
                    <a:lnTo>
                      <a:pt x="1420" y="1486"/>
                    </a:lnTo>
                    <a:lnTo>
                      <a:pt x="1433" y="1497"/>
                    </a:lnTo>
                    <a:lnTo>
                      <a:pt x="1441" y="1503"/>
                    </a:lnTo>
                    <a:lnTo>
                      <a:pt x="1502" y="1541"/>
                    </a:lnTo>
                    <a:lnTo>
                      <a:pt x="1565" y="1570"/>
                    </a:lnTo>
                    <a:lnTo>
                      <a:pt x="1591" y="1580"/>
                    </a:lnTo>
                    <a:lnTo>
                      <a:pt x="1649" y="1606"/>
                    </a:lnTo>
                    <a:lnTo>
                      <a:pt x="1715" y="1636"/>
                    </a:lnTo>
                    <a:lnTo>
                      <a:pt x="1750" y="1652"/>
                    </a:lnTo>
                    <a:lnTo>
                      <a:pt x="1787" y="1669"/>
                    </a:lnTo>
                    <a:lnTo>
                      <a:pt x="1865" y="1704"/>
                    </a:lnTo>
                    <a:lnTo>
                      <a:pt x="1947" y="1739"/>
                    </a:lnTo>
                    <a:lnTo>
                      <a:pt x="2031" y="1774"/>
                    </a:lnTo>
                    <a:lnTo>
                      <a:pt x="2117" y="1808"/>
                    </a:lnTo>
                    <a:lnTo>
                      <a:pt x="2203" y="1839"/>
                    </a:lnTo>
                    <a:lnTo>
                      <a:pt x="2287" y="1865"/>
                    </a:lnTo>
                    <a:lnTo>
                      <a:pt x="2370" y="1886"/>
                    </a:lnTo>
                    <a:lnTo>
                      <a:pt x="2456" y="1902"/>
                    </a:lnTo>
                    <a:lnTo>
                      <a:pt x="2545" y="1913"/>
                    </a:lnTo>
                    <a:lnTo>
                      <a:pt x="2635" y="1922"/>
                    </a:lnTo>
                    <a:lnTo>
                      <a:pt x="2727" y="1929"/>
                    </a:lnTo>
                    <a:lnTo>
                      <a:pt x="2818" y="1936"/>
                    </a:lnTo>
                    <a:lnTo>
                      <a:pt x="2863" y="1939"/>
                    </a:lnTo>
                    <a:lnTo>
                      <a:pt x="2953" y="1945"/>
                    </a:lnTo>
                    <a:lnTo>
                      <a:pt x="3040" y="1953"/>
                    </a:lnTo>
                    <a:lnTo>
                      <a:pt x="3123" y="1964"/>
                    </a:lnTo>
                    <a:lnTo>
                      <a:pt x="3202" y="1978"/>
                    </a:lnTo>
                    <a:lnTo>
                      <a:pt x="3275" y="1994"/>
                    </a:lnTo>
                    <a:lnTo>
                      <a:pt x="3344" y="2014"/>
                    </a:lnTo>
                    <a:lnTo>
                      <a:pt x="3408" y="2036"/>
                    </a:lnTo>
                    <a:lnTo>
                      <a:pt x="3470" y="2060"/>
                    </a:lnTo>
                    <a:lnTo>
                      <a:pt x="3531" y="2084"/>
                    </a:lnTo>
                    <a:lnTo>
                      <a:pt x="3561" y="2096"/>
                    </a:lnTo>
                    <a:lnTo>
                      <a:pt x="3622" y="2119"/>
                    </a:lnTo>
                    <a:lnTo>
                      <a:pt x="3685" y="2140"/>
                    </a:lnTo>
                    <a:lnTo>
                      <a:pt x="3752" y="2159"/>
                    </a:lnTo>
                    <a:lnTo>
                      <a:pt x="3822" y="2174"/>
                    </a:lnTo>
                    <a:lnTo>
                      <a:pt x="3898" y="2184"/>
                    </a:lnTo>
                    <a:lnTo>
                      <a:pt x="3978" y="2194"/>
                    </a:lnTo>
                    <a:lnTo>
                      <a:pt x="4060" y="2203"/>
                    </a:lnTo>
                    <a:lnTo>
                      <a:pt x="4144" y="2210"/>
                    </a:lnTo>
                    <a:lnTo>
                      <a:pt x="4231" y="2215"/>
                    </a:lnTo>
                    <a:lnTo>
                      <a:pt x="4319" y="2218"/>
                    </a:lnTo>
                    <a:lnTo>
                      <a:pt x="4364" y="2218"/>
                    </a:lnTo>
                    <a:lnTo>
                      <a:pt x="4410" y="2217"/>
                    </a:lnTo>
                    <a:lnTo>
                      <a:pt x="4501" y="2212"/>
                    </a:lnTo>
                    <a:lnTo>
                      <a:pt x="4593" y="2203"/>
                    </a:lnTo>
                    <a:lnTo>
                      <a:pt x="4687" y="2189"/>
                    </a:lnTo>
                    <a:lnTo>
                      <a:pt x="4781" y="2168"/>
                    </a:lnTo>
                    <a:lnTo>
                      <a:pt x="4884" y="2143"/>
                    </a:lnTo>
                    <a:lnTo>
                      <a:pt x="4996" y="2113"/>
                    </a:lnTo>
                    <a:lnTo>
                      <a:pt x="5111" y="2079"/>
                    </a:lnTo>
                    <a:lnTo>
                      <a:pt x="5170" y="2060"/>
                    </a:lnTo>
                    <a:lnTo>
                      <a:pt x="5227" y="2041"/>
                    </a:lnTo>
                    <a:lnTo>
                      <a:pt x="5285" y="2020"/>
                    </a:lnTo>
                    <a:lnTo>
                      <a:pt x="5341" y="1999"/>
                    </a:lnTo>
                    <a:lnTo>
                      <a:pt x="5447" y="1953"/>
                    </a:lnTo>
                    <a:lnTo>
                      <a:pt x="5544" y="1904"/>
                    </a:lnTo>
                    <a:lnTo>
                      <a:pt x="5627" y="1853"/>
                    </a:lnTo>
                    <a:lnTo>
                      <a:pt x="5692" y="1799"/>
                    </a:lnTo>
                    <a:lnTo>
                      <a:pt x="5737" y="1743"/>
                    </a:lnTo>
                    <a:lnTo>
                      <a:pt x="5767" y="1682"/>
                    </a:lnTo>
                    <a:lnTo>
                      <a:pt x="5784" y="1617"/>
                    </a:lnTo>
                    <a:lnTo>
                      <a:pt x="5789" y="1549"/>
                    </a:lnTo>
                    <a:lnTo>
                      <a:pt x="5788" y="1513"/>
                    </a:lnTo>
                    <a:lnTo>
                      <a:pt x="5777" y="1441"/>
                    </a:lnTo>
                    <a:lnTo>
                      <a:pt x="5758" y="1366"/>
                    </a:lnTo>
                    <a:lnTo>
                      <a:pt x="5730" y="1289"/>
                    </a:lnTo>
                    <a:lnTo>
                      <a:pt x="5695" y="1212"/>
                    </a:lnTo>
                    <a:lnTo>
                      <a:pt x="5654" y="1134"/>
                    </a:lnTo>
                    <a:lnTo>
                      <a:pt x="5607" y="1056"/>
                    </a:lnTo>
                    <a:lnTo>
                      <a:pt x="5548" y="975"/>
                    </a:lnTo>
                    <a:lnTo>
                      <a:pt x="5473" y="885"/>
                    </a:lnTo>
                    <a:lnTo>
                      <a:pt x="5430" y="838"/>
                    </a:lnTo>
                    <a:lnTo>
                      <a:pt x="5384" y="790"/>
                    </a:lnTo>
                    <a:lnTo>
                      <a:pt x="5337" y="742"/>
                    </a:lnTo>
                    <a:lnTo>
                      <a:pt x="5287" y="693"/>
                    </a:lnTo>
                    <a:lnTo>
                      <a:pt x="5236" y="645"/>
                    </a:lnTo>
                    <a:lnTo>
                      <a:pt x="5184" y="598"/>
                    </a:lnTo>
                    <a:lnTo>
                      <a:pt x="5133" y="551"/>
                    </a:lnTo>
                    <a:lnTo>
                      <a:pt x="5081" y="506"/>
                    </a:lnTo>
                    <a:lnTo>
                      <a:pt x="5030" y="462"/>
                    </a:lnTo>
                    <a:lnTo>
                      <a:pt x="4980" y="421"/>
                    </a:lnTo>
                    <a:lnTo>
                      <a:pt x="4932" y="382"/>
                    </a:lnTo>
                    <a:lnTo>
                      <a:pt x="4843" y="314"/>
                    </a:lnTo>
                    <a:lnTo>
                      <a:pt x="4766" y="260"/>
                    </a:lnTo>
                    <a:lnTo>
                      <a:pt x="4704" y="225"/>
                    </a:lnTo>
                    <a:lnTo>
                      <a:pt x="4630" y="204"/>
                    </a:lnTo>
                    <a:lnTo>
                      <a:pt x="4609" y="203"/>
                    </a:lnTo>
                    <a:lnTo>
                      <a:pt x="4590" y="206"/>
                    </a:lnTo>
                    <a:lnTo>
                      <a:pt x="4526" y="237"/>
                    </a:lnTo>
                    <a:lnTo>
                      <a:pt x="4476" y="286"/>
                    </a:lnTo>
                    <a:lnTo>
                      <a:pt x="4464" y="299"/>
                    </a:lnTo>
                    <a:lnTo>
                      <a:pt x="4415" y="339"/>
                    </a:lnTo>
                    <a:lnTo>
                      <a:pt x="4389" y="351"/>
                    </a:lnTo>
                    <a:lnTo>
                      <a:pt x="4377" y="357"/>
                    </a:lnTo>
                    <a:lnTo>
                      <a:pt x="4320" y="389"/>
                    </a:lnTo>
                    <a:lnTo>
                      <a:pt x="4299" y="402"/>
                    </a:lnTo>
                    <a:lnTo>
                      <a:pt x="4289" y="409"/>
                    </a:lnTo>
                    <a:lnTo>
                      <a:pt x="4228" y="439"/>
                    </a:lnTo>
                    <a:lnTo>
                      <a:pt x="4186" y="446"/>
                    </a:lnTo>
                    <a:lnTo>
                      <a:pt x="4176" y="446"/>
                    </a:lnTo>
                    <a:lnTo>
                      <a:pt x="4115" y="430"/>
                    </a:lnTo>
                    <a:lnTo>
                      <a:pt x="4057" y="397"/>
                    </a:lnTo>
                    <a:lnTo>
                      <a:pt x="4044" y="390"/>
                    </a:lnTo>
                    <a:lnTo>
                      <a:pt x="3984" y="355"/>
                    </a:lnTo>
                    <a:lnTo>
                      <a:pt x="3965" y="346"/>
                    </a:lnTo>
                    <a:lnTo>
                      <a:pt x="3946" y="334"/>
                    </a:lnTo>
                    <a:lnTo>
                      <a:pt x="3882" y="291"/>
                    </a:lnTo>
                    <a:lnTo>
                      <a:pt x="3834" y="257"/>
                    </a:lnTo>
                    <a:lnTo>
                      <a:pt x="3809" y="239"/>
                    </a:lnTo>
                    <a:lnTo>
                      <a:pt x="3756" y="202"/>
                    </a:lnTo>
                    <a:lnTo>
                      <a:pt x="3700" y="165"/>
                    </a:lnTo>
                    <a:lnTo>
                      <a:pt x="3642" y="129"/>
                    </a:lnTo>
                    <a:lnTo>
                      <a:pt x="3581" y="97"/>
                    </a:lnTo>
                    <a:lnTo>
                      <a:pt x="3519" y="69"/>
                    </a:lnTo>
                    <a:lnTo>
                      <a:pt x="3455" y="47"/>
                    </a:lnTo>
                    <a:lnTo>
                      <a:pt x="3390" y="31"/>
                    </a:lnTo>
                    <a:lnTo>
                      <a:pt x="3324" y="18"/>
                    </a:lnTo>
                    <a:lnTo>
                      <a:pt x="3258" y="9"/>
                    </a:lnTo>
                    <a:lnTo>
                      <a:pt x="3191" y="2"/>
                    </a:lnTo>
                    <a:lnTo>
                      <a:pt x="3122" y="0"/>
                    </a:lnTo>
                    <a:lnTo>
                      <a:pt x="3086" y="0"/>
                    </a:lnTo>
                    <a:lnTo>
                      <a:pt x="3049" y="0"/>
                    </a:lnTo>
                    <a:lnTo>
                      <a:pt x="2972" y="2"/>
                    </a:lnTo>
                    <a:lnTo>
                      <a:pt x="2890" y="9"/>
                    </a:lnTo>
                    <a:lnTo>
                      <a:pt x="2801" y="18"/>
                    </a:lnTo>
                    <a:lnTo>
                      <a:pt x="2706" y="31"/>
                    </a:lnTo>
                    <a:lnTo>
                      <a:pt x="2655" y="38"/>
                    </a:lnTo>
                    <a:lnTo>
                      <a:pt x="2601" y="46"/>
                    </a:lnTo>
                    <a:lnTo>
                      <a:pt x="2479" y="67"/>
                    </a:lnTo>
                    <a:lnTo>
                      <a:pt x="2412" y="79"/>
                    </a:lnTo>
                    <a:lnTo>
                      <a:pt x="2343" y="92"/>
                    </a:lnTo>
                    <a:lnTo>
                      <a:pt x="2271" y="106"/>
                    </a:lnTo>
                    <a:lnTo>
                      <a:pt x="2198" y="121"/>
                    </a:lnTo>
                    <a:lnTo>
                      <a:pt x="2123" y="137"/>
                    </a:lnTo>
                    <a:lnTo>
                      <a:pt x="2048" y="153"/>
                    </a:lnTo>
                    <a:lnTo>
                      <a:pt x="1973" y="170"/>
                    </a:lnTo>
                    <a:lnTo>
                      <a:pt x="1898" y="188"/>
                    </a:lnTo>
                    <a:lnTo>
                      <a:pt x="1824" y="206"/>
                    </a:lnTo>
                    <a:lnTo>
                      <a:pt x="1753" y="224"/>
                    </a:lnTo>
                    <a:lnTo>
                      <a:pt x="1683" y="242"/>
                    </a:lnTo>
                    <a:lnTo>
                      <a:pt x="1616" y="260"/>
                    </a:lnTo>
                    <a:lnTo>
                      <a:pt x="1553" y="278"/>
                    </a:lnTo>
                    <a:lnTo>
                      <a:pt x="1493" y="295"/>
                    </a:lnTo>
                    <a:lnTo>
                      <a:pt x="1389" y="329"/>
                    </a:lnTo>
                    <a:lnTo>
                      <a:pt x="1306" y="361"/>
                    </a:lnTo>
                    <a:lnTo>
                      <a:pt x="1241" y="391"/>
                    </a:lnTo>
                    <a:lnTo>
                      <a:pt x="1171" y="436"/>
                    </a:lnTo>
                    <a:lnTo>
                      <a:pt x="1124" y="482"/>
                    </a:lnTo>
                    <a:lnTo>
                      <a:pt x="1085" y="542"/>
                    </a:lnTo>
                    <a:lnTo>
                      <a:pt x="1069" y="572"/>
                    </a:lnTo>
                    <a:lnTo>
                      <a:pt x="1061" y="588"/>
                    </a:lnTo>
                    <a:lnTo>
                      <a:pt x="1052" y="603"/>
                    </a:lnTo>
                    <a:lnTo>
                      <a:pt x="1042" y="618"/>
                    </a:lnTo>
                    <a:lnTo>
                      <a:pt x="1031" y="633"/>
                    </a:lnTo>
                    <a:lnTo>
                      <a:pt x="1018" y="648"/>
                    </a:lnTo>
                    <a:lnTo>
                      <a:pt x="1005" y="664"/>
                    </a:lnTo>
                    <a:lnTo>
                      <a:pt x="969" y="716"/>
                    </a:lnTo>
                    <a:lnTo>
                      <a:pt x="937" y="770"/>
                    </a:lnTo>
                    <a:lnTo>
                      <a:pt x="917" y="806"/>
                    </a:lnTo>
                    <a:lnTo>
                      <a:pt x="908" y="823"/>
                    </a:lnTo>
                    <a:lnTo>
                      <a:pt x="868" y="888"/>
                    </a:lnTo>
                    <a:lnTo>
                      <a:pt x="823" y="938"/>
                    </a:lnTo>
                    <a:lnTo>
                      <a:pt x="769" y="967"/>
                    </a:lnTo>
                    <a:lnTo>
                      <a:pt x="725" y="973"/>
                    </a:lnTo>
                    <a:lnTo>
                      <a:pt x="710" y="972"/>
                    </a:lnTo>
                    <a:lnTo>
                      <a:pt x="647" y="962"/>
                    </a:lnTo>
                    <a:lnTo>
                      <a:pt x="630" y="959"/>
                    </a:lnTo>
                    <a:lnTo>
                      <a:pt x="613" y="956"/>
                    </a:lnTo>
                    <a:lnTo>
                      <a:pt x="544" y="947"/>
                    </a:lnTo>
                    <a:lnTo>
                      <a:pt x="526" y="947"/>
                    </a:lnTo>
                    <a:lnTo>
                      <a:pt x="508" y="948"/>
                    </a:lnTo>
                    <a:lnTo>
                      <a:pt x="490" y="951"/>
                    </a:lnTo>
                    <a:lnTo>
                      <a:pt x="471" y="955"/>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25" name="Freeform 13"/>
              <p:cNvSpPr>
                <a:spLocks/>
              </p:cNvSpPr>
              <p:nvPr/>
            </p:nvSpPr>
            <p:spPr bwMode="auto">
              <a:xfrm>
                <a:off x="479" y="2491"/>
                <a:ext cx="1821" cy="600"/>
              </a:xfrm>
              <a:custGeom>
                <a:avLst/>
                <a:gdLst>
                  <a:gd name="T0" fmla="*/ 338 w 4552"/>
                  <a:gd name="T1" fmla="*/ 654 h 1501"/>
                  <a:gd name="T2" fmla="*/ 198 w 4552"/>
                  <a:gd name="T3" fmla="*/ 692 h 1501"/>
                  <a:gd name="T4" fmla="*/ 20 w 4552"/>
                  <a:gd name="T5" fmla="*/ 797 h 1501"/>
                  <a:gd name="T6" fmla="*/ 0 w 4552"/>
                  <a:gd name="T7" fmla="*/ 899 h 1501"/>
                  <a:gd name="T8" fmla="*/ 112 w 4552"/>
                  <a:gd name="T9" fmla="*/ 1059 h 1501"/>
                  <a:gd name="T10" fmla="*/ 325 w 4552"/>
                  <a:gd name="T11" fmla="*/ 1084 h 1501"/>
                  <a:gd name="T12" fmla="*/ 485 w 4552"/>
                  <a:gd name="T13" fmla="*/ 1081 h 1501"/>
                  <a:gd name="T14" fmla="*/ 713 w 4552"/>
                  <a:gd name="T15" fmla="*/ 1067 h 1501"/>
                  <a:gd name="T16" fmla="*/ 822 w 4552"/>
                  <a:gd name="T17" fmla="*/ 1058 h 1501"/>
                  <a:gd name="T18" fmla="*/ 981 w 4552"/>
                  <a:gd name="T19" fmla="*/ 1013 h 1501"/>
                  <a:gd name="T20" fmla="*/ 1068 w 4552"/>
                  <a:gd name="T21" fmla="*/ 992 h 1501"/>
                  <a:gd name="T22" fmla="*/ 1196 w 4552"/>
                  <a:gd name="T23" fmla="*/ 1047 h 1501"/>
                  <a:gd name="T24" fmla="*/ 1272 w 4552"/>
                  <a:gd name="T25" fmla="*/ 1076 h 1501"/>
                  <a:gd name="T26" fmla="*/ 1347 w 4552"/>
                  <a:gd name="T27" fmla="*/ 1106 h 1501"/>
                  <a:gd name="T28" fmla="*/ 1496 w 4552"/>
                  <a:gd name="T29" fmla="*/ 1165 h 1501"/>
                  <a:gd name="T30" fmla="*/ 1697 w 4552"/>
                  <a:gd name="T31" fmla="*/ 1235 h 1501"/>
                  <a:gd name="T32" fmla="*/ 1897 w 4552"/>
                  <a:gd name="T33" fmla="*/ 1282 h 1501"/>
                  <a:gd name="T34" fmla="*/ 2108 w 4552"/>
                  <a:gd name="T35" fmla="*/ 1303 h 1501"/>
                  <a:gd name="T36" fmla="*/ 2251 w 4552"/>
                  <a:gd name="T37" fmla="*/ 1312 h 1501"/>
                  <a:gd name="T38" fmla="*/ 2455 w 4552"/>
                  <a:gd name="T39" fmla="*/ 1329 h 1501"/>
                  <a:gd name="T40" fmla="*/ 2680 w 4552"/>
                  <a:gd name="T41" fmla="*/ 1378 h 1501"/>
                  <a:gd name="T42" fmla="*/ 2799 w 4552"/>
                  <a:gd name="T43" fmla="*/ 1419 h 1501"/>
                  <a:gd name="T44" fmla="*/ 3031 w 4552"/>
                  <a:gd name="T45" fmla="*/ 1477 h 1501"/>
                  <a:gd name="T46" fmla="*/ 3223 w 4552"/>
                  <a:gd name="T47" fmla="*/ 1494 h 1501"/>
                  <a:gd name="T48" fmla="*/ 3431 w 4552"/>
                  <a:gd name="T49" fmla="*/ 1501 h 1501"/>
                  <a:gd name="T50" fmla="*/ 3612 w 4552"/>
                  <a:gd name="T51" fmla="*/ 1492 h 1501"/>
                  <a:gd name="T52" fmla="*/ 3840 w 4552"/>
                  <a:gd name="T53" fmla="*/ 1452 h 1501"/>
                  <a:gd name="T54" fmla="*/ 4110 w 4552"/>
                  <a:gd name="T55" fmla="*/ 1382 h 1501"/>
                  <a:gd name="T56" fmla="*/ 4359 w 4552"/>
                  <a:gd name="T57" fmla="*/ 1290 h 1501"/>
                  <a:gd name="T58" fmla="*/ 4524 w 4552"/>
                  <a:gd name="T59" fmla="*/ 1159 h 1501"/>
                  <a:gd name="T60" fmla="*/ 4551 w 4552"/>
                  <a:gd name="T61" fmla="*/ 1024 h 1501"/>
                  <a:gd name="T62" fmla="*/ 4462 w 4552"/>
                  <a:gd name="T63" fmla="*/ 792 h 1501"/>
                  <a:gd name="T64" fmla="*/ 4334 w 4552"/>
                  <a:gd name="T65" fmla="*/ 629 h 1501"/>
                  <a:gd name="T66" fmla="*/ 4116 w 4552"/>
                  <a:gd name="T67" fmla="*/ 436 h 1501"/>
                  <a:gd name="T68" fmla="*/ 3878 w 4552"/>
                  <a:gd name="T69" fmla="*/ 258 h 1501"/>
                  <a:gd name="T70" fmla="*/ 3678 w 4552"/>
                  <a:gd name="T71" fmla="*/ 145 h 1501"/>
                  <a:gd name="T72" fmla="*/ 3549 w 4552"/>
                  <a:gd name="T73" fmla="*/ 168 h 1501"/>
                  <a:gd name="T74" fmla="*/ 3452 w 4552"/>
                  <a:gd name="T75" fmla="*/ 237 h 1501"/>
                  <a:gd name="T76" fmla="*/ 3379 w 4552"/>
                  <a:gd name="T77" fmla="*/ 270 h 1501"/>
                  <a:gd name="T78" fmla="*/ 3290 w 4552"/>
                  <a:gd name="T79" fmla="*/ 301 h 1501"/>
                  <a:gd name="T80" fmla="*/ 3197 w 4552"/>
                  <a:gd name="T81" fmla="*/ 272 h 1501"/>
                  <a:gd name="T82" fmla="*/ 3117 w 4552"/>
                  <a:gd name="T83" fmla="*/ 234 h 1501"/>
                  <a:gd name="T84" fmla="*/ 3015 w 4552"/>
                  <a:gd name="T85" fmla="*/ 174 h 1501"/>
                  <a:gd name="T86" fmla="*/ 2864 w 4552"/>
                  <a:gd name="T87" fmla="*/ 89 h 1501"/>
                  <a:gd name="T88" fmla="*/ 2638 w 4552"/>
                  <a:gd name="T89" fmla="*/ 17 h 1501"/>
                  <a:gd name="T90" fmla="*/ 2426 w 4552"/>
                  <a:gd name="T91" fmla="*/ 0 h 1501"/>
                  <a:gd name="T92" fmla="*/ 2273 w 4552"/>
                  <a:gd name="T93" fmla="*/ 6 h 1501"/>
                  <a:gd name="T94" fmla="*/ 2090 w 4552"/>
                  <a:gd name="T95" fmla="*/ 27 h 1501"/>
                  <a:gd name="T96" fmla="*/ 1843 w 4552"/>
                  <a:gd name="T97" fmla="*/ 64 h 1501"/>
                  <a:gd name="T98" fmla="*/ 1550 w 4552"/>
                  <a:gd name="T99" fmla="*/ 116 h 1501"/>
                  <a:gd name="T100" fmla="*/ 1270 w 4552"/>
                  <a:gd name="T101" fmla="*/ 176 h 1501"/>
                  <a:gd name="T102" fmla="*/ 1027 w 4552"/>
                  <a:gd name="T103" fmla="*/ 244 h 1501"/>
                  <a:gd name="T104" fmla="*/ 852 w 4552"/>
                  <a:gd name="T105" fmla="*/ 366 h 1501"/>
                  <a:gd name="T106" fmla="*/ 788 w 4552"/>
                  <a:gd name="T107" fmla="*/ 451 h 1501"/>
                  <a:gd name="T108" fmla="*/ 720 w 4552"/>
                  <a:gd name="T109" fmla="*/ 544 h 1501"/>
                  <a:gd name="T110" fmla="*/ 615 w 4552"/>
                  <a:gd name="T111" fmla="*/ 651 h 1501"/>
                  <a:gd name="T112" fmla="*/ 495 w 4552"/>
                  <a:gd name="T113" fmla="*/ 648 h 1501"/>
                  <a:gd name="T114" fmla="*/ 455 w 4552"/>
                  <a:gd name="T115" fmla="*/ 642 h 1501"/>
                  <a:gd name="T116" fmla="*/ 414 w 4552"/>
                  <a:gd name="T117" fmla="*/ 641 h 1501"/>
                  <a:gd name="T118" fmla="*/ 372 w 4552"/>
                  <a:gd name="T119" fmla="*/ 647 h 1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52" h="1501">
                    <a:moveTo>
                      <a:pt x="372" y="647"/>
                    </a:moveTo>
                    <a:lnTo>
                      <a:pt x="356" y="650"/>
                    </a:lnTo>
                    <a:lnTo>
                      <a:pt x="338" y="654"/>
                    </a:lnTo>
                    <a:lnTo>
                      <a:pt x="320" y="659"/>
                    </a:lnTo>
                    <a:lnTo>
                      <a:pt x="261" y="674"/>
                    </a:lnTo>
                    <a:lnTo>
                      <a:pt x="198" y="692"/>
                    </a:lnTo>
                    <a:lnTo>
                      <a:pt x="137" y="713"/>
                    </a:lnTo>
                    <a:lnTo>
                      <a:pt x="69" y="746"/>
                    </a:lnTo>
                    <a:lnTo>
                      <a:pt x="20" y="797"/>
                    </a:lnTo>
                    <a:lnTo>
                      <a:pt x="1" y="866"/>
                    </a:lnTo>
                    <a:lnTo>
                      <a:pt x="0" y="882"/>
                    </a:lnTo>
                    <a:lnTo>
                      <a:pt x="0" y="899"/>
                    </a:lnTo>
                    <a:lnTo>
                      <a:pt x="13" y="964"/>
                    </a:lnTo>
                    <a:lnTo>
                      <a:pt x="49" y="1021"/>
                    </a:lnTo>
                    <a:lnTo>
                      <a:pt x="112" y="1059"/>
                    </a:lnTo>
                    <a:lnTo>
                      <a:pt x="187" y="1076"/>
                    </a:lnTo>
                    <a:lnTo>
                      <a:pt x="252" y="1082"/>
                    </a:lnTo>
                    <a:lnTo>
                      <a:pt x="325" y="1084"/>
                    </a:lnTo>
                    <a:lnTo>
                      <a:pt x="364" y="1084"/>
                    </a:lnTo>
                    <a:lnTo>
                      <a:pt x="404" y="1084"/>
                    </a:lnTo>
                    <a:lnTo>
                      <a:pt x="485" y="1081"/>
                    </a:lnTo>
                    <a:lnTo>
                      <a:pt x="566" y="1077"/>
                    </a:lnTo>
                    <a:lnTo>
                      <a:pt x="643" y="1072"/>
                    </a:lnTo>
                    <a:lnTo>
                      <a:pt x="713" y="1067"/>
                    </a:lnTo>
                    <a:lnTo>
                      <a:pt x="773" y="1062"/>
                    </a:lnTo>
                    <a:lnTo>
                      <a:pt x="799" y="1059"/>
                    </a:lnTo>
                    <a:lnTo>
                      <a:pt x="822" y="1058"/>
                    </a:lnTo>
                    <a:lnTo>
                      <a:pt x="896" y="1045"/>
                    </a:lnTo>
                    <a:lnTo>
                      <a:pt x="961" y="1022"/>
                    </a:lnTo>
                    <a:lnTo>
                      <a:pt x="981" y="1013"/>
                    </a:lnTo>
                    <a:lnTo>
                      <a:pt x="991" y="1009"/>
                    </a:lnTo>
                    <a:lnTo>
                      <a:pt x="1058" y="992"/>
                    </a:lnTo>
                    <a:lnTo>
                      <a:pt x="1068" y="992"/>
                    </a:lnTo>
                    <a:lnTo>
                      <a:pt x="1128" y="1013"/>
                    </a:lnTo>
                    <a:lnTo>
                      <a:pt x="1135" y="1017"/>
                    </a:lnTo>
                    <a:lnTo>
                      <a:pt x="1196" y="1047"/>
                    </a:lnTo>
                    <a:lnTo>
                      <a:pt x="1231" y="1059"/>
                    </a:lnTo>
                    <a:lnTo>
                      <a:pt x="1250" y="1067"/>
                    </a:lnTo>
                    <a:lnTo>
                      <a:pt x="1272" y="1076"/>
                    </a:lnTo>
                    <a:lnTo>
                      <a:pt x="1295" y="1085"/>
                    </a:lnTo>
                    <a:lnTo>
                      <a:pt x="1320" y="1095"/>
                    </a:lnTo>
                    <a:lnTo>
                      <a:pt x="1347" y="1106"/>
                    </a:lnTo>
                    <a:lnTo>
                      <a:pt x="1375" y="1117"/>
                    </a:lnTo>
                    <a:lnTo>
                      <a:pt x="1434" y="1141"/>
                    </a:lnTo>
                    <a:lnTo>
                      <a:pt x="1496" y="1165"/>
                    </a:lnTo>
                    <a:lnTo>
                      <a:pt x="1562" y="1189"/>
                    </a:lnTo>
                    <a:lnTo>
                      <a:pt x="1629" y="1213"/>
                    </a:lnTo>
                    <a:lnTo>
                      <a:pt x="1697" y="1235"/>
                    </a:lnTo>
                    <a:lnTo>
                      <a:pt x="1765" y="1254"/>
                    </a:lnTo>
                    <a:lnTo>
                      <a:pt x="1831" y="1271"/>
                    </a:lnTo>
                    <a:lnTo>
                      <a:pt x="1897" y="1282"/>
                    </a:lnTo>
                    <a:lnTo>
                      <a:pt x="1966" y="1291"/>
                    </a:lnTo>
                    <a:lnTo>
                      <a:pt x="2036" y="1298"/>
                    </a:lnTo>
                    <a:lnTo>
                      <a:pt x="2108" y="1303"/>
                    </a:lnTo>
                    <a:lnTo>
                      <a:pt x="2179" y="1308"/>
                    </a:lnTo>
                    <a:lnTo>
                      <a:pt x="2215" y="1310"/>
                    </a:lnTo>
                    <a:lnTo>
                      <a:pt x="2251" y="1312"/>
                    </a:lnTo>
                    <a:lnTo>
                      <a:pt x="2321" y="1317"/>
                    </a:lnTo>
                    <a:lnTo>
                      <a:pt x="2389" y="1322"/>
                    </a:lnTo>
                    <a:lnTo>
                      <a:pt x="2455" y="1329"/>
                    </a:lnTo>
                    <a:lnTo>
                      <a:pt x="2517" y="1338"/>
                    </a:lnTo>
                    <a:lnTo>
                      <a:pt x="2603" y="1356"/>
                    </a:lnTo>
                    <a:lnTo>
                      <a:pt x="2680" y="1378"/>
                    </a:lnTo>
                    <a:lnTo>
                      <a:pt x="2752" y="1403"/>
                    </a:lnTo>
                    <a:lnTo>
                      <a:pt x="2776" y="1411"/>
                    </a:lnTo>
                    <a:lnTo>
                      <a:pt x="2799" y="1419"/>
                    </a:lnTo>
                    <a:lnTo>
                      <a:pt x="2871" y="1443"/>
                    </a:lnTo>
                    <a:lnTo>
                      <a:pt x="2947" y="1463"/>
                    </a:lnTo>
                    <a:lnTo>
                      <a:pt x="3031" y="1477"/>
                    </a:lnTo>
                    <a:lnTo>
                      <a:pt x="3092" y="1483"/>
                    </a:lnTo>
                    <a:lnTo>
                      <a:pt x="3156" y="1489"/>
                    </a:lnTo>
                    <a:lnTo>
                      <a:pt x="3223" y="1494"/>
                    </a:lnTo>
                    <a:lnTo>
                      <a:pt x="3291" y="1498"/>
                    </a:lnTo>
                    <a:lnTo>
                      <a:pt x="3360" y="1500"/>
                    </a:lnTo>
                    <a:lnTo>
                      <a:pt x="3431" y="1501"/>
                    </a:lnTo>
                    <a:lnTo>
                      <a:pt x="3467" y="1501"/>
                    </a:lnTo>
                    <a:lnTo>
                      <a:pt x="3539" y="1498"/>
                    </a:lnTo>
                    <a:lnTo>
                      <a:pt x="3612" y="1492"/>
                    </a:lnTo>
                    <a:lnTo>
                      <a:pt x="3685" y="1483"/>
                    </a:lnTo>
                    <a:lnTo>
                      <a:pt x="3759" y="1469"/>
                    </a:lnTo>
                    <a:lnTo>
                      <a:pt x="3840" y="1452"/>
                    </a:lnTo>
                    <a:lnTo>
                      <a:pt x="3928" y="1431"/>
                    </a:lnTo>
                    <a:lnTo>
                      <a:pt x="4019" y="1408"/>
                    </a:lnTo>
                    <a:lnTo>
                      <a:pt x="4110" y="1382"/>
                    </a:lnTo>
                    <a:lnTo>
                      <a:pt x="4199" y="1354"/>
                    </a:lnTo>
                    <a:lnTo>
                      <a:pt x="4283" y="1323"/>
                    </a:lnTo>
                    <a:lnTo>
                      <a:pt x="4359" y="1290"/>
                    </a:lnTo>
                    <a:lnTo>
                      <a:pt x="4424" y="1255"/>
                    </a:lnTo>
                    <a:lnTo>
                      <a:pt x="4475" y="1218"/>
                    </a:lnTo>
                    <a:lnTo>
                      <a:pt x="4524" y="1159"/>
                    </a:lnTo>
                    <a:lnTo>
                      <a:pt x="4548" y="1095"/>
                    </a:lnTo>
                    <a:lnTo>
                      <a:pt x="4552" y="1048"/>
                    </a:lnTo>
                    <a:lnTo>
                      <a:pt x="4551" y="1024"/>
                    </a:lnTo>
                    <a:lnTo>
                      <a:pt x="4536" y="949"/>
                    </a:lnTo>
                    <a:lnTo>
                      <a:pt x="4506" y="871"/>
                    </a:lnTo>
                    <a:lnTo>
                      <a:pt x="4462" y="792"/>
                    </a:lnTo>
                    <a:lnTo>
                      <a:pt x="4427" y="740"/>
                    </a:lnTo>
                    <a:lnTo>
                      <a:pt x="4387" y="687"/>
                    </a:lnTo>
                    <a:lnTo>
                      <a:pt x="4334" y="629"/>
                    </a:lnTo>
                    <a:lnTo>
                      <a:pt x="4269" y="566"/>
                    </a:lnTo>
                    <a:lnTo>
                      <a:pt x="4195" y="501"/>
                    </a:lnTo>
                    <a:lnTo>
                      <a:pt x="4116" y="436"/>
                    </a:lnTo>
                    <a:lnTo>
                      <a:pt x="4035" y="372"/>
                    </a:lnTo>
                    <a:lnTo>
                      <a:pt x="3955" y="312"/>
                    </a:lnTo>
                    <a:lnTo>
                      <a:pt x="3878" y="258"/>
                    </a:lnTo>
                    <a:lnTo>
                      <a:pt x="3808" y="212"/>
                    </a:lnTo>
                    <a:lnTo>
                      <a:pt x="3747" y="176"/>
                    </a:lnTo>
                    <a:lnTo>
                      <a:pt x="3678" y="145"/>
                    </a:lnTo>
                    <a:lnTo>
                      <a:pt x="3625" y="137"/>
                    </a:lnTo>
                    <a:lnTo>
                      <a:pt x="3610" y="139"/>
                    </a:lnTo>
                    <a:lnTo>
                      <a:pt x="3549" y="168"/>
                    </a:lnTo>
                    <a:lnTo>
                      <a:pt x="3521" y="193"/>
                    </a:lnTo>
                    <a:lnTo>
                      <a:pt x="3511" y="202"/>
                    </a:lnTo>
                    <a:lnTo>
                      <a:pt x="3452" y="237"/>
                    </a:lnTo>
                    <a:lnTo>
                      <a:pt x="3442" y="240"/>
                    </a:lnTo>
                    <a:lnTo>
                      <a:pt x="3387" y="266"/>
                    </a:lnTo>
                    <a:lnTo>
                      <a:pt x="3379" y="270"/>
                    </a:lnTo>
                    <a:lnTo>
                      <a:pt x="3371" y="275"/>
                    </a:lnTo>
                    <a:lnTo>
                      <a:pt x="3315" y="298"/>
                    </a:lnTo>
                    <a:lnTo>
                      <a:pt x="3290" y="301"/>
                    </a:lnTo>
                    <a:lnTo>
                      <a:pt x="3282" y="301"/>
                    </a:lnTo>
                    <a:lnTo>
                      <a:pt x="3220" y="284"/>
                    </a:lnTo>
                    <a:lnTo>
                      <a:pt x="3197" y="272"/>
                    </a:lnTo>
                    <a:lnTo>
                      <a:pt x="3188" y="267"/>
                    </a:lnTo>
                    <a:lnTo>
                      <a:pt x="3132" y="240"/>
                    </a:lnTo>
                    <a:lnTo>
                      <a:pt x="3117" y="234"/>
                    </a:lnTo>
                    <a:lnTo>
                      <a:pt x="3102" y="226"/>
                    </a:lnTo>
                    <a:lnTo>
                      <a:pt x="3034" y="186"/>
                    </a:lnTo>
                    <a:lnTo>
                      <a:pt x="3015" y="174"/>
                    </a:lnTo>
                    <a:lnTo>
                      <a:pt x="2995" y="162"/>
                    </a:lnTo>
                    <a:lnTo>
                      <a:pt x="2932" y="125"/>
                    </a:lnTo>
                    <a:lnTo>
                      <a:pt x="2864" y="89"/>
                    </a:lnTo>
                    <a:lnTo>
                      <a:pt x="2791" y="57"/>
                    </a:lnTo>
                    <a:lnTo>
                      <a:pt x="2716" y="33"/>
                    </a:lnTo>
                    <a:lnTo>
                      <a:pt x="2638" y="17"/>
                    </a:lnTo>
                    <a:lnTo>
                      <a:pt x="2561" y="6"/>
                    </a:lnTo>
                    <a:lnTo>
                      <a:pt x="2481" y="0"/>
                    </a:lnTo>
                    <a:lnTo>
                      <a:pt x="2426" y="0"/>
                    </a:lnTo>
                    <a:lnTo>
                      <a:pt x="2397" y="0"/>
                    </a:lnTo>
                    <a:lnTo>
                      <a:pt x="2337" y="1"/>
                    </a:lnTo>
                    <a:lnTo>
                      <a:pt x="2273" y="6"/>
                    </a:lnTo>
                    <a:lnTo>
                      <a:pt x="2204" y="13"/>
                    </a:lnTo>
                    <a:lnTo>
                      <a:pt x="2129" y="22"/>
                    </a:lnTo>
                    <a:lnTo>
                      <a:pt x="2090" y="27"/>
                    </a:lnTo>
                    <a:lnTo>
                      <a:pt x="2047" y="33"/>
                    </a:lnTo>
                    <a:lnTo>
                      <a:pt x="1950" y="47"/>
                    </a:lnTo>
                    <a:lnTo>
                      <a:pt x="1843" y="64"/>
                    </a:lnTo>
                    <a:lnTo>
                      <a:pt x="1728" y="83"/>
                    </a:lnTo>
                    <a:lnTo>
                      <a:pt x="1610" y="105"/>
                    </a:lnTo>
                    <a:lnTo>
                      <a:pt x="1550" y="116"/>
                    </a:lnTo>
                    <a:lnTo>
                      <a:pt x="1492" y="128"/>
                    </a:lnTo>
                    <a:lnTo>
                      <a:pt x="1377" y="152"/>
                    </a:lnTo>
                    <a:lnTo>
                      <a:pt x="1270" y="176"/>
                    </a:lnTo>
                    <a:lnTo>
                      <a:pt x="1174" y="200"/>
                    </a:lnTo>
                    <a:lnTo>
                      <a:pt x="1092" y="223"/>
                    </a:lnTo>
                    <a:lnTo>
                      <a:pt x="1027" y="244"/>
                    </a:lnTo>
                    <a:lnTo>
                      <a:pt x="955" y="274"/>
                    </a:lnTo>
                    <a:lnTo>
                      <a:pt x="894" y="315"/>
                    </a:lnTo>
                    <a:lnTo>
                      <a:pt x="852" y="366"/>
                    </a:lnTo>
                    <a:lnTo>
                      <a:pt x="839" y="387"/>
                    </a:lnTo>
                    <a:lnTo>
                      <a:pt x="833" y="398"/>
                    </a:lnTo>
                    <a:lnTo>
                      <a:pt x="788" y="451"/>
                    </a:lnTo>
                    <a:lnTo>
                      <a:pt x="778" y="461"/>
                    </a:lnTo>
                    <a:lnTo>
                      <a:pt x="735" y="520"/>
                    </a:lnTo>
                    <a:lnTo>
                      <a:pt x="720" y="544"/>
                    </a:lnTo>
                    <a:lnTo>
                      <a:pt x="712" y="556"/>
                    </a:lnTo>
                    <a:lnTo>
                      <a:pt x="673" y="610"/>
                    </a:lnTo>
                    <a:lnTo>
                      <a:pt x="615" y="651"/>
                    </a:lnTo>
                    <a:lnTo>
                      <a:pt x="569" y="657"/>
                    </a:lnTo>
                    <a:lnTo>
                      <a:pt x="557" y="657"/>
                    </a:lnTo>
                    <a:lnTo>
                      <a:pt x="495" y="648"/>
                    </a:lnTo>
                    <a:lnTo>
                      <a:pt x="482" y="646"/>
                    </a:lnTo>
                    <a:lnTo>
                      <a:pt x="469" y="644"/>
                    </a:lnTo>
                    <a:lnTo>
                      <a:pt x="455" y="642"/>
                    </a:lnTo>
                    <a:lnTo>
                      <a:pt x="442" y="641"/>
                    </a:lnTo>
                    <a:lnTo>
                      <a:pt x="428" y="641"/>
                    </a:lnTo>
                    <a:lnTo>
                      <a:pt x="414" y="641"/>
                    </a:lnTo>
                    <a:lnTo>
                      <a:pt x="400" y="642"/>
                    </a:lnTo>
                    <a:lnTo>
                      <a:pt x="386" y="644"/>
                    </a:lnTo>
                    <a:lnTo>
                      <a:pt x="372" y="647"/>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26" name="Freeform 14"/>
              <p:cNvSpPr>
                <a:spLocks/>
              </p:cNvSpPr>
              <p:nvPr/>
            </p:nvSpPr>
            <p:spPr bwMode="auto">
              <a:xfrm>
                <a:off x="697" y="2572"/>
                <a:ext cx="1562" cy="400"/>
              </a:xfrm>
              <a:custGeom>
                <a:avLst/>
                <a:gdLst>
                  <a:gd name="T0" fmla="*/ 185 w 3906"/>
                  <a:gd name="T1" fmla="*/ 456 h 1001"/>
                  <a:gd name="T2" fmla="*/ 13 w 3906"/>
                  <a:gd name="T3" fmla="*/ 537 h 1001"/>
                  <a:gd name="T4" fmla="*/ 24 w 3906"/>
                  <a:gd name="T5" fmla="*/ 662 h 1001"/>
                  <a:gd name="T6" fmla="*/ 246 w 3906"/>
                  <a:gd name="T7" fmla="*/ 722 h 1001"/>
                  <a:gd name="T8" fmla="*/ 381 w 3906"/>
                  <a:gd name="T9" fmla="*/ 721 h 1001"/>
                  <a:gd name="T10" fmla="*/ 583 w 3906"/>
                  <a:gd name="T11" fmla="*/ 713 h 1001"/>
                  <a:gd name="T12" fmla="*/ 664 w 3906"/>
                  <a:gd name="T13" fmla="*/ 709 h 1001"/>
                  <a:gd name="T14" fmla="*/ 768 w 3906"/>
                  <a:gd name="T15" fmla="*/ 697 h 1001"/>
                  <a:gd name="T16" fmla="*/ 849 w 3906"/>
                  <a:gd name="T17" fmla="*/ 672 h 1001"/>
                  <a:gd name="T18" fmla="*/ 968 w 3906"/>
                  <a:gd name="T19" fmla="*/ 674 h 1001"/>
                  <a:gd name="T20" fmla="*/ 1073 w 3906"/>
                  <a:gd name="T21" fmla="*/ 713 h 1001"/>
                  <a:gd name="T22" fmla="*/ 1134 w 3906"/>
                  <a:gd name="T23" fmla="*/ 731 h 1001"/>
                  <a:gd name="T24" fmla="*/ 1205 w 3906"/>
                  <a:gd name="T25" fmla="*/ 752 h 1001"/>
                  <a:gd name="T26" fmla="*/ 1456 w 3906"/>
                  <a:gd name="T27" fmla="*/ 821 h 1001"/>
                  <a:gd name="T28" fmla="*/ 1716 w 3906"/>
                  <a:gd name="T29" fmla="*/ 861 h 1001"/>
                  <a:gd name="T30" fmla="*/ 1900 w 3906"/>
                  <a:gd name="T31" fmla="*/ 872 h 1001"/>
                  <a:gd name="T32" fmla="*/ 2050 w 3906"/>
                  <a:gd name="T33" fmla="*/ 880 h 1001"/>
                  <a:gd name="T34" fmla="*/ 2277 w 3906"/>
                  <a:gd name="T35" fmla="*/ 913 h 1001"/>
                  <a:gd name="T36" fmla="*/ 2400 w 3906"/>
                  <a:gd name="T37" fmla="*/ 946 h 1001"/>
                  <a:gd name="T38" fmla="*/ 2601 w 3906"/>
                  <a:gd name="T39" fmla="*/ 982 h 1001"/>
                  <a:gd name="T40" fmla="*/ 2854 w 3906"/>
                  <a:gd name="T41" fmla="*/ 999 h 1001"/>
                  <a:gd name="T42" fmla="*/ 2975 w 3906"/>
                  <a:gd name="T43" fmla="*/ 1001 h 1001"/>
                  <a:gd name="T44" fmla="*/ 3160 w 3906"/>
                  <a:gd name="T45" fmla="*/ 987 h 1001"/>
                  <a:gd name="T46" fmla="*/ 3295 w 3906"/>
                  <a:gd name="T47" fmla="*/ 966 h 1001"/>
                  <a:gd name="T48" fmla="*/ 3528 w 3906"/>
                  <a:gd name="T49" fmla="*/ 920 h 1001"/>
                  <a:gd name="T50" fmla="*/ 3741 w 3906"/>
                  <a:gd name="T51" fmla="*/ 859 h 1001"/>
                  <a:gd name="T52" fmla="*/ 3898 w 3906"/>
                  <a:gd name="T53" fmla="*/ 744 h 1001"/>
                  <a:gd name="T54" fmla="*/ 3884 w 3906"/>
                  <a:gd name="T55" fmla="*/ 616 h 1001"/>
                  <a:gd name="T56" fmla="*/ 3742 w 3906"/>
                  <a:gd name="T57" fmla="*/ 441 h 1001"/>
                  <a:gd name="T58" fmla="*/ 3565 w 3906"/>
                  <a:gd name="T59" fmla="*/ 314 h 1001"/>
                  <a:gd name="T60" fmla="*/ 3357 w 3906"/>
                  <a:gd name="T61" fmla="*/ 190 h 1001"/>
                  <a:gd name="T62" fmla="*/ 3172 w 3906"/>
                  <a:gd name="T63" fmla="*/ 102 h 1001"/>
                  <a:gd name="T64" fmla="*/ 3036 w 3906"/>
                  <a:gd name="T65" fmla="*/ 115 h 1001"/>
                  <a:gd name="T66" fmla="*/ 2971 w 3906"/>
                  <a:gd name="T67" fmla="*/ 152 h 1001"/>
                  <a:gd name="T68" fmla="*/ 2899 w 3906"/>
                  <a:gd name="T69" fmla="*/ 180 h 1001"/>
                  <a:gd name="T70" fmla="*/ 2815 w 3906"/>
                  <a:gd name="T71" fmla="*/ 200 h 1001"/>
                  <a:gd name="T72" fmla="*/ 2730 w 3906"/>
                  <a:gd name="T73" fmla="*/ 173 h 1001"/>
                  <a:gd name="T74" fmla="*/ 2588 w 3906"/>
                  <a:gd name="T75" fmla="*/ 114 h 1001"/>
                  <a:gd name="T76" fmla="*/ 2497 w 3906"/>
                  <a:gd name="T77" fmla="*/ 73 h 1001"/>
                  <a:gd name="T78" fmla="*/ 2308 w 3906"/>
                  <a:gd name="T79" fmla="*/ 17 h 1001"/>
                  <a:gd name="T80" fmla="*/ 2152 w 3906"/>
                  <a:gd name="T81" fmla="*/ 1 h 1001"/>
                  <a:gd name="T82" fmla="*/ 1977 w 3906"/>
                  <a:gd name="T83" fmla="*/ 2 h 1001"/>
                  <a:gd name="T84" fmla="*/ 1790 w 3906"/>
                  <a:gd name="T85" fmla="*/ 17 h 1001"/>
                  <a:gd name="T86" fmla="*/ 1580 w 3906"/>
                  <a:gd name="T87" fmla="*/ 40 h 1001"/>
                  <a:gd name="T88" fmla="*/ 1280 w 3906"/>
                  <a:gd name="T89" fmla="*/ 83 h 1001"/>
                  <a:gd name="T90" fmla="*/ 1006 w 3906"/>
                  <a:gd name="T91" fmla="*/ 131 h 1001"/>
                  <a:gd name="T92" fmla="*/ 790 w 3906"/>
                  <a:gd name="T93" fmla="*/ 195 h 1001"/>
                  <a:gd name="T94" fmla="*/ 721 w 3906"/>
                  <a:gd name="T95" fmla="*/ 258 h 1001"/>
                  <a:gd name="T96" fmla="*/ 631 w 3906"/>
                  <a:gd name="T97" fmla="*/ 346 h 1001"/>
                  <a:gd name="T98" fmla="*/ 563 w 3906"/>
                  <a:gd name="T99" fmla="*/ 417 h 1001"/>
                  <a:gd name="T100" fmla="*/ 478 w 3906"/>
                  <a:gd name="T101" fmla="*/ 438 h 1001"/>
                  <a:gd name="T102" fmla="*/ 354 w 3906"/>
                  <a:gd name="T103" fmla="*/ 427 h 1001"/>
                  <a:gd name="T104" fmla="*/ 316 w 3906"/>
                  <a:gd name="T105" fmla="*/ 43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06" h="1001">
                    <a:moveTo>
                      <a:pt x="316" y="430"/>
                    </a:moveTo>
                    <a:lnTo>
                      <a:pt x="256" y="441"/>
                    </a:lnTo>
                    <a:lnTo>
                      <a:pt x="185" y="456"/>
                    </a:lnTo>
                    <a:lnTo>
                      <a:pt x="116" y="475"/>
                    </a:lnTo>
                    <a:lnTo>
                      <a:pt x="58" y="497"/>
                    </a:lnTo>
                    <a:lnTo>
                      <a:pt x="13" y="537"/>
                    </a:lnTo>
                    <a:lnTo>
                      <a:pt x="0" y="587"/>
                    </a:lnTo>
                    <a:lnTo>
                      <a:pt x="0" y="598"/>
                    </a:lnTo>
                    <a:lnTo>
                      <a:pt x="24" y="662"/>
                    </a:lnTo>
                    <a:lnTo>
                      <a:pt x="80" y="703"/>
                    </a:lnTo>
                    <a:lnTo>
                      <a:pt x="159" y="718"/>
                    </a:lnTo>
                    <a:lnTo>
                      <a:pt x="246" y="722"/>
                    </a:lnTo>
                    <a:lnTo>
                      <a:pt x="279" y="723"/>
                    </a:lnTo>
                    <a:lnTo>
                      <a:pt x="312" y="722"/>
                    </a:lnTo>
                    <a:lnTo>
                      <a:pt x="381" y="721"/>
                    </a:lnTo>
                    <a:lnTo>
                      <a:pt x="452" y="719"/>
                    </a:lnTo>
                    <a:lnTo>
                      <a:pt x="520" y="716"/>
                    </a:lnTo>
                    <a:lnTo>
                      <a:pt x="583" y="713"/>
                    </a:lnTo>
                    <a:lnTo>
                      <a:pt x="612" y="712"/>
                    </a:lnTo>
                    <a:lnTo>
                      <a:pt x="639" y="711"/>
                    </a:lnTo>
                    <a:lnTo>
                      <a:pt x="664" y="709"/>
                    </a:lnTo>
                    <a:lnTo>
                      <a:pt x="686" y="709"/>
                    </a:lnTo>
                    <a:lnTo>
                      <a:pt x="705" y="707"/>
                    </a:lnTo>
                    <a:lnTo>
                      <a:pt x="768" y="697"/>
                    </a:lnTo>
                    <a:lnTo>
                      <a:pt x="832" y="678"/>
                    </a:lnTo>
                    <a:lnTo>
                      <a:pt x="841" y="675"/>
                    </a:lnTo>
                    <a:lnTo>
                      <a:pt x="849" y="672"/>
                    </a:lnTo>
                    <a:lnTo>
                      <a:pt x="907" y="661"/>
                    </a:lnTo>
                    <a:lnTo>
                      <a:pt x="915" y="661"/>
                    </a:lnTo>
                    <a:lnTo>
                      <a:pt x="968" y="674"/>
                    </a:lnTo>
                    <a:lnTo>
                      <a:pt x="973" y="677"/>
                    </a:lnTo>
                    <a:lnTo>
                      <a:pt x="1040" y="704"/>
                    </a:lnTo>
                    <a:lnTo>
                      <a:pt x="1073" y="713"/>
                    </a:lnTo>
                    <a:lnTo>
                      <a:pt x="1092" y="719"/>
                    </a:lnTo>
                    <a:lnTo>
                      <a:pt x="1112" y="724"/>
                    </a:lnTo>
                    <a:lnTo>
                      <a:pt x="1134" y="731"/>
                    </a:lnTo>
                    <a:lnTo>
                      <a:pt x="1156" y="738"/>
                    </a:lnTo>
                    <a:lnTo>
                      <a:pt x="1180" y="745"/>
                    </a:lnTo>
                    <a:lnTo>
                      <a:pt x="1205" y="752"/>
                    </a:lnTo>
                    <a:lnTo>
                      <a:pt x="1285" y="776"/>
                    </a:lnTo>
                    <a:lnTo>
                      <a:pt x="1370" y="799"/>
                    </a:lnTo>
                    <a:lnTo>
                      <a:pt x="1456" y="821"/>
                    </a:lnTo>
                    <a:lnTo>
                      <a:pt x="1541" y="838"/>
                    </a:lnTo>
                    <a:lnTo>
                      <a:pt x="1626" y="852"/>
                    </a:lnTo>
                    <a:lnTo>
                      <a:pt x="1716" y="861"/>
                    </a:lnTo>
                    <a:lnTo>
                      <a:pt x="1777" y="866"/>
                    </a:lnTo>
                    <a:lnTo>
                      <a:pt x="1839" y="869"/>
                    </a:lnTo>
                    <a:lnTo>
                      <a:pt x="1900" y="872"/>
                    </a:lnTo>
                    <a:lnTo>
                      <a:pt x="1931" y="873"/>
                    </a:lnTo>
                    <a:lnTo>
                      <a:pt x="1961" y="875"/>
                    </a:lnTo>
                    <a:lnTo>
                      <a:pt x="2050" y="880"/>
                    </a:lnTo>
                    <a:lnTo>
                      <a:pt x="2133" y="888"/>
                    </a:lnTo>
                    <a:lnTo>
                      <a:pt x="2209" y="899"/>
                    </a:lnTo>
                    <a:lnTo>
                      <a:pt x="2277" y="913"/>
                    </a:lnTo>
                    <a:lnTo>
                      <a:pt x="2340" y="929"/>
                    </a:lnTo>
                    <a:lnTo>
                      <a:pt x="2380" y="940"/>
                    </a:lnTo>
                    <a:lnTo>
                      <a:pt x="2400" y="946"/>
                    </a:lnTo>
                    <a:lnTo>
                      <a:pt x="2462" y="961"/>
                    </a:lnTo>
                    <a:lnTo>
                      <a:pt x="2528" y="973"/>
                    </a:lnTo>
                    <a:lnTo>
                      <a:pt x="2601" y="982"/>
                    </a:lnTo>
                    <a:lnTo>
                      <a:pt x="2681" y="989"/>
                    </a:lnTo>
                    <a:lnTo>
                      <a:pt x="2766" y="995"/>
                    </a:lnTo>
                    <a:lnTo>
                      <a:pt x="2854" y="999"/>
                    </a:lnTo>
                    <a:lnTo>
                      <a:pt x="2914" y="1001"/>
                    </a:lnTo>
                    <a:lnTo>
                      <a:pt x="2944" y="1001"/>
                    </a:lnTo>
                    <a:lnTo>
                      <a:pt x="2975" y="1001"/>
                    </a:lnTo>
                    <a:lnTo>
                      <a:pt x="3036" y="998"/>
                    </a:lnTo>
                    <a:lnTo>
                      <a:pt x="3098" y="994"/>
                    </a:lnTo>
                    <a:lnTo>
                      <a:pt x="3160" y="987"/>
                    </a:lnTo>
                    <a:lnTo>
                      <a:pt x="3191" y="982"/>
                    </a:lnTo>
                    <a:lnTo>
                      <a:pt x="3224" y="978"/>
                    </a:lnTo>
                    <a:lnTo>
                      <a:pt x="3295" y="966"/>
                    </a:lnTo>
                    <a:lnTo>
                      <a:pt x="3370" y="953"/>
                    </a:lnTo>
                    <a:lnTo>
                      <a:pt x="3449" y="938"/>
                    </a:lnTo>
                    <a:lnTo>
                      <a:pt x="3528" y="920"/>
                    </a:lnTo>
                    <a:lnTo>
                      <a:pt x="3604" y="901"/>
                    </a:lnTo>
                    <a:lnTo>
                      <a:pt x="3676" y="881"/>
                    </a:lnTo>
                    <a:lnTo>
                      <a:pt x="3741" y="859"/>
                    </a:lnTo>
                    <a:lnTo>
                      <a:pt x="3797" y="836"/>
                    </a:lnTo>
                    <a:lnTo>
                      <a:pt x="3859" y="800"/>
                    </a:lnTo>
                    <a:lnTo>
                      <a:pt x="3898" y="744"/>
                    </a:lnTo>
                    <a:lnTo>
                      <a:pt x="3906" y="698"/>
                    </a:lnTo>
                    <a:lnTo>
                      <a:pt x="3905" y="682"/>
                    </a:lnTo>
                    <a:lnTo>
                      <a:pt x="3884" y="616"/>
                    </a:lnTo>
                    <a:lnTo>
                      <a:pt x="3841" y="548"/>
                    </a:lnTo>
                    <a:lnTo>
                      <a:pt x="3798" y="496"/>
                    </a:lnTo>
                    <a:lnTo>
                      <a:pt x="3742" y="441"/>
                    </a:lnTo>
                    <a:lnTo>
                      <a:pt x="3691" y="401"/>
                    </a:lnTo>
                    <a:lnTo>
                      <a:pt x="3631" y="358"/>
                    </a:lnTo>
                    <a:lnTo>
                      <a:pt x="3565" y="314"/>
                    </a:lnTo>
                    <a:lnTo>
                      <a:pt x="3495" y="270"/>
                    </a:lnTo>
                    <a:lnTo>
                      <a:pt x="3425" y="228"/>
                    </a:lnTo>
                    <a:lnTo>
                      <a:pt x="3357" y="190"/>
                    </a:lnTo>
                    <a:lnTo>
                      <a:pt x="3294" y="156"/>
                    </a:lnTo>
                    <a:lnTo>
                      <a:pt x="3237" y="129"/>
                    </a:lnTo>
                    <a:lnTo>
                      <a:pt x="3172" y="102"/>
                    </a:lnTo>
                    <a:lnTo>
                      <a:pt x="3109" y="91"/>
                    </a:lnTo>
                    <a:lnTo>
                      <a:pt x="3096" y="92"/>
                    </a:lnTo>
                    <a:lnTo>
                      <a:pt x="3036" y="115"/>
                    </a:lnTo>
                    <a:lnTo>
                      <a:pt x="3020" y="126"/>
                    </a:lnTo>
                    <a:lnTo>
                      <a:pt x="3012" y="132"/>
                    </a:lnTo>
                    <a:lnTo>
                      <a:pt x="2971" y="152"/>
                    </a:lnTo>
                    <a:lnTo>
                      <a:pt x="2961" y="155"/>
                    </a:lnTo>
                    <a:lnTo>
                      <a:pt x="2906" y="177"/>
                    </a:lnTo>
                    <a:lnTo>
                      <a:pt x="2899" y="180"/>
                    </a:lnTo>
                    <a:lnTo>
                      <a:pt x="2837" y="199"/>
                    </a:lnTo>
                    <a:lnTo>
                      <a:pt x="2822" y="200"/>
                    </a:lnTo>
                    <a:lnTo>
                      <a:pt x="2815" y="200"/>
                    </a:lnTo>
                    <a:lnTo>
                      <a:pt x="2752" y="183"/>
                    </a:lnTo>
                    <a:lnTo>
                      <a:pt x="2738" y="177"/>
                    </a:lnTo>
                    <a:lnTo>
                      <a:pt x="2730" y="173"/>
                    </a:lnTo>
                    <a:lnTo>
                      <a:pt x="2664" y="147"/>
                    </a:lnTo>
                    <a:lnTo>
                      <a:pt x="2650" y="142"/>
                    </a:lnTo>
                    <a:lnTo>
                      <a:pt x="2588" y="114"/>
                    </a:lnTo>
                    <a:lnTo>
                      <a:pt x="2571" y="106"/>
                    </a:lnTo>
                    <a:lnTo>
                      <a:pt x="2553" y="98"/>
                    </a:lnTo>
                    <a:lnTo>
                      <a:pt x="2497" y="73"/>
                    </a:lnTo>
                    <a:lnTo>
                      <a:pt x="2437" y="49"/>
                    </a:lnTo>
                    <a:lnTo>
                      <a:pt x="2374" y="30"/>
                    </a:lnTo>
                    <a:lnTo>
                      <a:pt x="2308" y="17"/>
                    </a:lnTo>
                    <a:lnTo>
                      <a:pt x="2286" y="14"/>
                    </a:lnTo>
                    <a:lnTo>
                      <a:pt x="2220" y="6"/>
                    </a:lnTo>
                    <a:lnTo>
                      <a:pt x="2152" y="1"/>
                    </a:lnTo>
                    <a:lnTo>
                      <a:pt x="2081" y="0"/>
                    </a:lnTo>
                    <a:lnTo>
                      <a:pt x="2056" y="0"/>
                    </a:lnTo>
                    <a:lnTo>
                      <a:pt x="1977" y="2"/>
                    </a:lnTo>
                    <a:lnTo>
                      <a:pt x="1889" y="8"/>
                    </a:lnTo>
                    <a:lnTo>
                      <a:pt x="1824" y="14"/>
                    </a:lnTo>
                    <a:lnTo>
                      <a:pt x="1790" y="17"/>
                    </a:lnTo>
                    <a:lnTo>
                      <a:pt x="1753" y="21"/>
                    </a:lnTo>
                    <a:lnTo>
                      <a:pt x="1672" y="29"/>
                    </a:lnTo>
                    <a:lnTo>
                      <a:pt x="1580" y="40"/>
                    </a:lnTo>
                    <a:lnTo>
                      <a:pt x="1482" y="53"/>
                    </a:lnTo>
                    <a:lnTo>
                      <a:pt x="1381" y="68"/>
                    </a:lnTo>
                    <a:lnTo>
                      <a:pt x="1280" y="83"/>
                    </a:lnTo>
                    <a:lnTo>
                      <a:pt x="1181" y="99"/>
                    </a:lnTo>
                    <a:lnTo>
                      <a:pt x="1089" y="115"/>
                    </a:lnTo>
                    <a:lnTo>
                      <a:pt x="1006" y="131"/>
                    </a:lnTo>
                    <a:lnTo>
                      <a:pt x="936" y="145"/>
                    </a:lnTo>
                    <a:lnTo>
                      <a:pt x="858" y="166"/>
                    </a:lnTo>
                    <a:lnTo>
                      <a:pt x="790" y="195"/>
                    </a:lnTo>
                    <a:lnTo>
                      <a:pt x="738" y="237"/>
                    </a:lnTo>
                    <a:lnTo>
                      <a:pt x="726" y="251"/>
                    </a:lnTo>
                    <a:lnTo>
                      <a:pt x="721" y="258"/>
                    </a:lnTo>
                    <a:lnTo>
                      <a:pt x="686" y="291"/>
                    </a:lnTo>
                    <a:lnTo>
                      <a:pt x="677" y="298"/>
                    </a:lnTo>
                    <a:lnTo>
                      <a:pt x="631" y="346"/>
                    </a:lnTo>
                    <a:lnTo>
                      <a:pt x="618" y="362"/>
                    </a:lnTo>
                    <a:lnTo>
                      <a:pt x="611" y="370"/>
                    </a:lnTo>
                    <a:lnTo>
                      <a:pt x="563" y="417"/>
                    </a:lnTo>
                    <a:lnTo>
                      <a:pt x="498" y="438"/>
                    </a:lnTo>
                    <a:lnTo>
                      <a:pt x="488" y="438"/>
                    </a:lnTo>
                    <a:lnTo>
                      <a:pt x="478" y="438"/>
                    </a:lnTo>
                    <a:lnTo>
                      <a:pt x="424" y="432"/>
                    </a:lnTo>
                    <a:lnTo>
                      <a:pt x="413" y="431"/>
                    </a:lnTo>
                    <a:lnTo>
                      <a:pt x="354" y="427"/>
                    </a:lnTo>
                    <a:lnTo>
                      <a:pt x="342" y="427"/>
                    </a:lnTo>
                    <a:lnTo>
                      <a:pt x="329" y="428"/>
                    </a:lnTo>
                    <a:lnTo>
                      <a:pt x="316" y="43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27" name="Freeform 15"/>
              <p:cNvSpPr>
                <a:spLocks/>
              </p:cNvSpPr>
              <p:nvPr/>
            </p:nvSpPr>
            <p:spPr bwMode="auto">
              <a:xfrm>
                <a:off x="1044" y="2652"/>
                <a:ext cx="990" cy="232"/>
              </a:xfrm>
              <a:custGeom>
                <a:avLst/>
                <a:gdLst>
                  <a:gd name="T0" fmla="*/ 140 w 2474"/>
                  <a:gd name="T1" fmla="*/ 261 h 580"/>
                  <a:gd name="T2" fmla="*/ 15 w 2474"/>
                  <a:gd name="T3" fmla="*/ 302 h 580"/>
                  <a:gd name="T4" fmla="*/ 0 w 2474"/>
                  <a:gd name="T5" fmla="*/ 348 h 580"/>
                  <a:gd name="T6" fmla="*/ 102 w 2474"/>
                  <a:gd name="T7" fmla="*/ 414 h 580"/>
                  <a:gd name="T8" fmla="*/ 198 w 2474"/>
                  <a:gd name="T9" fmla="*/ 417 h 580"/>
                  <a:gd name="T10" fmla="*/ 286 w 2474"/>
                  <a:gd name="T11" fmla="*/ 415 h 580"/>
                  <a:gd name="T12" fmla="*/ 419 w 2474"/>
                  <a:gd name="T13" fmla="*/ 409 h 580"/>
                  <a:gd name="T14" fmla="*/ 493 w 2474"/>
                  <a:gd name="T15" fmla="*/ 403 h 580"/>
                  <a:gd name="T16" fmla="*/ 537 w 2474"/>
                  <a:gd name="T17" fmla="*/ 391 h 580"/>
                  <a:gd name="T18" fmla="*/ 581 w 2474"/>
                  <a:gd name="T19" fmla="*/ 384 h 580"/>
                  <a:gd name="T20" fmla="*/ 612 w 2474"/>
                  <a:gd name="T21" fmla="*/ 392 h 580"/>
                  <a:gd name="T22" fmla="*/ 679 w 2474"/>
                  <a:gd name="T23" fmla="*/ 411 h 580"/>
                  <a:gd name="T24" fmla="*/ 704 w 2474"/>
                  <a:gd name="T25" fmla="*/ 418 h 580"/>
                  <a:gd name="T26" fmla="*/ 732 w 2474"/>
                  <a:gd name="T27" fmla="*/ 426 h 580"/>
                  <a:gd name="T28" fmla="*/ 814 w 2474"/>
                  <a:gd name="T29" fmla="*/ 449 h 580"/>
                  <a:gd name="T30" fmla="*/ 959 w 2474"/>
                  <a:gd name="T31" fmla="*/ 483 h 580"/>
                  <a:gd name="T32" fmla="*/ 1105 w 2474"/>
                  <a:gd name="T33" fmla="*/ 501 h 580"/>
                  <a:gd name="T34" fmla="*/ 1202 w 2474"/>
                  <a:gd name="T35" fmla="*/ 507 h 580"/>
                  <a:gd name="T36" fmla="*/ 1298 w 2474"/>
                  <a:gd name="T37" fmla="*/ 512 h 580"/>
                  <a:gd name="T38" fmla="*/ 1384 w 2474"/>
                  <a:gd name="T39" fmla="*/ 520 h 580"/>
                  <a:gd name="T40" fmla="*/ 1522 w 2474"/>
                  <a:gd name="T41" fmla="*/ 548 h 580"/>
                  <a:gd name="T42" fmla="*/ 1602 w 2474"/>
                  <a:gd name="T43" fmla="*/ 565 h 580"/>
                  <a:gd name="T44" fmla="*/ 1733 w 2474"/>
                  <a:gd name="T45" fmla="*/ 577 h 580"/>
                  <a:gd name="T46" fmla="*/ 1844 w 2474"/>
                  <a:gd name="T47" fmla="*/ 580 h 580"/>
                  <a:gd name="T48" fmla="*/ 1941 w 2474"/>
                  <a:gd name="T49" fmla="*/ 577 h 580"/>
                  <a:gd name="T50" fmla="*/ 2087 w 2474"/>
                  <a:gd name="T51" fmla="*/ 561 h 580"/>
                  <a:gd name="T52" fmla="*/ 2235 w 2474"/>
                  <a:gd name="T53" fmla="*/ 534 h 580"/>
                  <a:gd name="T54" fmla="*/ 2370 w 2474"/>
                  <a:gd name="T55" fmla="*/ 499 h 580"/>
                  <a:gd name="T56" fmla="*/ 2472 w 2474"/>
                  <a:gd name="T57" fmla="*/ 423 h 580"/>
                  <a:gd name="T58" fmla="*/ 2473 w 2474"/>
                  <a:gd name="T59" fmla="*/ 396 h 580"/>
                  <a:gd name="T60" fmla="*/ 2405 w 2474"/>
                  <a:gd name="T61" fmla="*/ 288 h 580"/>
                  <a:gd name="T62" fmla="*/ 2299 w 2474"/>
                  <a:gd name="T63" fmla="*/ 208 h 580"/>
                  <a:gd name="T64" fmla="*/ 2169 w 2474"/>
                  <a:gd name="T65" fmla="*/ 133 h 580"/>
                  <a:gd name="T66" fmla="*/ 2050 w 2474"/>
                  <a:gd name="T67" fmla="*/ 75 h 580"/>
                  <a:gd name="T68" fmla="*/ 1968 w 2474"/>
                  <a:gd name="T69" fmla="*/ 53 h 580"/>
                  <a:gd name="T70" fmla="*/ 1912 w 2474"/>
                  <a:gd name="T71" fmla="*/ 75 h 580"/>
                  <a:gd name="T72" fmla="*/ 1876 w 2474"/>
                  <a:gd name="T73" fmla="*/ 92 h 580"/>
                  <a:gd name="T74" fmla="*/ 1841 w 2474"/>
                  <a:gd name="T75" fmla="*/ 104 h 580"/>
                  <a:gd name="T76" fmla="*/ 1786 w 2474"/>
                  <a:gd name="T77" fmla="*/ 115 h 580"/>
                  <a:gd name="T78" fmla="*/ 1737 w 2474"/>
                  <a:gd name="T79" fmla="*/ 104 h 580"/>
                  <a:gd name="T80" fmla="*/ 1695 w 2474"/>
                  <a:gd name="T81" fmla="*/ 91 h 580"/>
                  <a:gd name="T82" fmla="*/ 1639 w 2474"/>
                  <a:gd name="T83" fmla="*/ 68 h 580"/>
                  <a:gd name="T84" fmla="*/ 1568 w 2474"/>
                  <a:gd name="T85" fmla="*/ 39 h 580"/>
                  <a:gd name="T86" fmla="*/ 1432 w 2474"/>
                  <a:gd name="T87" fmla="*/ 6 h 580"/>
                  <a:gd name="T88" fmla="*/ 1318 w 2474"/>
                  <a:gd name="T89" fmla="*/ 0 h 580"/>
                  <a:gd name="T90" fmla="*/ 1234 w 2474"/>
                  <a:gd name="T91" fmla="*/ 1 h 580"/>
                  <a:gd name="T92" fmla="*/ 1084 w 2474"/>
                  <a:gd name="T93" fmla="*/ 14 h 580"/>
                  <a:gd name="T94" fmla="*/ 938 w 2474"/>
                  <a:gd name="T95" fmla="*/ 32 h 580"/>
                  <a:gd name="T96" fmla="*/ 810 w 2474"/>
                  <a:gd name="T97" fmla="*/ 49 h 580"/>
                  <a:gd name="T98" fmla="*/ 664 w 2474"/>
                  <a:gd name="T99" fmla="*/ 73 h 580"/>
                  <a:gd name="T100" fmla="*/ 576 w 2474"/>
                  <a:gd name="T101" fmla="*/ 91 h 580"/>
                  <a:gd name="T102" fmla="*/ 499 w 2474"/>
                  <a:gd name="T103" fmla="*/ 114 h 580"/>
                  <a:gd name="T104" fmla="*/ 450 w 2474"/>
                  <a:gd name="T105" fmla="*/ 153 h 580"/>
                  <a:gd name="T106" fmla="*/ 442 w 2474"/>
                  <a:gd name="T107" fmla="*/ 160 h 580"/>
                  <a:gd name="T108" fmla="*/ 432 w 2474"/>
                  <a:gd name="T109" fmla="*/ 168 h 580"/>
                  <a:gd name="T110" fmla="*/ 390 w 2474"/>
                  <a:gd name="T111" fmla="*/ 209 h 580"/>
                  <a:gd name="T112" fmla="*/ 335 w 2474"/>
                  <a:gd name="T113" fmla="*/ 251 h 580"/>
                  <a:gd name="T114" fmla="*/ 304 w 2474"/>
                  <a:gd name="T115" fmla="*/ 254 h 580"/>
                  <a:gd name="T116" fmla="*/ 262 w 2474"/>
                  <a:gd name="T117" fmla="*/ 249 h 580"/>
                  <a:gd name="T118" fmla="*/ 248 w 2474"/>
                  <a:gd name="T119" fmla="*/ 248 h 580"/>
                  <a:gd name="T120" fmla="*/ 233 w 2474"/>
                  <a:gd name="T121" fmla="*/ 247 h 580"/>
                  <a:gd name="T122" fmla="*/ 217 w 2474"/>
                  <a:gd name="T123" fmla="*/ 247 h 580"/>
                  <a:gd name="T124" fmla="*/ 202 w 2474"/>
                  <a:gd name="T125" fmla="*/ 249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74" h="580">
                    <a:moveTo>
                      <a:pt x="202" y="249"/>
                    </a:moveTo>
                    <a:lnTo>
                      <a:pt x="140" y="261"/>
                    </a:lnTo>
                    <a:lnTo>
                      <a:pt x="74" y="276"/>
                    </a:lnTo>
                    <a:lnTo>
                      <a:pt x="15" y="302"/>
                    </a:lnTo>
                    <a:lnTo>
                      <a:pt x="0" y="341"/>
                    </a:lnTo>
                    <a:lnTo>
                      <a:pt x="0" y="348"/>
                    </a:lnTo>
                    <a:lnTo>
                      <a:pt x="35" y="398"/>
                    </a:lnTo>
                    <a:lnTo>
                      <a:pt x="102" y="414"/>
                    </a:lnTo>
                    <a:lnTo>
                      <a:pt x="177" y="417"/>
                    </a:lnTo>
                    <a:lnTo>
                      <a:pt x="198" y="417"/>
                    </a:lnTo>
                    <a:lnTo>
                      <a:pt x="220" y="417"/>
                    </a:lnTo>
                    <a:lnTo>
                      <a:pt x="286" y="415"/>
                    </a:lnTo>
                    <a:lnTo>
                      <a:pt x="349" y="413"/>
                    </a:lnTo>
                    <a:lnTo>
                      <a:pt x="419" y="409"/>
                    </a:lnTo>
                    <a:lnTo>
                      <a:pt x="432" y="408"/>
                    </a:lnTo>
                    <a:lnTo>
                      <a:pt x="493" y="403"/>
                    </a:lnTo>
                    <a:lnTo>
                      <a:pt x="532" y="392"/>
                    </a:lnTo>
                    <a:lnTo>
                      <a:pt x="537" y="391"/>
                    </a:lnTo>
                    <a:lnTo>
                      <a:pt x="576" y="384"/>
                    </a:lnTo>
                    <a:lnTo>
                      <a:pt x="581" y="384"/>
                    </a:lnTo>
                    <a:lnTo>
                      <a:pt x="609" y="390"/>
                    </a:lnTo>
                    <a:lnTo>
                      <a:pt x="612" y="392"/>
                    </a:lnTo>
                    <a:lnTo>
                      <a:pt x="667" y="408"/>
                    </a:lnTo>
                    <a:lnTo>
                      <a:pt x="679" y="411"/>
                    </a:lnTo>
                    <a:lnTo>
                      <a:pt x="691" y="414"/>
                    </a:lnTo>
                    <a:lnTo>
                      <a:pt x="704" y="418"/>
                    </a:lnTo>
                    <a:lnTo>
                      <a:pt x="718" y="422"/>
                    </a:lnTo>
                    <a:lnTo>
                      <a:pt x="732" y="426"/>
                    </a:lnTo>
                    <a:lnTo>
                      <a:pt x="748" y="430"/>
                    </a:lnTo>
                    <a:lnTo>
                      <a:pt x="814" y="449"/>
                    </a:lnTo>
                    <a:lnTo>
                      <a:pt x="886" y="467"/>
                    </a:lnTo>
                    <a:lnTo>
                      <a:pt x="959" y="483"/>
                    </a:lnTo>
                    <a:lnTo>
                      <a:pt x="1029" y="495"/>
                    </a:lnTo>
                    <a:lnTo>
                      <a:pt x="1105" y="501"/>
                    </a:lnTo>
                    <a:lnTo>
                      <a:pt x="1183" y="506"/>
                    </a:lnTo>
                    <a:lnTo>
                      <a:pt x="1202" y="507"/>
                    </a:lnTo>
                    <a:lnTo>
                      <a:pt x="1222" y="507"/>
                    </a:lnTo>
                    <a:lnTo>
                      <a:pt x="1298" y="512"/>
                    </a:lnTo>
                    <a:lnTo>
                      <a:pt x="1368" y="518"/>
                    </a:lnTo>
                    <a:lnTo>
                      <a:pt x="1384" y="520"/>
                    </a:lnTo>
                    <a:lnTo>
                      <a:pt x="1457" y="532"/>
                    </a:lnTo>
                    <a:lnTo>
                      <a:pt x="1522" y="548"/>
                    </a:lnTo>
                    <a:lnTo>
                      <a:pt x="1535" y="551"/>
                    </a:lnTo>
                    <a:lnTo>
                      <a:pt x="1602" y="565"/>
                    </a:lnTo>
                    <a:lnTo>
                      <a:pt x="1663" y="572"/>
                    </a:lnTo>
                    <a:lnTo>
                      <a:pt x="1733" y="577"/>
                    </a:lnTo>
                    <a:lnTo>
                      <a:pt x="1806" y="580"/>
                    </a:lnTo>
                    <a:lnTo>
                      <a:pt x="1844" y="580"/>
                    </a:lnTo>
                    <a:lnTo>
                      <a:pt x="1863" y="580"/>
                    </a:lnTo>
                    <a:lnTo>
                      <a:pt x="1941" y="577"/>
                    </a:lnTo>
                    <a:lnTo>
                      <a:pt x="2021" y="571"/>
                    </a:lnTo>
                    <a:lnTo>
                      <a:pt x="2087" y="561"/>
                    </a:lnTo>
                    <a:lnTo>
                      <a:pt x="2160" y="549"/>
                    </a:lnTo>
                    <a:lnTo>
                      <a:pt x="2235" y="534"/>
                    </a:lnTo>
                    <a:lnTo>
                      <a:pt x="2306" y="518"/>
                    </a:lnTo>
                    <a:lnTo>
                      <a:pt x="2370" y="499"/>
                    </a:lnTo>
                    <a:lnTo>
                      <a:pt x="2433" y="473"/>
                    </a:lnTo>
                    <a:lnTo>
                      <a:pt x="2472" y="423"/>
                    </a:lnTo>
                    <a:lnTo>
                      <a:pt x="2474" y="405"/>
                    </a:lnTo>
                    <a:lnTo>
                      <a:pt x="2473" y="396"/>
                    </a:lnTo>
                    <a:lnTo>
                      <a:pt x="2447" y="338"/>
                    </a:lnTo>
                    <a:lnTo>
                      <a:pt x="2405" y="288"/>
                    </a:lnTo>
                    <a:lnTo>
                      <a:pt x="2354" y="245"/>
                    </a:lnTo>
                    <a:lnTo>
                      <a:pt x="2299" y="208"/>
                    </a:lnTo>
                    <a:lnTo>
                      <a:pt x="2236" y="170"/>
                    </a:lnTo>
                    <a:lnTo>
                      <a:pt x="2169" y="133"/>
                    </a:lnTo>
                    <a:lnTo>
                      <a:pt x="2106" y="101"/>
                    </a:lnTo>
                    <a:lnTo>
                      <a:pt x="2050" y="75"/>
                    </a:lnTo>
                    <a:lnTo>
                      <a:pt x="1987" y="54"/>
                    </a:lnTo>
                    <a:lnTo>
                      <a:pt x="1968" y="53"/>
                    </a:lnTo>
                    <a:lnTo>
                      <a:pt x="1960" y="54"/>
                    </a:lnTo>
                    <a:lnTo>
                      <a:pt x="1912" y="75"/>
                    </a:lnTo>
                    <a:lnTo>
                      <a:pt x="1908" y="78"/>
                    </a:lnTo>
                    <a:lnTo>
                      <a:pt x="1876" y="92"/>
                    </a:lnTo>
                    <a:lnTo>
                      <a:pt x="1871" y="94"/>
                    </a:lnTo>
                    <a:lnTo>
                      <a:pt x="1841" y="104"/>
                    </a:lnTo>
                    <a:lnTo>
                      <a:pt x="1836" y="105"/>
                    </a:lnTo>
                    <a:lnTo>
                      <a:pt x="1786" y="115"/>
                    </a:lnTo>
                    <a:lnTo>
                      <a:pt x="1782" y="115"/>
                    </a:lnTo>
                    <a:lnTo>
                      <a:pt x="1737" y="104"/>
                    </a:lnTo>
                    <a:lnTo>
                      <a:pt x="1732" y="103"/>
                    </a:lnTo>
                    <a:lnTo>
                      <a:pt x="1695" y="91"/>
                    </a:lnTo>
                    <a:lnTo>
                      <a:pt x="1686" y="88"/>
                    </a:lnTo>
                    <a:lnTo>
                      <a:pt x="1639" y="68"/>
                    </a:lnTo>
                    <a:lnTo>
                      <a:pt x="1628" y="63"/>
                    </a:lnTo>
                    <a:lnTo>
                      <a:pt x="1568" y="39"/>
                    </a:lnTo>
                    <a:lnTo>
                      <a:pt x="1502" y="18"/>
                    </a:lnTo>
                    <a:lnTo>
                      <a:pt x="1432" y="6"/>
                    </a:lnTo>
                    <a:lnTo>
                      <a:pt x="1362" y="0"/>
                    </a:lnTo>
                    <a:lnTo>
                      <a:pt x="1318" y="0"/>
                    </a:lnTo>
                    <a:lnTo>
                      <a:pt x="1302" y="0"/>
                    </a:lnTo>
                    <a:lnTo>
                      <a:pt x="1234" y="1"/>
                    </a:lnTo>
                    <a:lnTo>
                      <a:pt x="1155" y="7"/>
                    </a:lnTo>
                    <a:lnTo>
                      <a:pt x="1084" y="14"/>
                    </a:lnTo>
                    <a:lnTo>
                      <a:pt x="999" y="24"/>
                    </a:lnTo>
                    <a:lnTo>
                      <a:pt x="938" y="32"/>
                    </a:lnTo>
                    <a:lnTo>
                      <a:pt x="874" y="40"/>
                    </a:lnTo>
                    <a:lnTo>
                      <a:pt x="810" y="49"/>
                    </a:lnTo>
                    <a:lnTo>
                      <a:pt x="749" y="59"/>
                    </a:lnTo>
                    <a:lnTo>
                      <a:pt x="664" y="73"/>
                    </a:lnTo>
                    <a:lnTo>
                      <a:pt x="595" y="87"/>
                    </a:lnTo>
                    <a:lnTo>
                      <a:pt x="576" y="91"/>
                    </a:lnTo>
                    <a:lnTo>
                      <a:pt x="559" y="95"/>
                    </a:lnTo>
                    <a:lnTo>
                      <a:pt x="499" y="114"/>
                    </a:lnTo>
                    <a:lnTo>
                      <a:pt x="454" y="149"/>
                    </a:lnTo>
                    <a:lnTo>
                      <a:pt x="450" y="153"/>
                    </a:lnTo>
                    <a:lnTo>
                      <a:pt x="446" y="157"/>
                    </a:lnTo>
                    <a:lnTo>
                      <a:pt x="442" y="160"/>
                    </a:lnTo>
                    <a:lnTo>
                      <a:pt x="437" y="164"/>
                    </a:lnTo>
                    <a:lnTo>
                      <a:pt x="432" y="168"/>
                    </a:lnTo>
                    <a:lnTo>
                      <a:pt x="427" y="172"/>
                    </a:lnTo>
                    <a:lnTo>
                      <a:pt x="390" y="209"/>
                    </a:lnTo>
                    <a:lnTo>
                      <a:pt x="386" y="214"/>
                    </a:lnTo>
                    <a:lnTo>
                      <a:pt x="335" y="251"/>
                    </a:lnTo>
                    <a:lnTo>
                      <a:pt x="310" y="254"/>
                    </a:lnTo>
                    <a:lnTo>
                      <a:pt x="304" y="254"/>
                    </a:lnTo>
                    <a:lnTo>
                      <a:pt x="270" y="250"/>
                    </a:lnTo>
                    <a:lnTo>
                      <a:pt x="262" y="249"/>
                    </a:lnTo>
                    <a:lnTo>
                      <a:pt x="255" y="249"/>
                    </a:lnTo>
                    <a:lnTo>
                      <a:pt x="248" y="248"/>
                    </a:lnTo>
                    <a:lnTo>
                      <a:pt x="240" y="247"/>
                    </a:lnTo>
                    <a:lnTo>
                      <a:pt x="233" y="247"/>
                    </a:lnTo>
                    <a:lnTo>
                      <a:pt x="225" y="247"/>
                    </a:lnTo>
                    <a:lnTo>
                      <a:pt x="217" y="247"/>
                    </a:lnTo>
                    <a:lnTo>
                      <a:pt x="210" y="248"/>
                    </a:lnTo>
                    <a:lnTo>
                      <a:pt x="202" y="249"/>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28" name="Freeform 16"/>
              <p:cNvSpPr>
                <a:spLocks/>
              </p:cNvSpPr>
              <p:nvPr/>
            </p:nvSpPr>
            <p:spPr bwMode="auto">
              <a:xfrm>
                <a:off x="1500" y="2712"/>
                <a:ext cx="280" cy="132"/>
              </a:xfrm>
              <a:custGeom>
                <a:avLst/>
                <a:gdLst>
                  <a:gd name="T0" fmla="*/ 3 w 699"/>
                  <a:gd name="T1" fmla="*/ 174 h 329"/>
                  <a:gd name="T2" fmla="*/ 0 w 699"/>
                  <a:gd name="T3" fmla="*/ 198 h 329"/>
                  <a:gd name="T4" fmla="*/ 55 w 699"/>
                  <a:gd name="T5" fmla="*/ 237 h 329"/>
                  <a:gd name="T6" fmla="*/ 123 w 699"/>
                  <a:gd name="T7" fmla="*/ 232 h 329"/>
                  <a:gd name="T8" fmla="*/ 152 w 699"/>
                  <a:gd name="T9" fmla="*/ 221 h 329"/>
                  <a:gd name="T10" fmla="*/ 161 w 699"/>
                  <a:gd name="T11" fmla="*/ 217 h 329"/>
                  <a:gd name="T12" fmla="*/ 175 w 699"/>
                  <a:gd name="T13" fmla="*/ 223 h 329"/>
                  <a:gd name="T14" fmla="*/ 190 w 699"/>
                  <a:gd name="T15" fmla="*/ 232 h 329"/>
                  <a:gd name="T16" fmla="*/ 216 w 699"/>
                  <a:gd name="T17" fmla="*/ 247 h 329"/>
                  <a:gd name="T18" fmla="*/ 276 w 699"/>
                  <a:gd name="T19" fmla="*/ 278 h 329"/>
                  <a:gd name="T20" fmla="*/ 341 w 699"/>
                  <a:gd name="T21" fmla="*/ 287 h 329"/>
                  <a:gd name="T22" fmla="*/ 391 w 699"/>
                  <a:gd name="T23" fmla="*/ 295 h 329"/>
                  <a:gd name="T24" fmla="*/ 429 w 699"/>
                  <a:gd name="T25" fmla="*/ 310 h 329"/>
                  <a:gd name="T26" fmla="*/ 527 w 699"/>
                  <a:gd name="T27" fmla="*/ 329 h 329"/>
                  <a:gd name="T28" fmla="*/ 569 w 699"/>
                  <a:gd name="T29" fmla="*/ 323 h 329"/>
                  <a:gd name="T30" fmla="*/ 638 w 699"/>
                  <a:gd name="T31" fmla="*/ 299 h 329"/>
                  <a:gd name="T32" fmla="*/ 692 w 699"/>
                  <a:gd name="T33" fmla="*/ 257 h 329"/>
                  <a:gd name="T34" fmla="*/ 699 w 699"/>
                  <a:gd name="T35" fmla="*/ 224 h 329"/>
                  <a:gd name="T36" fmla="*/ 675 w 699"/>
                  <a:gd name="T37" fmla="*/ 155 h 329"/>
                  <a:gd name="T38" fmla="*/ 631 w 699"/>
                  <a:gd name="T39" fmla="*/ 95 h 329"/>
                  <a:gd name="T40" fmla="*/ 569 w 699"/>
                  <a:gd name="T41" fmla="*/ 35 h 329"/>
                  <a:gd name="T42" fmla="*/ 562 w 699"/>
                  <a:gd name="T43" fmla="*/ 31 h 329"/>
                  <a:gd name="T44" fmla="*/ 557 w 699"/>
                  <a:gd name="T45" fmla="*/ 29 h 329"/>
                  <a:gd name="T46" fmla="*/ 553 w 699"/>
                  <a:gd name="T47" fmla="*/ 29 h 329"/>
                  <a:gd name="T48" fmla="*/ 541 w 699"/>
                  <a:gd name="T49" fmla="*/ 41 h 329"/>
                  <a:gd name="T50" fmla="*/ 529 w 699"/>
                  <a:gd name="T51" fmla="*/ 50 h 329"/>
                  <a:gd name="T52" fmla="*/ 520 w 699"/>
                  <a:gd name="T53" fmla="*/ 58 h 329"/>
                  <a:gd name="T54" fmla="*/ 505 w 699"/>
                  <a:gd name="T55" fmla="*/ 64 h 329"/>
                  <a:gd name="T56" fmla="*/ 482 w 699"/>
                  <a:gd name="T57" fmla="*/ 52 h 329"/>
                  <a:gd name="T58" fmla="*/ 478 w 699"/>
                  <a:gd name="T59" fmla="*/ 49 h 329"/>
                  <a:gd name="T60" fmla="*/ 459 w 699"/>
                  <a:gd name="T61" fmla="*/ 34 h 329"/>
                  <a:gd name="T62" fmla="*/ 415 w 699"/>
                  <a:gd name="T63" fmla="*/ 6 h 329"/>
                  <a:gd name="T64" fmla="*/ 373 w 699"/>
                  <a:gd name="T65" fmla="*/ 0 h 329"/>
                  <a:gd name="T66" fmla="*/ 319 w 699"/>
                  <a:gd name="T67" fmla="*/ 6 h 329"/>
                  <a:gd name="T68" fmla="*/ 247 w 699"/>
                  <a:gd name="T69" fmla="*/ 22 h 329"/>
                  <a:gd name="T70" fmla="*/ 134 w 699"/>
                  <a:gd name="T71" fmla="*/ 71 h 329"/>
                  <a:gd name="T72" fmla="*/ 127 w 699"/>
                  <a:gd name="T73" fmla="*/ 88 h 329"/>
                  <a:gd name="T74" fmla="*/ 120 w 699"/>
                  <a:gd name="T75" fmla="*/ 102 h 329"/>
                  <a:gd name="T76" fmla="*/ 110 w 699"/>
                  <a:gd name="T77" fmla="*/ 123 h 329"/>
                  <a:gd name="T78" fmla="*/ 86 w 699"/>
                  <a:gd name="T79" fmla="*/ 144 h 329"/>
                  <a:gd name="T80" fmla="*/ 75 w 699"/>
                  <a:gd name="T81" fmla="*/ 141 h 329"/>
                  <a:gd name="T82" fmla="*/ 61 w 699"/>
                  <a:gd name="T83" fmla="*/ 140 h 329"/>
                  <a:gd name="T84" fmla="*/ 55 w 699"/>
                  <a:gd name="T85" fmla="*/ 14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9" h="329">
                    <a:moveTo>
                      <a:pt x="55" y="141"/>
                    </a:moveTo>
                    <a:lnTo>
                      <a:pt x="3" y="174"/>
                    </a:lnTo>
                    <a:lnTo>
                      <a:pt x="0" y="195"/>
                    </a:lnTo>
                    <a:lnTo>
                      <a:pt x="0" y="198"/>
                    </a:lnTo>
                    <a:lnTo>
                      <a:pt x="49" y="237"/>
                    </a:lnTo>
                    <a:lnTo>
                      <a:pt x="55" y="237"/>
                    </a:lnTo>
                    <a:lnTo>
                      <a:pt x="62" y="237"/>
                    </a:lnTo>
                    <a:lnTo>
                      <a:pt x="123" y="232"/>
                    </a:lnTo>
                    <a:lnTo>
                      <a:pt x="126" y="232"/>
                    </a:lnTo>
                    <a:lnTo>
                      <a:pt x="152" y="221"/>
                    </a:lnTo>
                    <a:lnTo>
                      <a:pt x="153" y="221"/>
                    </a:lnTo>
                    <a:lnTo>
                      <a:pt x="161" y="217"/>
                    </a:lnTo>
                    <a:lnTo>
                      <a:pt x="163" y="217"/>
                    </a:lnTo>
                    <a:lnTo>
                      <a:pt x="175" y="223"/>
                    </a:lnTo>
                    <a:lnTo>
                      <a:pt x="177" y="224"/>
                    </a:lnTo>
                    <a:lnTo>
                      <a:pt x="190" y="232"/>
                    </a:lnTo>
                    <a:lnTo>
                      <a:pt x="193" y="233"/>
                    </a:lnTo>
                    <a:lnTo>
                      <a:pt x="216" y="247"/>
                    </a:lnTo>
                    <a:lnTo>
                      <a:pt x="220" y="250"/>
                    </a:lnTo>
                    <a:lnTo>
                      <a:pt x="276" y="278"/>
                    </a:lnTo>
                    <a:lnTo>
                      <a:pt x="335" y="287"/>
                    </a:lnTo>
                    <a:lnTo>
                      <a:pt x="341" y="287"/>
                    </a:lnTo>
                    <a:lnTo>
                      <a:pt x="387" y="294"/>
                    </a:lnTo>
                    <a:lnTo>
                      <a:pt x="391" y="295"/>
                    </a:lnTo>
                    <a:lnTo>
                      <a:pt x="425" y="309"/>
                    </a:lnTo>
                    <a:lnTo>
                      <a:pt x="429" y="310"/>
                    </a:lnTo>
                    <a:lnTo>
                      <a:pt x="491" y="326"/>
                    </a:lnTo>
                    <a:lnTo>
                      <a:pt x="527" y="329"/>
                    </a:lnTo>
                    <a:lnTo>
                      <a:pt x="532" y="328"/>
                    </a:lnTo>
                    <a:lnTo>
                      <a:pt x="569" y="323"/>
                    </a:lnTo>
                    <a:lnTo>
                      <a:pt x="575" y="321"/>
                    </a:lnTo>
                    <a:lnTo>
                      <a:pt x="638" y="299"/>
                    </a:lnTo>
                    <a:lnTo>
                      <a:pt x="689" y="261"/>
                    </a:lnTo>
                    <a:lnTo>
                      <a:pt x="692" y="257"/>
                    </a:lnTo>
                    <a:lnTo>
                      <a:pt x="699" y="229"/>
                    </a:lnTo>
                    <a:lnTo>
                      <a:pt x="699" y="224"/>
                    </a:lnTo>
                    <a:lnTo>
                      <a:pt x="681" y="167"/>
                    </a:lnTo>
                    <a:lnTo>
                      <a:pt x="675" y="155"/>
                    </a:lnTo>
                    <a:lnTo>
                      <a:pt x="671" y="149"/>
                    </a:lnTo>
                    <a:lnTo>
                      <a:pt x="631" y="95"/>
                    </a:lnTo>
                    <a:lnTo>
                      <a:pt x="589" y="51"/>
                    </a:lnTo>
                    <a:lnTo>
                      <a:pt x="569" y="35"/>
                    </a:lnTo>
                    <a:lnTo>
                      <a:pt x="565" y="32"/>
                    </a:lnTo>
                    <a:lnTo>
                      <a:pt x="562" y="31"/>
                    </a:lnTo>
                    <a:lnTo>
                      <a:pt x="560" y="29"/>
                    </a:lnTo>
                    <a:lnTo>
                      <a:pt x="557" y="29"/>
                    </a:lnTo>
                    <a:lnTo>
                      <a:pt x="555" y="28"/>
                    </a:lnTo>
                    <a:lnTo>
                      <a:pt x="553" y="29"/>
                    </a:lnTo>
                    <a:lnTo>
                      <a:pt x="542" y="39"/>
                    </a:lnTo>
                    <a:lnTo>
                      <a:pt x="541" y="41"/>
                    </a:lnTo>
                    <a:lnTo>
                      <a:pt x="531" y="49"/>
                    </a:lnTo>
                    <a:lnTo>
                      <a:pt x="529" y="50"/>
                    </a:lnTo>
                    <a:lnTo>
                      <a:pt x="521" y="57"/>
                    </a:lnTo>
                    <a:lnTo>
                      <a:pt x="520" y="58"/>
                    </a:lnTo>
                    <a:lnTo>
                      <a:pt x="507" y="64"/>
                    </a:lnTo>
                    <a:lnTo>
                      <a:pt x="505" y="64"/>
                    </a:lnTo>
                    <a:lnTo>
                      <a:pt x="484" y="53"/>
                    </a:lnTo>
                    <a:lnTo>
                      <a:pt x="482" y="52"/>
                    </a:lnTo>
                    <a:lnTo>
                      <a:pt x="480" y="51"/>
                    </a:lnTo>
                    <a:lnTo>
                      <a:pt x="478" y="49"/>
                    </a:lnTo>
                    <a:lnTo>
                      <a:pt x="475" y="48"/>
                    </a:lnTo>
                    <a:lnTo>
                      <a:pt x="459" y="34"/>
                    </a:lnTo>
                    <a:lnTo>
                      <a:pt x="456" y="31"/>
                    </a:lnTo>
                    <a:lnTo>
                      <a:pt x="415" y="6"/>
                    </a:lnTo>
                    <a:lnTo>
                      <a:pt x="411" y="5"/>
                    </a:lnTo>
                    <a:lnTo>
                      <a:pt x="373" y="0"/>
                    </a:lnTo>
                    <a:lnTo>
                      <a:pt x="368" y="0"/>
                    </a:lnTo>
                    <a:lnTo>
                      <a:pt x="319" y="6"/>
                    </a:lnTo>
                    <a:lnTo>
                      <a:pt x="313" y="7"/>
                    </a:lnTo>
                    <a:lnTo>
                      <a:pt x="247" y="22"/>
                    </a:lnTo>
                    <a:lnTo>
                      <a:pt x="187" y="40"/>
                    </a:lnTo>
                    <a:lnTo>
                      <a:pt x="134" y="71"/>
                    </a:lnTo>
                    <a:lnTo>
                      <a:pt x="128" y="86"/>
                    </a:lnTo>
                    <a:lnTo>
                      <a:pt x="127" y="88"/>
                    </a:lnTo>
                    <a:lnTo>
                      <a:pt x="121" y="100"/>
                    </a:lnTo>
                    <a:lnTo>
                      <a:pt x="120" y="102"/>
                    </a:lnTo>
                    <a:lnTo>
                      <a:pt x="112" y="120"/>
                    </a:lnTo>
                    <a:lnTo>
                      <a:pt x="110" y="123"/>
                    </a:lnTo>
                    <a:lnTo>
                      <a:pt x="88" y="144"/>
                    </a:lnTo>
                    <a:lnTo>
                      <a:pt x="86" y="144"/>
                    </a:lnTo>
                    <a:lnTo>
                      <a:pt x="77" y="142"/>
                    </a:lnTo>
                    <a:lnTo>
                      <a:pt x="75" y="141"/>
                    </a:lnTo>
                    <a:lnTo>
                      <a:pt x="63" y="140"/>
                    </a:lnTo>
                    <a:lnTo>
                      <a:pt x="61" y="140"/>
                    </a:lnTo>
                    <a:lnTo>
                      <a:pt x="58" y="140"/>
                    </a:lnTo>
                    <a:lnTo>
                      <a:pt x="55" y="141"/>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29" name="Rectangle 17"/>
              <p:cNvSpPr>
                <a:spLocks/>
              </p:cNvSpPr>
              <p:nvPr/>
            </p:nvSpPr>
            <p:spPr bwMode="auto">
              <a:xfrm>
                <a:off x="57" y="3080"/>
                <a:ext cx="413" cy="190"/>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30" name="Freeform 18"/>
              <p:cNvSpPr>
                <a:spLocks/>
              </p:cNvSpPr>
              <p:nvPr/>
            </p:nvSpPr>
            <p:spPr bwMode="auto">
              <a:xfrm>
                <a:off x="100" y="3038"/>
                <a:ext cx="132" cy="42"/>
              </a:xfrm>
              <a:custGeom>
                <a:avLst/>
                <a:gdLst>
                  <a:gd name="T0" fmla="*/ 0 w 331"/>
                  <a:gd name="T1" fmla="*/ 105 h 105"/>
                  <a:gd name="T2" fmla="*/ 331 w 331"/>
                  <a:gd name="T3" fmla="*/ 0 h 105"/>
                </a:gdLst>
                <a:ahLst/>
                <a:cxnLst>
                  <a:cxn ang="0">
                    <a:pos x="T0" y="T1"/>
                  </a:cxn>
                  <a:cxn ang="0">
                    <a:pos x="T2" y="T3"/>
                  </a:cxn>
                </a:cxnLst>
                <a:rect l="0" t="0" r="r" b="b"/>
                <a:pathLst>
                  <a:path w="331" h="105">
                    <a:moveTo>
                      <a:pt x="0" y="105"/>
                    </a:moveTo>
                    <a:lnTo>
                      <a:pt x="331"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31" name="Rectangle 19"/>
              <p:cNvSpPr>
                <a:spLocks noChangeArrowheads="1"/>
              </p:cNvSpPr>
              <p:nvPr/>
            </p:nvSpPr>
            <p:spPr bwMode="auto">
              <a:xfrm>
                <a:off x="46" y="3070"/>
                <a:ext cx="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800"/>
                  <a:t>520m</a:t>
                </a:r>
              </a:p>
            </p:txBody>
          </p:sp>
          <p:sp>
            <p:nvSpPr>
              <p:cNvPr id="38932" name="Rectangle 20"/>
              <p:cNvSpPr>
                <a:spLocks noChangeArrowheads="1"/>
              </p:cNvSpPr>
              <p:nvPr/>
            </p:nvSpPr>
            <p:spPr bwMode="auto">
              <a:xfrm>
                <a:off x="2624" y="3347"/>
                <a:ext cx="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800"/>
                  <a:t>520m</a:t>
                </a:r>
              </a:p>
            </p:txBody>
          </p:sp>
          <p:sp>
            <p:nvSpPr>
              <p:cNvPr id="38957" name="Rectangle 45"/>
              <p:cNvSpPr>
                <a:spLocks noChangeArrowheads="1"/>
              </p:cNvSpPr>
              <p:nvPr/>
            </p:nvSpPr>
            <p:spPr bwMode="auto">
              <a:xfrm>
                <a:off x="165" y="2258"/>
                <a:ext cx="1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800">
                    <a:latin typeface="Arial Black" pitchFamily="34" charset="0"/>
                  </a:rPr>
                  <a:t>A</a:t>
                </a:r>
              </a:p>
            </p:txBody>
          </p:sp>
          <p:sp>
            <p:nvSpPr>
              <p:cNvPr id="38959" name="Rectangle 47"/>
              <p:cNvSpPr>
                <a:spLocks noChangeArrowheads="1"/>
              </p:cNvSpPr>
              <p:nvPr/>
            </p:nvSpPr>
            <p:spPr bwMode="auto">
              <a:xfrm>
                <a:off x="2296" y="2213"/>
                <a:ext cx="1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800">
                    <a:latin typeface="Arial Black" pitchFamily="34" charset="0"/>
                  </a:rPr>
                  <a:t>B</a:t>
                </a:r>
              </a:p>
            </p:txBody>
          </p:sp>
          <p:sp>
            <p:nvSpPr>
              <p:cNvPr id="38971" name="Rectangle 59"/>
              <p:cNvSpPr>
                <a:spLocks noChangeArrowheads="1"/>
              </p:cNvSpPr>
              <p:nvPr/>
            </p:nvSpPr>
            <p:spPr bwMode="auto">
              <a:xfrm>
                <a:off x="1586" y="2605"/>
                <a:ext cx="25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b="1"/>
                  <a:t>X.</a:t>
                </a:r>
                <a:r>
                  <a:rPr lang="fr-FR"/>
                  <a:t> </a:t>
                </a:r>
              </a:p>
            </p:txBody>
          </p:sp>
          <p:sp>
            <p:nvSpPr>
              <p:cNvPr id="38973" name="Rectangle 61"/>
              <p:cNvSpPr>
                <a:spLocks noChangeArrowheads="1"/>
              </p:cNvSpPr>
              <p:nvPr/>
            </p:nvSpPr>
            <p:spPr bwMode="auto">
              <a:xfrm>
                <a:off x="3222" y="2712"/>
                <a:ext cx="25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b="1"/>
                  <a:t>X.</a:t>
                </a:r>
                <a:r>
                  <a:rPr lang="fr-FR"/>
                  <a:t> </a:t>
                </a:r>
              </a:p>
            </p:txBody>
          </p:sp>
        </p:grpSp>
        <p:grpSp>
          <p:nvGrpSpPr>
            <p:cNvPr id="38990" name="Group 78"/>
            <p:cNvGrpSpPr>
              <a:grpSpLocks/>
            </p:cNvGrpSpPr>
            <p:nvPr/>
          </p:nvGrpSpPr>
          <p:grpSpPr bwMode="auto">
            <a:xfrm>
              <a:off x="28" y="4751"/>
              <a:ext cx="4238" cy="1412"/>
              <a:chOff x="28" y="4751"/>
              <a:chExt cx="4238" cy="1412"/>
            </a:xfrm>
          </p:grpSpPr>
          <p:grpSp>
            <p:nvGrpSpPr>
              <p:cNvPr id="38954" name="Group 42"/>
              <p:cNvGrpSpPr>
                <a:grpSpLocks/>
              </p:cNvGrpSpPr>
              <p:nvPr/>
            </p:nvGrpSpPr>
            <p:grpSpPr bwMode="auto">
              <a:xfrm>
                <a:off x="28" y="4751"/>
                <a:ext cx="4238" cy="1408"/>
                <a:chOff x="82" y="4751"/>
                <a:chExt cx="4238" cy="1408"/>
              </a:xfrm>
            </p:grpSpPr>
            <p:sp>
              <p:nvSpPr>
                <p:cNvPr id="38934" name="Freeform 22"/>
                <p:cNvSpPr>
                  <a:spLocks/>
                </p:cNvSpPr>
                <p:nvPr/>
              </p:nvSpPr>
              <p:spPr bwMode="auto">
                <a:xfrm>
                  <a:off x="2624" y="4751"/>
                  <a:ext cx="1696" cy="1404"/>
                </a:xfrm>
                <a:custGeom>
                  <a:avLst/>
                  <a:gdLst>
                    <a:gd name="T0" fmla="*/ 1716 w 4241"/>
                    <a:gd name="T1" fmla="*/ 220 h 3509"/>
                    <a:gd name="T2" fmla="*/ 1709 w 4241"/>
                    <a:gd name="T3" fmla="*/ 220 h 3509"/>
                    <a:gd name="T4" fmla="*/ 1692 w 4241"/>
                    <a:gd name="T5" fmla="*/ 216 h 3509"/>
                    <a:gd name="T6" fmla="*/ 1653 w 4241"/>
                    <a:gd name="T7" fmla="*/ 207 h 3509"/>
                    <a:gd name="T8" fmla="*/ 1542 w 4241"/>
                    <a:gd name="T9" fmla="*/ 165 h 3509"/>
                    <a:gd name="T10" fmla="*/ 1283 w 4241"/>
                    <a:gd name="T11" fmla="*/ 103 h 3509"/>
                    <a:gd name="T12" fmla="*/ 1025 w 4241"/>
                    <a:gd name="T13" fmla="*/ 126 h 3509"/>
                    <a:gd name="T14" fmla="*/ 641 w 4241"/>
                    <a:gd name="T15" fmla="*/ 202 h 3509"/>
                    <a:gd name="T16" fmla="*/ 333 w 4241"/>
                    <a:gd name="T17" fmla="*/ 330 h 3509"/>
                    <a:gd name="T18" fmla="*/ 133 w 4241"/>
                    <a:gd name="T19" fmla="*/ 549 h 3509"/>
                    <a:gd name="T20" fmla="*/ 40 w 4241"/>
                    <a:gd name="T21" fmla="*/ 826 h 3509"/>
                    <a:gd name="T22" fmla="*/ 2 w 4241"/>
                    <a:gd name="T23" fmla="*/ 1182 h 3509"/>
                    <a:gd name="T24" fmla="*/ 10 w 4241"/>
                    <a:gd name="T25" fmla="*/ 1534 h 3509"/>
                    <a:gd name="T26" fmla="*/ 73 w 4241"/>
                    <a:gd name="T27" fmla="*/ 1864 h 3509"/>
                    <a:gd name="T28" fmla="*/ 213 w 4241"/>
                    <a:gd name="T29" fmla="*/ 2126 h 3509"/>
                    <a:gd name="T30" fmla="*/ 337 w 4241"/>
                    <a:gd name="T31" fmla="*/ 2320 h 3509"/>
                    <a:gd name="T32" fmla="*/ 376 w 4241"/>
                    <a:gd name="T33" fmla="*/ 2514 h 3509"/>
                    <a:gd name="T34" fmla="*/ 363 w 4241"/>
                    <a:gd name="T35" fmla="*/ 2597 h 3509"/>
                    <a:gd name="T36" fmla="*/ 385 w 4241"/>
                    <a:gd name="T37" fmla="*/ 2712 h 3509"/>
                    <a:gd name="T38" fmla="*/ 692 w 4241"/>
                    <a:gd name="T39" fmla="*/ 2867 h 3509"/>
                    <a:gd name="T40" fmla="*/ 996 w 4241"/>
                    <a:gd name="T41" fmla="*/ 2940 h 3509"/>
                    <a:gd name="T42" fmla="*/ 1265 w 4241"/>
                    <a:gd name="T43" fmla="*/ 2998 h 3509"/>
                    <a:gd name="T44" fmla="*/ 1530 w 4241"/>
                    <a:gd name="T45" fmla="*/ 3061 h 3509"/>
                    <a:gd name="T46" fmla="*/ 1774 w 4241"/>
                    <a:gd name="T47" fmla="*/ 3137 h 3509"/>
                    <a:gd name="T48" fmla="*/ 2028 w 4241"/>
                    <a:gd name="T49" fmla="*/ 3238 h 3509"/>
                    <a:gd name="T50" fmla="*/ 2285 w 4241"/>
                    <a:gd name="T51" fmla="*/ 3347 h 3509"/>
                    <a:gd name="T52" fmla="*/ 2528 w 4241"/>
                    <a:gd name="T53" fmla="*/ 3442 h 3509"/>
                    <a:gd name="T54" fmla="*/ 2875 w 4241"/>
                    <a:gd name="T55" fmla="*/ 3507 h 3509"/>
                    <a:gd name="T56" fmla="*/ 3127 w 4241"/>
                    <a:gd name="T57" fmla="*/ 3378 h 3509"/>
                    <a:gd name="T58" fmla="*/ 3261 w 4241"/>
                    <a:gd name="T59" fmla="*/ 3217 h 3509"/>
                    <a:gd name="T60" fmla="*/ 3420 w 4241"/>
                    <a:gd name="T61" fmla="*/ 3054 h 3509"/>
                    <a:gd name="T62" fmla="*/ 3602 w 4241"/>
                    <a:gd name="T63" fmla="*/ 2882 h 3509"/>
                    <a:gd name="T64" fmla="*/ 3765 w 4241"/>
                    <a:gd name="T65" fmla="*/ 2720 h 3509"/>
                    <a:gd name="T66" fmla="*/ 3950 w 4241"/>
                    <a:gd name="T67" fmla="*/ 2571 h 3509"/>
                    <a:gd name="T68" fmla="*/ 4125 w 4241"/>
                    <a:gd name="T69" fmla="*/ 2371 h 3509"/>
                    <a:gd name="T70" fmla="*/ 4212 w 4241"/>
                    <a:gd name="T71" fmla="*/ 2065 h 3509"/>
                    <a:gd name="T72" fmla="*/ 4241 w 4241"/>
                    <a:gd name="T73" fmla="*/ 1789 h 3509"/>
                    <a:gd name="T74" fmla="*/ 4200 w 4241"/>
                    <a:gd name="T75" fmla="*/ 1537 h 3509"/>
                    <a:gd name="T76" fmla="*/ 4023 w 4241"/>
                    <a:gd name="T77" fmla="*/ 1266 h 3509"/>
                    <a:gd name="T78" fmla="*/ 3884 w 4241"/>
                    <a:gd name="T79" fmla="*/ 1104 h 3509"/>
                    <a:gd name="T80" fmla="*/ 3606 w 4241"/>
                    <a:gd name="T81" fmla="*/ 851 h 3509"/>
                    <a:gd name="T82" fmla="*/ 3388 w 4241"/>
                    <a:gd name="T83" fmla="*/ 659 h 3509"/>
                    <a:gd name="T84" fmla="*/ 3233 w 4241"/>
                    <a:gd name="T85" fmla="*/ 417 h 3509"/>
                    <a:gd name="T86" fmla="*/ 3280 w 4241"/>
                    <a:gd name="T87" fmla="*/ 236 h 3509"/>
                    <a:gd name="T88" fmla="*/ 3296 w 4241"/>
                    <a:gd name="T89" fmla="*/ 163 h 3509"/>
                    <a:gd name="T90" fmla="*/ 3115 w 4241"/>
                    <a:gd name="T91" fmla="*/ 45 h 3509"/>
                    <a:gd name="T92" fmla="*/ 2826 w 4241"/>
                    <a:gd name="T93" fmla="*/ 7 h 3509"/>
                    <a:gd name="T94" fmla="*/ 2588 w 4241"/>
                    <a:gd name="T95" fmla="*/ 1 h 3509"/>
                    <a:gd name="T96" fmla="*/ 2250 w 4241"/>
                    <a:gd name="T97" fmla="*/ 59 h 3509"/>
                    <a:gd name="T98" fmla="*/ 2106 w 4241"/>
                    <a:gd name="T99" fmla="*/ 100 h 3509"/>
                    <a:gd name="T100" fmla="*/ 1983 w 4241"/>
                    <a:gd name="T101" fmla="*/ 133 h 3509"/>
                    <a:gd name="T102" fmla="*/ 1770 w 4241"/>
                    <a:gd name="T103" fmla="*/ 203 h 3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41" h="3509">
                      <a:moveTo>
                        <a:pt x="1759" y="207"/>
                      </a:moveTo>
                      <a:lnTo>
                        <a:pt x="1721" y="219"/>
                      </a:lnTo>
                      <a:lnTo>
                        <a:pt x="1719" y="220"/>
                      </a:lnTo>
                      <a:lnTo>
                        <a:pt x="1716" y="220"/>
                      </a:lnTo>
                      <a:lnTo>
                        <a:pt x="1715" y="221"/>
                      </a:lnTo>
                      <a:lnTo>
                        <a:pt x="1713" y="221"/>
                      </a:lnTo>
                      <a:lnTo>
                        <a:pt x="1711" y="221"/>
                      </a:lnTo>
                      <a:lnTo>
                        <a:pt x="1709" y="220"/>
                      </a:lnTo>
                      <a:lnTo>
                        <a:pt x="1706" y="220"/>
                      </a:lnTo>
                      <a:lnTo>
                        <a:pt x="1702" y="219"/>
                      </a:lnTo>
                      <a:lnTo>
                        <a:pt x="1698" y="217"/>
                      </a:lnTo>
                      <a:lnTo>
                        <a:pt x="1692" y="216"/>
                      </a:lnTo>
                      <a:lnTo>
                        <a:pt x="1685" y="214"/>
                      </a:lnTo>
                      <a:lnTo>
                        <a:pt x="1676" y="212"/>
                      </a:lnTo>
                      <a:lnTo>
                        <a:pt x="1665" y="209"/>
                      </a:lnTo>
                      <a:lnTo>
                        <a:pt x="1653" y="207"/>
                      </a:lnTo>
                      <a:lnTo>
                        <a:pt x="1639" y="203"/>
                      </a:lnTo>
                      <a:lnTo>
                        <a:pt x="1577" y="180"/>
                      </a:lnTo>
                      <a:lnTo>
                        <a:pt x="1560" y="173"/>
                      </a:lnTo>
                      <a:lnTo>
                        <a:pt x="1542" y="165"/>
                      </a:lnTo>
                      <a:lnTo>
                        <a:pt x="1484" y="142"/>
                      </a:lnTo>
                      <a:lnTo>
                        <a:pt x="1417" y="121"/>
                      </a:lnTo>
                      <a:lnTo>
                        <a:pt x="1340" y="107"/>
                      </a:lnTo>
                      <a:lnTo>
                        <a:pt x="1283" y="103"/>
                      </a:lnTo>
                      <a:lnTo>
                        <a:pt x="1253" y="104"/>
                      </a:lnTo>
                      <a:lnTo>
                        <a:pt x="1187" y="108"/>
                      </a:lnTo>
                      <a:lnTo>
                        <a:pt x="1111" y="116"/>
                      </a:lnTo>
                      <a:lnTo>
                        <a:pt x="1025" y="126"/>
                      </a:lnTo>
                      <a:lnTo>
                        <a:pt x="932" y="140"/>
                      </a:lnTo>
                      <a:lnTo>
                        <a:pt x="835" y="158"/>
                      </a:lnTo>
                      <a:lnTo>
                        <a:pt x="737" y="178"/>
                      </a:lnTo>
                      <a:lnTo>
                        <a:pt x="641" y="202"/>
                      </a:lnTo>
                      <a:lnTo>
                        <a:pt x="549" y="229"/>
                      </a:lnTo>
                      <a:lnTo>
                        <a:pt x="466" y="260"/>
                      </a:lnTo>
                      <a:lnTo>
                        <a:pt x="393" y="294"/>
                      </a:lnTo>
                      <a:lnTo>
                        <a:pt x="333" y="330"/>
                      </a:lnTo>
                      <a:lnTo>
                        <a:pt x="281" y="369"/>
                      </a:lnTo>
                      <a:lnTo>
                        <a:pt x="236" y="409"/>
                      </a:lnTo>
                      <a:lnTo>
                        <a:pt x="179" y="476"/>
                      </a:lnTo>
                      <a:lnTo>
                        <a:pt x="133" y="549"/>
                      </a:lnTo>
                      <a:lnTo>
                        <a:pt x="96" y="632"/>
                      </a:lnTo>
                      <a:lnTo>
                        <a:pt x="75" y="692"/>
                      </a:lnTo>
                      <a:lnTo>
                        <a:pt x="57" y="756"/>
                      </a:lnTo>
                      <a:lnTo>
                        <a:pt x="40" y="826"/>
                      </a:lnTo>
                      <a:lnTo>
                        <a:pt x="26" y="903"/>
                      </a:lnTo>
                      <a:lnTo>
                        <a:pt x="15" y="990"/>
                      </a:lnTo>
                      <a:lnTo>
                        <a:pt x="7" y="1084"/>
                      </a:lnTo>
                      <a:lnTo>
                        <a:pt x="2" y="1182"/>
                      </a:lnTo>
                      <a:lnTo>
                        <a:pt x="0" y="1283"/>
                      </a:lnTo>
                      <a:lnTo>
                        <a:pt x="1" y="1334"/>
                      </a:lnTo>
                      <a:lnTo>
                        <a:pt x="4" y="1436"/>
                      </a:lnTo>
                      <a:lnTo>
                        <a:pt x="10" y="1534"/>
                      </a:lnTo>
                      <a:lnTo>
                        <a:pt x="20" y="1627"/>
                      </a:lnTo>
                      <a:lnTo>
                        <a:pt x="33" y="1713"/>
                      </a:lnTo>
                      <a:lnTo>
                        <a:pt x="49" y="1790"/>
                      </a:lnTo>
                      <a:lnTo>
                        <a:pt x="73" y="1864"/>
                      </a:lnTo>
                      <a:lnTo>
                        <a:pt x="103" y="1935"/>
                      </a:lnTo>
                      <a:lnTo>
                        <a:pt x="137" y="2001"/>
                      </a:lnTo>
                      <a:lnTo>
                        <a:pt x="174" y="2065"/>
                      </a:lnTo>
                      <a:lnTo>
                        <a:pt x="213" y="2126"/>
                      </a:lnTo>
                      <a:lnTo>
                        <a:pt x="252" y="2184"/>
                      </a:lnTo>
                      <a:lnTo>
                        <a:pt x="270" y="2212"/>
                      </a:lnTo>
                      <a:lnTo>
                        <a:pt x="306" y="2267"/>
                      </a:lnTo>
                      <a:lnTo>
                        <a:pt x="337" y="2320"/>
                      </a:lnTo>
                      <a:lnTo>
                        <a:pt x="371" y="2397"/>
                      </a:lnTo>
                      <a:lnTo>
                        <a:pt x="380" y="2469"/>
                      </a:lnTo>
                      <a:lnTo>
                        <a:pt x="379" y="2492"/>
                      </a:lnTo>
                      <a:lnTo>
                        <a:pt x="376" y="2514"/>
                      </a:lnTo>
                      <a:lnTo>
                        <a:pt x="373" y="2536"/>
                      </a:lnTo>
                      <a:lnTo>
                        <a:pt x="369" y="2557"/>
                      </a:lnTo>
                      <a:lnTo>
                        <a:pt x="366" y="2577"/>
                      </a:lnTo>
                      <a:lnTo>
                        <a:pt x="363" y="2597"/>
                      </a:lnTo>
                      <a:lnTo>
                        <a:pt x="361" y="2617"/>
                      </a:lnTo>
                      <a:lnTo>
                        <a:pt x="361" y="2637"/>
                      </a:lnTo>
                      <a:lnTo>
                        <a:pt x="362" y="2656"/>
                      </a:lnTo>
                      <a:lnTo>
                        <a:pt x="385" y="2712"/>
                      </a:lnTo>
                      <a:lnTo>
                        <a:pt x="443" y="2766"/>
                      </a:lnTo>
                      <a:lnTo>
                        <a:pt x="507" y="2802"/>
                      </a:lnTo>
                      <a:lnTo>
                        <a:pt x="591" y="2835"/>
                      </a:lnTo>
                      <a:lnTo>
                        <a:pt x="692" y="2867"/>
                      </a:lnTo>
                      <a:lnTo>
                        <a:pt x="807" y="2897"/>
                      </a:lnTo>
                      <a:lnTo>
                        <a:pt x="868" y="2911"/>
                      </a:lnTo>
                      <a:lnTo>
                        <a:pt x="931" y="2926"/>
                      </a:lnTo>
                      <a:lnTo>
                        <a:pt x="996" y="2940"/>
                      </a:lnTo>
                      <a:lnTo>
                        <a:pt x="1062" y="2955"/>
                      </a:lnTo>
                      <a:lnTo>
                        <a:pt x="1129" y="2969"/>
                      </a:lnTo>
                      <a:lnTo>
                        <a:pt x="1197" y="2984"/>
                      </a:lnTo>
                      <a:lnTo>
                        <a:pt x="1265" y="2998"/>
                      </a:lnTo>
                      <a:lnTo>
                        <a:pt x="1333" y="3014"/>
                      </a:lnTo>
                      <a:lnTo>
                        <a:pt x="1400" y="3029"/>
                      </a:lnTo>
                      <a:lnTo>
                        <a:pt x="1466" y="3045"/>
                      </a:lnTo>
                      <a:lnTo>
                        <a:pt x="1530" y="3061"/>
                      </a:lnTo>
                      <a:lnTo>
                        <a:pt x="1593" y="3078"/>
                      </a:lnTo>
                      <a:lnTo>
                        <a:pt x="1653" y="3096"/>
                      </a:lnTo>
                      <a:lnTo>
                        <a:pt x="1713" y="3115"/>
                      </a:lnTo>
                      <a:lnTo>
                        <a:pt x="1774" y="3137"/>
                      </a:lnTo>
                      <a:lnTo>
                        <a:pt x="1836" y="3160"/>
                      </a:lnTo>
                      <a:lnTo>
                        <a:pt x="1900" y="3185"/>
                      </a:lnTo>
                      <a:lnTo>
                        <a:pt x="1964" y="3211"/>
                      </a:lnTo>
                      <a:lnTo>
                        <a:pt x="2028" y="3238"/>
                      </a:lnTo>
                      <a:lnTo>
                        <a:pt x="2093" y="3266"/>
                      </a:lnTo>
                      <a:lnTo>
                        <a:pt x="2157" y="3293"/>
                      </a:lnTo>
                      <a:lnTo>
                        <a:pt x="2221" y="3321"/>
                      </a:lnTo>
                      <a:lnTo>
                        <a:pt x="2285" y="3347"/>
                      </a:lnTo>
                      <a:lnTo>
                        <a:pt x="2347" y="3373"/>
                      </a:lnTo>
                      <a:lnTo>
                        <a:pt x="2409" y="3398"/>
                      </a:lnTo>
                      <a:lnTo>
                        <a:pt x="2469" y="3421"/>
                      </a:lnTo>
                      <a:lnTo>
                        <a:pt x="2528" y="3442"/>
                      </a:lnTo>
                      <a:lnTo>
                        <a:pt x="2640" y="3477"/>
                      </a:lnTo>
                      <a:lnTo>
                        <a:pt x="2742" y="3501"/>
                      </a:lnTo>
                      <a:lnTo>
                        <a:pt x="2834" y="3509"/>
                      </a:lnTo>
                      <a:lnTo>
                        <a:pt x="2875" y="3507"/>
                      </a:lnTo>
                      <a:lnTo>
                        <a:pt x="2951" y="3492"/>
                      </a:lnTo>
                      <a:lnTo>
                        <a:pt x="3017" y="3463"/>
                      </a:lnTo>
                      <a:lnTo>
                        <a:pt x="3075" y="3425"/>
                      </a:lnTo>
                      <a:lnTo>
                        <a:pt x="3127" y="3378"/>
                      </a:lnTo>
                      <a:lnTo>
                        <a:pt x="3174" y="3327"/>
                      </a:lnTo>
                      <a:lnTo>
                        <a:pt x="3218" y="3272"/>
                      </a:lnTo>
                      <a:lnTo>
                        <a:pt x="3240" y="3245"/>
                      </a:lnTo>
                      <a:lnTo>
                        <a:pt x="3261" y="3217"/>
                      </a:lnTo>
                      <a:lnTo>
                        <a:pt x="3304" y="3165"/>
                      </a:lnTo>
                      <a:lnTo>
                        <a:pt x="3348" y="3117"/>
                      </a:lnTo>
                      <a:lnTo>
                        <a:pt x="3396" y="3075"/>
                      </a:lnTo>
                      <a:lnTo>
                        <a:pt x="3420" y="3054"/>
                      </a:lnTo>
                      <a:lnTo>
                        <a:pt x="3467" y="3011"/>
                      </a:lnTo>
                      <a:lnTo>
                        <a:pt x="3513" y="2968"/>
                      </a:lnTo>
                      <a:lnTo>
                        <a:pt x="3558" y="2925"/>
                      </a:lnTo>
                      <a:lnTo>
                        <a:pt x="3602" y="2882"/>
                      </a:lnTo>
                      <a:lnTo>
                        <a:pt x="3665" y="2820"/>
                      </a:lnTo>
                      <a:lnTo>
                        <a:pt x="3686" y="2799"/>
                      </a:lnTo>
                      <a:lnTo>
                        <a:pt x="3706" y="2779"/>
                      </a:lnTo>
                      <a:lnTo>
                        <a:pt x="3765" y="2720"/>
                      </a:lnTo>
                      <a:lnTo>
                        <a:pt x="3822" y="2666"/>
                      </a:lnTo>
                      <a:lnTo>
                        <a:pt x="3878" y="2621"/>
                      </a:lnTo>
                      <a:lnTo>
                        <a:pt x="3932" y="2583"/>
                      </a:lnTo>
                      <a:lnTo>
                        <a:pt x="3950" y="2571"/>
                      </a:lnTo>
                      <a:lnTo>
                        <a:pt x="4000" y="2534"/>
                      </a:lnTo>
                      <a:lnTo>
                        <a:pt x="4047" y="2492"/>
                      </a:lnTo>
                      <a:lnTo>
                        <a:pt x="4089" y="2440"/>
                      </a:lnTo>
                      <a:lnTo>
                        <a:pt x="4125" y="2371"/>
                      </a:lnTo>
                      <a:lnTo>
                        <a:pt x="4157" y="2285"/>
                      </a:lnTo>
                      <a:lnTo>
                        <a:pt x="4177" y="2217"/>
                      </a:lnTo>
                      <a:lnTo>
                        <a:pt x="4196" y="2143"/>
                      </a:lnTo>
                      <a:lnTo>
                        <a:pt x="4212" y="2065"/>
                      </a:lnTo>
                      <a:lnTo>
                        <a:pt x="4225" y="1986"/>
                      </a:lnTo>
                      <a:lnTo>
                        <a:pt x="4235" y="1906"/>
                      </a:lnTo>
                      <a:lnTo>
                        <a:pt x="4240" y="1827"/>
                      </a:lnTo>
                      <a:lnTo>
                        <a:pt x="4241" y="1789"/>
                      </a:lnTo>
                      <a:lnTo>
                        <a:pt x="4241" y="1753"/>
                      </a:lnTo>
                      <a:lnTo>
                        <a:pt x="4235" y="1683"/>
                      </a:lnTo>
                      <a:lnTo>
                        <a:pt x="4225" y="1621"/>
                      </a:lnTo>
                      <a:lnTo>
                        <a:pt x="4200" y="1537"/>
                      </a:lnTo>
                      <a:lnTo>
                        <a:pt x="4164" y="1460"/>
                      </a:lnTo>
                      <a:lnTo>
                        <a:pt x="4118" y="1387"/>
                      </a:lnTo>
                      <a:lnTo>
                        <a:pt x="4064" y="1315"/>
                      </a:lnTo>
                      <a:lnTo>
                        <a:pt x="4023" y="1266"/>
                      </a:lnTo>
                      <a:lnTo>
                        <a:pt x="3980" y="1215"/>
                      </a:lnTo>
                      <a:lnTo>
                        <a:pt x="3957" y="1188"/>
                      </a:lnTo>
                      <a:lnTo>
                        <a:pt x="3933" y="1161"/>
                      </a:lnTo>
                      <a:lnTo>
                        <a:pt x="3884" y="1104"/>
                      </a:lnTo>
                      <a:lnTo>
                        <a:pt x="3824" y="1044"/>
                      </a:lnTo>
                      <a:lnTo>
                        <a:pt x="3756" y="982"/>
                      </a:lnTo>
                      <a:lnTo>
                        <a:pt x="3683" y="917"/>
                      </a:lnTo>
                      <a:lnTo>
                        <a:pt x="3606" y="851"/>
                      </a:lnTo>
                      <a:lnTo>
                        <a:pt x="3567" y="818"/>
                      </a:lnTo>
                      <a:lnTo>
                        <a:pt x="3529" y="786"/>
                      </a:lnTo>
                      <a:lnTo>
                        <a:pt x="3456" y="721"/>
                      </a:lnTo>
                      <a:lnTo>
                        <a:pt x="3388" y="659"/>
                      </a:lnTo>
                      <a:lnTo>
                        <a:pt x="3330" y="600"/>
                      </a:lnTo>
                      <a:lnTo>
                        <a:pt x="3284" y="544"/>
                      </a:lnTo>
                      <a:lnTo>
                        <a:pt x="3251" y="493"/>
                      </a:lnTo>
                      <a:lnTo>
                        <a:pt x="3233" y="417"/>
                      </a:lnTo>
                      <a:lnTo>
                        <a:pt x="3234" y="393"/>
                      </a:lnTo>
                      <a:lnTo>
                        <a:pt x="3248" y="322"/>
                      </a:lnTo>
                      <a:lnTo>
                        <a:pt x="3272" y="257"/>
                      </a:lnTo>
                      <a:lnTo>
                        <a:pt x="3280" y="236"/>
                      </a:lnTo>
                      <a:lnTo>
                        <a:pt x="3286" y="217"/>
                      </a:lnTo>
                      <a:lnTo>
                        <a:pt x="3291" y="198"/>
                      </a:lnTo>
                      <a:lnTo>
                        <a:pt x="3295" y="180"/>
                      </a:lnTo>
                      <a:lnTo>
                        <a:pt x="3296" y="163"/>
                      </a:lnTo>
                      <a:lnTo>
                        <a:pt x="3294" y="147"/>
                      </a:lnTo>
                      <a:lnTo>
                        <a:pt x="3247" y="93"/>
                      </a:lnTo>
                      <a:lnTo>
                        <a:pt x="3175" y="62"/>
                      </a:lnTo>
                      <a:lnTo>
                        <a:pt x="3115" y="45"/>
                      </a:lnTo>
                      <a:lnTo>
                        <a:pt x="3048" y="31"/>
                      </a:lnTo>
                      <a:lnTo>
                        <a:pt x="2976" y="20"/>
                      </a:lnTo>
                      <a:lnTo>
                        <a:pt x="2901" y="12"/>
                      </a:lnTo>
                      <a:lnTo>
                        <a:pt x="2826" y="7"/>
                      </a:lnTo>
                      <a:lnTo>
                        <a:pt x="2752" y="3"/>
                      </a:lnTo>
                      <a:lnTo>
                        <a:pt x="2682" y="1"/>
                      </a:lnTo>
                      <a:lnTo>
                        <a:pt x="2618" y="0"/>
                      </a:lnTo>
                      <a:lnTo>
                        <a:pt x="2588" y="1"/>
                      </a:lnTo>
                      <a:lnTo>
                        <a:pt x="2500" y="7"/>
                      </a:lnTo>
                      <a:lnTo>
                        <a:pt x="2414" y="21"/>
                      </a:lnTo>
                      <a:lnTo>
                        <a:pt x="2330" y="38"/>
                      </a:lnTo>
                      <a:lnTo>
                        <a:pt x="2250" y="59"/>
                      </a:lnTo>
                      <a:lnTo>
                        <a:pt x="2175" y="80"/>
                      </a:lnTo>
                      <a:lnTo>
                        <a:pt x="2151" y="87"/>
                      </a:lnTo>
                      <a:lnTo>
                        <a:pt x="2128" y="93"/>
                      </a:lnTo>
                      <a:lnTo>
                        <a:pt x="2106" y="100"/>
                      </a:lnTo>
                      <a:lnTo>
                        <a:pt x="2085" y="106"/>
                      </a:lnTo>
                      <a:lnTo>
                        <a:pt x="2064" y="111"/>
                      </a:lnTo>
                      <a:lnTo>
                        <a:pt x="2043" y="116"/>
                      </a:lnTo>
                      <a:lnTo>
                        <a:pt x="1983" y="133"/>
                      </a:lnTo>
                      <a:lnTo>
                        <a:pt x="1911" y="156"/>
                      </a:lnTo>
                      <a:lnTo>
                        <a:pt x="1848" y="178"/>
                      </a:lnTo>
                      <a:lnTo>
                        <a:pt x="1834" y="183"/>
                      </a:lnTo>
                      <a:lnTo>
                        <a:pt x="1770" y="203"/>
                      </a:lnTo>
                      <a:lnTo>
                        <a:pt x="1759" y="207"/>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35" name="Freeform 23"/>
                <p:cNvSpPr>
                  <a:spLocks/>
                </p:cNvSpPr>
                <p:nvPr/>
              </p:nvSpPr>
              <p:spPr bwMode="auto">
                <a:xfrm>
                  <a:off x="2901" y="5039"/>
                  <a:ext cx="1122" cy="929"/>
                </a:xfrm>
                <a:custGeom>
                  <a:avLst/>
                  <a:gdLst>
                    <a:gd name="T0" fmla="*/ 1138 w 2805"/>
                    <a:gd name="T1" fmla="*/ 146 h 2323"/>
                    <a:gd name="T2" fmla="*/ 1134 w 2805"/>
                    <a:gd name="T3" fmla="*/ 146 h 2323"/>
                    <a:gd name="T4" fmla="*/ 1129 w 2805"/>
                    <a:gd name="T5" fmla="*/ 146 h 2323"/>
                    <a:gd name="T6" fmla="*/ 1119 w 2805"/>
                    <a:gd name="T7" fmla="*/ 144 h 2323"/>
                    <a:gd name="T8" fmla="*/ 1102 w 2805"/>
                    <a:gd name="T9" fmla="*/ 141 h 2323"/>
                    <a:gd name="T10" fmla="*/ 1022 w 2805"/>
                    <a:gd name="T11" fmla="*/ 113 h 2323"/>
                    <a:gd name="T12" fmla="*/ 870 w 2805"/>
                    <a:gd name="T13" fmla="*/ 71 h 2323"/>
                    <a:gd name="T14" fmla="*/ 764 w 2805"/>
                    <a:gd name="T15" fmla="*/ 76 h 2323"/>
                    <a:gd name="T16" fmla="*/ 553 w 2805"/>
                    <a:gd name="T17" fmla="*/ 108 h 2323"/>
                    <a:gd name="T18" fmla="*/ 364 w 2805"/>
                    <a:gd name="T19" fmla="*/ 154 h 2323"/>
                    <a:gd name="T20" fmla="*/ 171 w 2805"/>
                    <a:gd name="T21" fmla="*/ 258 h 2323"/>
                    <a:gd name="T22" fmla="*/ 58 w 2805"/>
                    <a:gd name="T23" fmla="*/ 439 h 2323"/>
                    <a:gd name="T24" fmla="*/ 23 w 2805"/>
                    <a:gd name="T25" fmla="*/ 572 h 2323"/>
                    <a:gd name="T26" fmla="*/ 1 w 2805"/>
                    <a:gd name="T27" fmla="*/ 784 h 2323"/>
                    <a:gd name="T28" fmla="*/ 2 w 2805"/>
                    <a:gd name="T29" fmla="*/ 952 h 2323"/>
                    <a:gd name="T30" fmla="*/ 29 w 2805"/>
                    <a:gd name="T31" fmla="*/ 1162 h 2323"/>
                    <a:gd name="T32" fmla="*/ 116 w 2805"/>
                    <a:gd name="T33" fmla="*/ 1369 h 2323"/>
                    <a:gd name="T34" fmla="*/ 179 w 2805"/>
                    <a:gd name="T35" fmla="*/ 1466 h 2323"/>
                    <a:gd name="T36" fmla="*/ 252 w 2805"/>
                    <a:gd name="T37" fmla="*/ 1635 h 2323"/>
                    <a:gd name="T38" fmla="*/ 247 w 2805"/>
                    <a:gd name="T39" fmla="*/ 1680 h 2323"/>
                    <a:gd name="T40" fmla="*/ 240 w 2805"/>
                    <a:gd name="T41" fmla="*/ 1721 h 2323"/>
                    <a:gd name="T42" fmla="*/ 239 w 2805"/>
                    <a:gd name="T43" fmla="*/ 1760 h 2323"/>
                    <a:gd name="T44" fmla="*/ 391 w 2805"/>
                    <a:gd name="T45" fmla="*/ 1878 h 2323"/>
                    <a:gd name="T46" fmla="*/ 617 w 2805"/>
                    <a:gd name="T47" fmla="*/ 1937 h 2323"/>
                    <a:gd name="T48" fmla="*/ 793 w 2805"/>
                    <a:gd name="T49" fmla="*/ 1975 h 2323"/>
                    <a:gd name="T50" fmla="*/ 1055 w 2805"/>
                    <a:gd name="T51" fmla="*/ 2038 h 2323"/>
                    <a:gd name="T52" fmla="*/ 1299 w 2805"/>
                    <a:gd name="T53" fmla="*/ 2125 h 2323"/>
                    <a:gd name="T54" fmla="*/ 1469 w 2805"/>
                    <a:gd name="T55" fmla="*/ 2197 h 2323"/>
                    <a:gd name="T56" fmla="*/ 1710 w 2805"/>
                    <a:gd name="T57" fmla="*/ 2291 h 2323"/>
                    <a:gd name="T58" fmla="*/ 1877 w 2805"/>
                    <a:gd name="T59" fmla="*/ 2323 h 2323"/>
                    <a:gd name="T60" fmla="*/ 2033 w 2805"/>
                    <a:gd name="T61" fmla="*/ 2268 h 2323"/>
                    <a:gd name="T62" fmla="*/ 2142 w 2805"/>
                    <a:gd name="T63" fmla="*/ 2149 h 2323"/>
                    <a:gd name="T64" fmla="*/ 2248 w 2805"/>
                    <a:gd name="T65" fmla="*/ 2036 h 2323"/>
                    <a:gd name="T66" fmla="*/ 2354 w 2805"/>
                    <a:gd name="T67" fmla="*/ 1937 h 2323"/>
                    <a:gd name="T68" fmla="*/ 2477 w 2805"/>
                    <a:gd name="T69" fmla="*/ 1814 h 2323"/>
                    <a:gd name="T70" fmla="*/ 2588 w 2805"/>
                    <a:gd name="T71" fmla="*/ 1717 h 2323"/>
                    <a:gd name="T72" fmla="*/ 2675 w 2805"/>
                    <a:gd name="T73" fmla="*/ 1650 h 2323"/>
                    <a:gd name="T74" fmla="*/ 2761 w 2805"/>
                    <a:gd name="T75" fmla="*/ 1468 h 2323"/>
                    <a:gd name="T76" fmla="*/ 2802 w 2805"/>
                    <a:gd name="T77" fmla="*/ 1236 h 2323"/>
                    <a:gd name="T78" fmla="*/ 2798 w 2805"/>
                    <a:gd name="T79" fmla="*/ 1095 h 2323"/>
                    <a:gd name="T80" fmla="*/ 2712 w 2805"/>
                    <a:gd name="T81" fmla="*/ 903 h 2323"/>
                    <a:gd name="T82" fmla="*/ 2618 w 2805"/>
                    <a:gd name="T83" fmla="*/ 790 h 2323"/>
                    <a:gd name="T84" fmla="*/ 2486 w 2805"/>
                    <a:gd name="T85" fmla="*/ 653 h 2323"/>
                    <a:gd name="T86" fmla="*/ 2361 w 2805"/>
                    <a:gd name="T87" fmla="*/ 544 h 2323"/>
                    <a:gd name="T88" fmla="*/ 2242 w 2805"/>
                    <a:gd name="T89" fmla="*/ 438 h 2323"/>
                    <a:gd name="T90" fmla="*/ 2139 w 2805"/>
                    <a:gd name="T91" fmla="*/ 279 h 2323"/>
                    <a:gd name="T92" fmla="*/ 2165 w 2805"/>
                    <a:gd name="T93" fmla="*/ 173 h 2323"/>
                    <a:gd name="T94" fmla="*/ 2178 w 2805"/>
                    <a:gd name="T95" fmla="*/ 135 h 2323"/>
                    <a:gd name="T96" fmla="*/ 2179 w 2805"/>
                    <a:gd name="T97" fmla="*/ 101 h 2323"/>
                    <a:gd name="T98" fmla="*/ 1992 w 2805"/>
                    <a:gd name="T99" fmla="*/ 18 h 2323"/>
                    <a:gd name="T100" fmla="*/ 1774 w 2805"/>
                    <a:gd name="T101" fmla="*/ 1 h 2323"/>
                    <a:gd name="T102" fmla="*/ 1636 w 2805"/>
                    <a:gd name="T103" fmla="*/ 8 h 2323"/>
                    <a:gd name="T104" fmla="*/ 1439 w 2805"/>
                    <a:gd name="T105" fmla="*/ 55 h 2323"/>
                    <a:gd name="T106" fmla="*/ 1392 w 2805"/>
                    <a:gd name="T107" fmla="*/ 68 h 2323"/>
                    <a:gd name="T108" fmla="*/ 1350 w 2805"/>
                    <a:gd name="T109" fmla="*/ 78 h 2323"/>
                    <a:gd name="T110" fmla="*/ 1224 w 2805"/>
                    <a:gd name="T111" fmla="*/ 121 h 2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5" h="2323">
                      <a:moveTo>
                        <a:pt x="1166" y="139"/>
                      </a:moveTo>
                      <a:lnTo>
                        <a:pt x="1140" y="145"/>
                      </a:lnTo>
                      <a:lnTo>
                        <a:pt x="1138" y="146"/>
                      </a:lnTo>
                      <a:lnTo>
                        <a:pt x="1137" y="146"/>
                      </a:lnTo>
                      <a:lnTo>
                        <a:pt x="1135" y="146"/>
                      </a:lnTo>
                      <a:lnTo>
                        <a:pt x="1134" y="146"/>
                      </a:lnTo>
                      <a:lnTo>
                        <a:pt x="1132" y="146"/>
                      </a:lnTo>
                      <a:lnTo>
                        <a:pt x="1131" y="146"/>
                      </a:lnTo>
                      <a:lnTo>
                        <a:pt x="1129" y="146"/>
                      </a:lnTo>
                      <a:lnTo>
                        <a:pt x="1126" y="145"/>
                      </a:lnTo>
                      <a:lnTo>
                        <a:pt x="1123" y="145"/>
                      </a:lnTo>
                      <a:lnTo>
                        <a:pt x="1119" y="144"/>
                      </a:lnTo>
                      <a:lnTo>
                        <a:pt x="1115" y="143"/>
                      </a:lnTo>
                      <a:lnTo>
                        <a:pt x="1109" y="142"/>
                      </a:lnTo>
                      <a:lnTo>
                        <a:pt x="1102" y="141"/>
                      </a:lnTo>
                      <a:lnTo>
                        <a:pt x="1094" y="139"/>
                      </a:lnTo>
                      <a:lnTo>
                        <a:pt x="1085" y="137"/>
                      </a:lnTo>
                      <a:lnTo>
                        <a:pt x="1022" y="113"/>
                      </a:lnTo>
                      <a:lnTo>
                        <a:pt x="1010" y="107"/>
                      </a:lnTo>
                      <a:lnTo>
                        <a:pt x="939" y="82"/>
                      </a:lnTo>
                      <a:lnTo>
                        <a:pt x="870" y="71"/>
                      </a:lnTo>
                      <a:lnTo>
                        <a:pt x="851" y="70"/>
                      </a:lnTo>
                      <a:lnTo>
                        <a:pt x="832" y="71"/>
                      </a:lnTo>
                      <a:lnTo>
                        <a:pt x="764" y="76"/>
                      </a:lnTo>
                      <a:lnTo>
                        <a:pt x="679" y="86"/>
                      </a:lnTo>
                      <a:lnTo>
                        <a:pt x="617" y="96"/>
                      </a:lnTo>
                      <a:lnTo>
                        <a:pt x="553" y="108"/>
                      </a:lnTo>
                      <a:lnTo>
                        <a:pt x="488" y="121"/>
                      </a:lnTo>
                      <a:lnTo>
                        <a:pt x="424" y="137"/>
                      </a:lnTo>
                      <a:lnTo>
                        <a:pt x="364" y="154"/>
                      </a:lnTo>
                      <a:lnTo>
                        <a:pt x="283" y="184"/>
                      </a:lnTo>
                      <a:lnTo>
                        <a:pt x="221" y="219"/>
                      </a:lnTo>
                      <a:lnTo>
                        <a:pt x="171" y="258"/>
                      </a:lnTo>
                      <a:lnTo>
                        <a:pt x="119" y="316"/>
                      </a:lnTo>
                      <a:lnTo>
                        <a:pt x="80" y="382"/>
                      </a:lnTo>
                      <a:lnTo>
                        <a:pt x="58" y="439"/>
                      </a:lnTo>
                      <a:lnTo>
                        <a:pt x="39" y="501"/>
                      </a:lnTo>
                      <a:lnTo>
                        <a:pt x="29" y="547"/>
                      </a:lnTo>
                      <a:lnTo>
                        <a:pt x="23" y="572"/>
                      </a:lnTo>
                      <a:lnTo>
                        <a:pt x="10" y="656"/>
                      </a:lnTo>
                      <a:lnTo>
                        <a:pt x="5" y="718"/>
                      </a:lnTo>
                      <a:lnTo>
                        <a:pt x="1" y="784"/>
                      </a:lnTo>
                      <a:lnTo>
                        <a:pt x="0" y="851"/>
                      </a:lnTo>
                      <a:lnTo>
                        <a:pt x="0" y="885"/>
                      </a:lnTo>
                      <a:lnTo>
                        <a:pt x="2" y="952"/>
                      </a:lnTo>
                      <a:lnTo>
                        <a:pt x="7" y="1017"/>
                      </a:lnTo>
                      <a:lnTo>
                        <a:pt x="14" y="1079"/>
                      </a:lnTo>
                      <a:lnTo>
                        <a:pt x="29" y="1162"/>
                      </a:lnTo>
                      <a:lnTo>
                        <a:pt x="50" y="1236"/>
                      </a:lnTo>
                      <a:lnTo>
                        <a:pt x="80" y="1305"/>
                      </a:lnTo>
                      <a:lnTo>
                        <a:pt x="116" y="1369"/>
                      </a:lnTo>
                      <a:lnTo>
                        <a:pt x="154" y="1428"/>
                      </a:lnTo>
                      <a:lnTo>
                        <a:pt x="167" y="1447"/>
                      </a:lnTo>
                      <a:lnTo>
                        <a:pt x="179" y="1466"/>
                      </a:lnTo>
                      <a:lnTo>
                        <a:pt x="213" y="1519"/>
                      </a:lnTo>
                      <a:lnTo>
                        <a:pt x="246" y="1587"/>
                      </a:lnTo>
                      <a:lnTo>
                        <a:pt x="252" y="1635"/>
                      </a:lnTo>
                      <a:lnTo>
                        <a:pt x="251" y="1650"/>
                      </a:lnTo>
                      <a:lnTo>
                        <a:pt x="249" y="1665"/>
                      </a:lnTo>
                      <a:lnTo>
                        <a:pt x="247" y="1680"/>
                      </a:lnTo>
                      <a:lnTo>
                        <a:pt x="245" y="1694"/>
                      </a:lnTo>
                      <a:lnTo>
                        <a:pt x="242" y="1707"/>
                      </a:lnTo>
                      <a:lnTo>
                        <a:pt x="240" y="1721"/>
                      </a:lnTo>
                      <a:lnTo>
                        <a:pt x="239" y="1734"/>
                      </a:lnTo>
                      <a:lnTo>
                        <a:pt x="238" y="1747"/>
                      </a:lnTo>
                      <a:lnTo>
                        <a:pt x="239" y="1760"/>
                      </a:lnTo>
                      <a:lnTo>
                        <a:pt x="276" y="1820"/>
                      </a:lnTo>
                      <a:lnTo>
                        <a:pt x="335" y="1855"/>
                      </a:lnTo>
                      <a:lnTo>
                        <a:pt x="391" y="1878"/>
                      </a:lnTo>
                      <a:lnTo>
                        <a:pt x="458" y="1899"/>
                      </a:lnTo>
                      <a:lnTo>
                        <a:pt x="534" y="1918"/>
                      </a:lnTo>
                      <a:lnTo>
                        <a:pt x="617" y="1937"/>
                      </a:lnTo>
                      <a:lnTo>
                        <a:pt x="704" y="1956"/>
                      </a:lnTo>
                      <a:lnTo>
                        <a:pt x="748" y="1965"/>
                      </a:lnTo>
                      <a:lnTo>
                        <a:pt x="793" y="1975"/>
                      </a:lnTo>
                      <a:lnTo>
                        <a:pt x="883" y="1995"/>
                      </a:lnTo>
                      <a:lnTo>
                        <a:pt x="971" y="2015"/>
                      </a:lnTo>
                      <a:lnTo>
                        <a:pt x="1055" y="2038"/>
                      </a:lnTo>
                      <a:lnTo>
                        <a:pt x="1134" y="2062"/>
                      </a:lnTo>
                      <a:lnTo>
                        <a:pt x="1215" y="2091"/>
                      </a:lnTo>
                      <a:lnTo>
                        <a:pt x="1299" y="2125"/>
                      </a:lnTo>
                      <a:lnTo>
                        <a:pt x="1384" y="2161"/>
                      </a:lnTo>
                      <a:lnTo>
                        <a:pt x="1426" y="2179"/>
                      </a:lnTo>
                      <a:lnTo>
                        <a:pt x="1469" y="2197"/>
                      </a:lnTo>
                      <a:lnTo>
                        <a:pt x="1552" y="2233"/>
                      </a:lnTo>
                      <a:lnTo>
                        <a:pt x="1633" y="2265"/>
                      </a:lnTo>
                      <a:lnTo>
                        <a:pt x="1710" y="2291"/>
                      </a:lnTo>
                      <a:lnTo>
                        <a:pt x="1782" y="2311"/>
                      </a:lnTo>
                      <a:lnTo>
                        <a:pt x="1847" y="2322"/>
                      </a:lnTo>
                      <a:lnTo>
                        <a:pt x="1877" y="2323"/>
                      </a:lnTo>
                      <a:lnTo>
                        <a:pt x="1904" y="2322"/>
                      </a:lnTo>
                      <a:lnTo>
                        <a:pt x="1975" y="2304"/>
                      </a:lnTo>
                      <a:lnTo>
                        <a:pt x="2033" y="2268"/>
                      </a:lnTo>
                      <a:lnTo>
                        <a:pt x="2083" y="2221"/>
                      </a:lnTo>
                      <a:lnTo>
                        <a:pt x="2128" y="2167"/>
                      </a:lnTo>
                      <a:lnTo>
                        <a:pt x="2142" y="2149"/>
                      </a:lnTo>
                      <a:lnTo>
                        <a:pt x="2156" y="2131"/>
                      </a:lnTo>
                      <a:lnTo>
                        <a:pt x="2200" y="2080"/>
                      </a:lnTo>
                      <a:lnTo>
                        <a:pt x="2248" y="2036"/>
                      </a:lnTo>
                      <a:lnTo>
                        <a:pt x="2263" y="2022"/>
                      </a:lnTo>
                      <a:lnTo>
                        <a:pt x="2309" y="1980"/>
                      </a:lnTo>
                      <a:lnTo>
                        <a:pt x="2354" y="1937"/>
                      </a:lnTo>
                      <a:lnTo>
                        <a:pt x="2397" y="1895"/>
                      </a:lnTo>
                      <a:lnTo>
                        <a:pt x="2451" y="1840"/>
                      </a:lnTo>
                      <a:lnTo>
                        <a:pt x="2477" y="1814"/>
                      </a:lnTo>
                      <a:lnTo>
                        <a:pt x="2490" y="1801"/>
                      </a:lnTo>
                      <a:lnTo>
                        <a:pt x="2540" y="1754"/>
                      </a:lnTo>
                      <a:lnTo>
                        <a:pt x="2588" y="1717"/>
                      </a:lnTo>
                      <a:lnTo>
                        <a:pt x="2611" y="1701"/>
                      </a:lnTo>
                      <a:lnTo>
                        <a:pt x="2622" y="1693"/>
                      </a:lnTo>
                      <a:lnTo>
                        <a:pt x="2675" y="1650"/>
                      </a:lnTo>
                      <a:lnTo>
                        <a:pt x="2711" y="1601"/>
                      </a:lnTo>
                      <a:lnTo>
                        <a:pt x="2741" y="1533"/>
                      </a:lnTo>
                      <a:lnTo>
                        <a:pt x="2761" y="1468"/>
                      </a:lnTo>
                      <a:lnTo>
                        <a:pt x="2779" y="1393"/>
                      </a:lnTo>
                      <a:lnTo>
                        <a:pt x="2794" y="1315"/>
                      </a:lnTo>
                      <a:lnTo>
                        <a:pt x="2802" y="1236"/>
                      </a:lnTo>
                      <a:lnTo>
                        <a:pt x="2805" y="1185"/>
                      </a:lnTo>
                      <a:lnTo>
                        <a:pt x="2804" y="1161"/>
                      </a:lnTo>
                      <a:lnTo>
                        <a:pt x="2798" y="1095"/>
                      </a:lnTo>
                      <a:lnTo>
                        <a:pt x="2784" y="1036"/>
                      </a:lnTo>
                      <a:lnTo>
                        <a:pt x="2753" y="967"/>
                      </a:lnTo>
                      <a:lnTo>
                        <a:pt x="2712" y="903"/>
                      </a:lnTo>
                      <a:lnTo>
                        <a:pt x="2675" y="856"/>
                      </a:lnTo>
                      <a:lnTo>
                        <a:pt x="2633" y="807"/>
                      </a:lnTo>
                      <a:lnTo>
                        <a:pt x="2618" y="790"/>
                      </a:lnTo>
                      <a:lnTo>
                        <a:pt x="2603" y="772"/>
                      </a:lnTo>
                      <a:lnTo>
                        <a:pt x="2551" y="715"/>
                      </a:lnTo>
                      <a:lnTo>
                        <a:pt x="2486" y="653"/>
                      </a:lnTo>
                      <a:lnTo>
                        <a:pt x="2437" y="610"/>
                      </a:lnTo>
                      <a:lnTo>
                        <a:pt x="2386" y="566"/>
                      </a:lnTo>
                      <a:lnTo>
                        <a:pt x="2361" y="544"/>
                      </a:lnTo>
                      <a:lnTo>
                        <a:pt x="2336" y="523"/>
                      </a:lnTo>
                      <a:lnTo>
                        <a:pt x="2287" y="480"/>
                      </a:lnTo>
                      <a:lnTo>
                        <a:pt x="2242" y="438"/>
                      </a:lnTo>
                      <a:lnTo>
                        <a:pt x="2187" y="381"/>
                      </a:lnTo>
                      <a:lnTo>
                        <a:pt x="2151" y="329"/>
                      </a:lnTo>
                      <a:lnTo>
                        <a:pt x="2139" y="279"/>
                      </a:lnTo>
                      <a:lnTo>
                        <a:pt x="2140" y="262"/>
                      </a:lnTo>
                      <a:lnTo>
                        <a:pt x="2155" y="202"/>
                      </a:lnTo>
                      <a:lnTo>
                        <a:pt x="2165" y="173"/>
                      </a:lnTo>
                      <a:lnTo>
                        <a:pt x="2170" y="160"/>
                      </a:lnTo>
                      <a:lnTo>
                        <a:pt x="2175" y="147"/>
                      </a:lnTo>
                      <a:lnTo>
                        <a:pt x="2178" y="135"/>
                      </a:lnTo>
                      <a:lnTo>
                        <a:pt x="2180" y="123"/>
                      </a:lnTo>
                      <a:lnTo>
                        <a:pt x="2181" y="112"/>
                      </a:lnTo>
                      <a:lnTo>
                        <a:pt x="2179" y="101"/>
                      </a:lnTo>
                      <a:lnTo>
                        <a:pt x="2134" y="56"/>
                      </a:lnTo>
                      <a:lnTo>
                        <a:pt x="2060" y="31"/>
                      </a:lnTo>
                      <a:lnTo>
                        <a:pt x="1992" y="18"/>
                      </a:lnTo>
                      <a:lnTo>
                        <a:pt x="1918" y="9"/>
                      </a:lnTo>
                      <a:lnTo>
                        <a:pt x="1844" y="3"/>
                      </a:lnTo>
                      <a:lnTo>
                        <a:pt x="1774" y="1"/>
                      </a:lnTo>
                      <a:lnTo>
                        <a:pt x="1733" y="0"/>
                      </a:lnTo>
                      <a:lnTo>
                        <a:pt x="1713" y="0"/>
                      </a:lnTo>
                      <a:lnTo>
                        <a:pt x="1636" y="8"/>
                      </a:lnTo>
                      <a:lnTo>
                        <a:pt x="1561" y="23"/>
                      </a:lnTo>
                      <a:lnTo>
                        <a:pt x="1489" y="41"/>
                      </a:lnTo>
                      <a:lnTo>
                        <a:pt x="1439" y="55"/>
                      </a:lnTo>
                      <a:lnTo>
                        <a:pt x="1423" y="60"/>
                      </a:lnTo>
                      <a:lnTo>
                        <a:pt x="1407" y="64"/>
                      </a:lnTo>
                      <a:lnTo>
                        <a:pt x="1392" y="68"/>
                      </a:lnTo>
                      <a:lnTo>
                        <a:pt x="1378" y="72"/>
                      </a:lnTo>
                      <a:lnTo>
                        <a:pt x="1363" y="75"/>
                      </a:lnTo>
                      <a:lnTo>
                        <a:pt x="1350" y="78"/>
                      </a:lnTo>
                      <a:lnTo>
                        <a:pt x="1287" y="97"/>
                      </a:lnTo>
                      <a:lnTo>
                        <a:pt x="1234" y="117"/>
                      </a:lnTo>
                      <a:lnTo>
                        <a:pt x="1224" y="121"/>
                      </a:lnTo>
                      <a:lnTo>
                        <a:pt x="1174" y="138"/>
                      </a:lnTo>
                      <a:lnTo>
                        <a:pt x="1166" y="139"/>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36" name="Freeform 24"/>
                <p:cNvSpPr>
                  <a:spLocks/>
                </p:cNvSpPr>
                <p:nvPr/>
              </p:nvSpPr>
              <p:spPr bwMode="auto">
                <a:xfrm>
                  <a:off x="3244" y="5329"/>
                  <a:ext cx="439" cy="363"/>
                </a:xfrm>
                <a:custGeom>
                  <a:avLst/>
                  <a:gdLst>
                    <a:gd name="T0" fmla="*/ 445 w 1098"/>
                    <a:gd name="T1" fmla="*/ 55 h 907"/>
                    <a:gd name="T2" fmla="*/ 444 w 1098"/>
                    <a:gd name="T3" fmla="*/ 56 h 907"/>
                    <a:gd name="T4" fmla="*/ 443 w 1098"/>
                    <a:gd name="T5" fmla="*/ 56 h 907"/>
                    <a:gd name="T6" fmla="*/ 442 w 1098"/>
                    <a:gd name="T7" fmla="*/ 56 h 907"/>
                    <a:gd name="T8" fmla="*/ 435 w 1098"/>
                    <a:gd name="T9" fmla="*/ 55 h 907"/>
                    <a:gd name="T10" fmla="*/ 431 w 1098"/>
                    <a:gd name="T11" fmla="*/ 53 h 907"/>
                    <a:gd name="T12" fmla="*/ 425 w 1098"/>
                    <a:gd name="T13" fmla="*/ 52 h 907"/>
                    <a:gd name="T14" fmla="*/ 399 w 1098"/>
                    <a:gd name="T15" fmla="*/ 42 h 907"/>
                    <a:gd name="T16" fmla="*/ 330 w 1098"/>
                    <a:gd name="T17" fmla="*/ 25 h 907"/>
                    <a:gd name="T18" fmla="*/ 305 w 1098"/>
                    <a:gd name="T19" fmla="*/ 25 h 907"/>
                    <a:gd name="T20" fmla="*/ 178 w 1098"/>
                    <a:gd name="T21" fmla="*/ 48 h 907"/>
                    <a:gd name="T22" fmla="*/ 92 w 1098"/>
                    <a:gd name="T23" fmla="*/ 82 h 907"/>
                    <a:gd name="T24" fmla="*/ 39 w 1098"/>
                    <a:gd name="T25" fmla="*/ 128 h 907"/>
                    <a:gd name="T26" fmla="*/ 11 w 1098"/>
                    <a:gd name="T27" fmla="*/ 211 h 907"/>
                    <a:gd name="T28" fmla="*/ 1 w 1098"/>
                    <a:gd name="T29" fmla="*/ 292 h 907"/>
                    <a:gd name="T30" fmla="*/ 0 w 1098"/>
                    <a:gd name="T31" fmla="*/ 345 h 907"/>
                    <a:gd name="T32" fmla="*/ 11 w 1098"/>
                    <a:gd name="T33" fmla="*/ 456 h 907"/>
                    <a:gd name="T34" fmla="*/ 38 w 1098"/>
                    <a:gd name="T35" fmla="*/ 528 h 907"/>
                    <a:gd name="T36" fmla="*/ 73 w 1098"/>
                    <a:gd name="T37" fmla="*/ 581 h 907"/>
                    <a:gd name="T38" fmla="*/ 97 w 1098"/>
                    <a:gd name="T39" fmla="*/ 645 h 907"/>
                    <a:gd name="T40" fmla="*/ 95 w 1098"/>
                    <a:gd name="T41" fmla="*/ 656 h 907"/>
                    <a:gd name="T42" fmla="*/ 93 w 1098"/>
                    <a:gd name="T43" fmla="*/ 667 h 907"/>
                    <a:gd name="T44" fmla="*/ 92 w 1098"/>
                    <a:gd name="T45" fmla="*/ 678 h 907"/>
                    <a:gd name="T46" fmla="*/ 92 w 1098"/>
                    <a:gd name="T47" fmla="*/ 688 h 907"/>
                    <a:gd name="T48" fmla="*/ 130 w 1098"/>
                    <a:gd name="T49" fmla="*/ 725 h 907"/>
                    <a:gd name="T50" fmla="*/ 255 w 1098"/>
                    <a:gd name="T51" fmla="*/ 762 h 907"/>
                    <a:gd name="T52" fmla="*/ 325 w 1098"/>
                    <a:gd name="T53" fmla="*/ 778 h 907"/>
                    <a:gd name="T54" fmla="*/ 459 w 1098"/>
                    <a:gd name="T55" fmla="*/ 813 h 907"/>
                    <a:gd name="T56" fmla="*/ 558 w 1098"/>
                    <a:gd name="T57" fmla="*/ 853 h 907"/>
                    <a:gd name="T58" fmla="*/ 638 w 1098"/>
                    <a:gd name="T59" fmla="*/ 885 h 907"/>
                    <a:gd name="T60" fmla="*/ 731 w 1098"/>
                    <a:gd name="T61" fmla="*/ 907 h 907"/>
                    <a:gd name="T62" fmla="*/ 802 w 1098"/>
                    <a:gd name="T63" fmla="*/ 880 h 907"/>
                    <a:gd name="T64" fmla="*/ 848 w 1098"/>
                    <a:gd name="T65" fmla="*/ 825 h 907"/>
                    <a:gd name="T66" fmla="*/ 883 w 1098"/>
                    <a:gd name="T67" fmla="*/ 791 h 907"/>
                    <a:gd name="T68" fmla="*/ 942 w 1098"/>
                    <a:gd name="T69" fmla="*/ 736 h 907"/>
                    <a:gd name="T70" fmla="*/ 985 w 1098"/>
                    <a:gd name="T71" fmla="*/ 696 h 907"/>
                    <a:gd name="T72" fmla="*/ 1021 w 1098"/>
                    <a:gd name="T73" fmla="*/ 665 h 907"/>
                    <a:gd name="T74" fmla="*/ 1067 w 1098"/>
                    <a:gd name="T75" fmla="*/ 614 h 907"/>
                    <a:gd name="T76" fmla="*/ 1096 w 1098"/>
                    <a:gd name="T77" fmla="*/ 493 h 907"/>
                    <a:gd name="T78" fmla="*/ 1098 w 1098"/>
                    <a:gd name="T79" fmla="*/ 453 h 907"/>
                    <a:gd name="T80" fmla="*/ 1052 w 1098"/>
                    <a:gd name="T81" fmla="*/ 339 h 907"/>
                    <a:gd name="T82" fmla="*/ 1025 w 1098"/>
                    <a:gd name="T83" fmla="*/ 307 h 907"/>
                    <a:gd name="T84" fmla="*/ 1014 w 1098"/>
                    <a:gd name="T85" fmla="*/ 293 h 907"/>
                    <a:gd name="T86" fmla="*/ 953 w 1098"/>
                    <a:gd name="T87" fmla="*/ 237 h 907"/>
                    <a:gd name="T88" fmla="*/ 923 w 1098"/>
                    <a:gd name="T89" fmla="*/ 212 h 907"/>
                    <a:gd name="T90" fmla="*/ 840 w 1098"/>
                    <a:gd name="T91" fmla="*/ 120 h 907"/>
                    <a:gd name="T92" fmla="*/ 838 w 1098"/>
                    <a:gd name="T93" fmla="*/ 94 h 907"/>
                    <a:gd name="T94" fmla="*/ 848 w 1098"/>
                    <a:gd name="T95" fmla="*/ 59 h 907"/>
                    <a:gd name="T96" fmla="*/ 851 w 1098"/>
                    <a:gd name="T97" fmla="*/ 49 h 907"/>
                    <a:gd name="T98" fmla="*/ 852 w 1098"/>
                    <a:gd name="T99" fmla="*/ 40 h 907"/>
                    <a:gd name="T100" fmla="*/ 798 w 1098"/>
                    <a:gd name="T101" fmla="*/ 9 h 907"/>
                    <a:gd name="T102" fmla="*/ 678 w 1098"/>
                    <a:gd name="T103" fmla="*/ 0 h 907"/>
                    <a:gd name="T104" fmla="*/ 610 w 1098"/>
                    <a:gd name="T105" fmla="*/ 9 h 907"/>
                    <a:gd name="T106" fmla="*/ 576 w 1098"/>
                    <a:gd name="T107" fmla="*/ 17 h 907"/>
                    <a:gd name="T108" fmla="*/ 533 w 1098"/>
                    <a:gd name="T109" fmla="*/ 25 h 907"/>
                    <a:gd name="T110" fmla="*/ 476 w 1098"/>
                    <a:gd name="T111" fmla="*/ 45 h 907"/>
                    <a:gd name="T112" fmla="*/ 452 w 1098"/>
                    <a:gd name="T113" fmla="*/ 53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98" h="907">
                      <a:moveTo>
                        <a:pt x="452" y="53"/>
                      </a:moveTo>
                      <a:lnTo>
                        <a:pt x="445" y="55"/>
                      </a:lnTo>
                      <a:lnTo>
                        <a:pt x="444" y="56"/>
                      </a:lnTo>
                      <a:lnTo>
                        <a:pt x="444" y="56"/>
                      </a:lnTo>
                      <a:lnTo>
                        <a:pt x="443" y="56"/>
                      </a:lnTo>
                      <a:lnTo>
                        <a:pt x="443" y="56"/>
                      </a:lnTo>
                      <a:lnTo>
                        <a:pt x="442" y="56"/>
                      </a:lnTo>
                      <a:lnTo>
                        <a:pt x="442" y="56"/>
                      </a:lnTo>
                      <a:lnTo>
                        <a:pt x="437" y="55"/>
                      </a:lnTo>
                      <a:lnTo>
                        <a:pt x="435" y="55"/>
                      </a:lnTo>
                      <a:lnTo>
                        <a:pt x="433" y="54"/>
                      </a:lnTo>
                      <a:lnTo>
                        <a:pt x="431" y="53"/>
                      </a:lnTo>
                      <a:lnTo>
                        <a:pt x="428" y="53"/>
                      </a:lnTo>
                      <a:lnTo>
                        <a:pt x="425" y="52"/>
                      </a:lnTo>
                      <a:lnTo>
                        <a:pt x="421" y="51"/>
                      </a:lnTo>
                      <a:lnTo>
                        <a:pt x="399" y="42"/>
                      </a:lnTo>
                      <a:lnTo>
                        <a:pt x="394" y="40"/>
                      </a:lnTo>
                      <a:lnTo>
                        <a:pt x="330" y="25"/>
                      </a:lnTo>
                      <a:lnTo>
                        <a:pt x="313" y="24"/>
                      </a:lnTo>
                      <a:lnTo>
                        <a:pt x="305" y="25"/>
                      </a:lnTo>
                      <a:lnTo>
                        <a:pt x="240" y="34"/>
                      </a:lnTo>
                      <a:lnTo>
                        <a:pt x="178" y="48"/>
                      </a:lnTo>
                      <a:lnTo>
                        <a:pt x="120" y="67"/>
                      </a:lnTo>
                      <a:lnTo>
                        <a:pt x="92" y="82"/>
                      </a:lnTo>
                      <a:lnTo>
                        <a:pt x="85" y="86"/>
                      </a:lnTo>
                      <a:lnTo>
                        <a:pt x="39" y="128"/>
                      </a:lnTo>
                      <a:lnTo>
                        <a:pt x="16" y="185"/>
                      </a:lnTo>
                      <a:lnTo>
                        <a:pt x="11" y="211"/>
                      </a:lnTo>
                      <a:lnTo>
                        <a:pt x="9" y="221"/>
                      </a:lnTo>
                      <a:lnTo>
                        <a:pt x="1" y="292"/>
                      </a:lnTo>
                      <a:lnTo>
                        <a:pt x="0" y="332"/>
                      </a:lnTo>
                      <a:lnTo>
                        <a:pt x="0" y="345"/>
                      </a:lnTo>
                      <a:lnTo>
                        <a:pt x="4" y="411"/>
                      </a:lnTo>
                      <a:lnTo>
                        <a:pt x="11" y="456"/>
                      </a:lnTo>
                      <a:lnTo>
                        <a:pt x="12" y="466"/>
                      </a:lnTo>
                      <a:lnTo>
                        <a:pt x="38" y="528"/>
                      </a:lnTo>
                      <a:lnTo>
                        <a:pt x="68" y="574"/>
                      </a:lnTo>
                      <a:lnTo>
                        <a:pt x="73" y="581"/>
                      </a:lnTo>
                      <a:lnTo>
                        <a:pt x="97" y="639"/>
                      </a:lnTo>
                      <a:lnTo>
                        <a:pt x="97" y="645"/>
                      </a:lnTo>
                      <a:lnTo>
                        <a:pt x="96" y="651"/>
                      </a:lnTo>
                      <a:lnTo>
                        <a:pt x="95" y="656"/>
                      </a:lnTo>
                      <a:lnTo>
                        <a:pt x="94" y="662"/>
                      </a:lnTo>
                      <a:lnTo>
                        <a:pt x="93" y="667"/>
                      </a:lnTo>
                      <a:lnTo>
                        <a:pt x="92" y="672"/>
                      </a:lnTo>
                      <a:lnTo>
                        <a:pt x="92" y="678"/>
                      </a:lnTo>
                      <a:lnTo>
                        <a:pt x="92" y="683"/>
                      </a:lnTo>
                      <a:lnTo>
                        <a:pt x="92" y="688"/>
                      </a:lnTo>
                      <a:lnTo>
                        <a:pt x="121" y="720"/>
                      </a:lnTo>
                      <a:lnTo>
                        <a:pt x="130" y="725"/>
                      </a:lnTo>
                      <a:lnTo>
                        <a:pt x="191" y="747"/>
                      </a:lnTo>
                      <a:lnTo>
                        <a:pt x="255" y="762"/>
                      </a:lnTo>
                      <a:lnTo>
                        <a:pt x="308" y="774"/>
                      </a:lnTo>
                      <a:lnTo>
                        <a:pt x="325" y="778"/>
                      </a:lnTo>
                      <a:lnTo>
                        <a:pt x="395" y="793"/>
                      </a:lnTo>
                      <a:lnTo>
                        <a:pt x="459" y="813"/>
                      </a:lnTo>
                      <a:lnTo>
                        <a:pt x="524" y="839"/>
                      </a:lnTo>
                      <a:lnTo>
                        <a:pt x="558" y="853"/>
                      </a:lnTo>
                      <a:lnTo>
                        <a:pt x="574" y="860"/>
                      </a:lnTo>
                      <a:lnTo>
                        <a:pt x="638" y="885"/>
                      </a:lnTo>
                      <a:lnTo>
                        <a:pt x="707" y="905"/>
                      </a:lnTo>
                      <a:lnTo>
                        <a:pt x="731" y="907"/>
                      </a:lnTo>
                      <a:lnTo>
                        <a:pt x="742" y="907"/>
                      </a:lnTo>
                      <a:lnTo>
                        <a:pt x="802" y="880"/>
                      </a:lnTo>
                      <a:lnTo>
                        <a:pt x="843" y="832"/>
                      </a:lnTo>
                      <a:lnTo>
                        <a:pt x="848" y="825"/>
                      </a:lnTo>
                      <a:lnTo>
                        <a:pt x="876" y="796"/>
                      </a:lnTo>
                      <a:lnTo>
                        <a:pt x="883" y="791"/>
                      </a:lnTo>
                      <a:lnTo>
                        <a:pt x="931" y="747"/>
                      </a:lnTo>
                      <a:lnTo>
                        <a:pt x="942" y="736"/>
                      </a:lnTo>
                      <a:lnTo>
                        <a:pt x="948" y="730"/>
                      </a:lnTo>
                      <a:lnTo>
                        <a:pt x="985" y="696"/>
                      </a:lnTo>
                      <a:lnTo>
                        <a:pt x="989" y="691"/>
                      </a:lnTo>
                      <a:lnTo>
                        <a:pt x="1021" y="665"/>
                      </a:lnTo>
                      <a:lnTo>
                        <a:pt x="1025" y="662"/>
                      </a:lnTo>
                      <a:lnTo>
                        <a:pt x="1067" y="614"/>
                      </a:lnTo>
                      <a:lnTo>
                        <a:pt x="1086" y="555"/>
                      </a:lnTo>
                      <a:lnTo>
                        <a:pt x="1096" y="493"/>
                      </a:lnTo>
                      <a:lnTo>
                        <a:pt x="1098" y="463"/>
                      </a:lnTo>
                      <a:lnTo>
                        <a:pt x="1098" y="453"/>
                      </a:lnTo>
                      <a:lnTo>
                        <a:pt x="1084" y="391"/>
                      </a:lnTo>
                      <a:lnTo>
                        <a:pt x="1052" y="339"/>
                      </a:lnTo>
                      <a:lnTo>
                        <a:pt x="1031" y="313"/>
                      </a:lnTo>
                      <a:lnTo>
                        <a:pt x="1025" y="307"/>
                      </a:lnTo>
                      <a:lnTo>
                        <a:pt x="1020" y="300"/>
                      </a:lnTo>
                      <a:lnTo>
                        <a:pt x="1014" y="293"/>
                      </a:lnTo>
                      <a:lnTo>
                        <a:pt x="1007" y="285"/>
                      </a:lnTo>
                      <a:lnTo>
                        <a:pt x="953" y="237"/>
                      </a:lnTo>
                      <a:lnTo>
                        <a:pt x="933" y="220"/>
                      </a:lnTo>
                      <a:lnTo>
                        <a:pt x="923" y="212"/>
                      </a:lnTo>
                      <a:lnTo>
                        <a:pt x="876" y="171"/>
                      </a:lnTo>
                      <a:lnTo>
                        <a:pt x="840" y="120"/>
                      </a:lnTo>
                      <a:lnTo>
                        <a:pt x="837" y="100"/>
                      </a:lnTo>
                      <a:lnTo>
                        <a:pt x="838" y="94"/>
                      </a:lnTo>
                      <a:lnTo>
                        <a:pt x="846" y="65"/>
                      </a:lnTo>
                      <a:lnTo>
                        <a:pt x="848" y="59"/>
                      </a:lnTo>
                      <a:lnTo>
                        <a:pt x="850" y="54"/>
                      </a:lnTo>
                      <a:lnTo>
                        <a:pt x="851" y="49"/>
                      </a:lnTo>
                      <a:lnTo>
                        <a:pt x="852" y="45"/>
                      </a:lnTo>
                      <a:lnTo>
                        <a:pt x="852" y="40"/>
                      </a:lnTo>
                      <a:lnTo>
                        <a:pt x="852" y="36"/>
                      </a:lnTo>
                      <a:lnTo>
                        <a:pt x="798" y="9"/>
                      </a:lnTo>
                      <a:lnTo>
                        <a:pt x="732" y="1"/>
                      </a:lnTo>
                      <a:lnTo>
                        <a:pt x="678" y="0"/>
                      </a:lnTo>
                      <a:lnTo>
                        <a:pt x="670" y="0"/>
                      </a:lnTo>
                      <a:lnTo>
                        <a:pt x="610" y="9"/>
                      </a:lnTo>
                      <a:lnTo>
                        <a:pt x="582" y="15"/>
                      </a:lnTo>
                      <a:lnTo>
                        <a:pt x="576" y="17"/>
                      </a:lnTo>
                      <a:lnTo>
                        <a:pt x="539" y="24"/>
                      </a:lnTo>
                      <a:lnTo>
                        <a:pt x="533" y="25"/>
                      </a:lnTo>
                      <a:lnTo>
                        <a:pt x="480" y="43"/>
                      </a:lnTo>
                      <a:lnTo>
                        <a:pt x="476" y="45"/>
                      </a:lnTo>
                      <a:lnTo>
                        <a:pt x="455" y="52"/>
                      </a:lnTo>
                      <a:lnTo>
                        <a:pt x="452" y="53"/>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37" name="Rectangle 25"/>
                <p:cNvSpPr>
                  <a:spLocks/>
                </p:cNvSpPr>
                <p:nvPr/>
              </p:nvSpPr>
              <p:spPr bwMode="auto">
                <a:xfrm>
                  <a:off x="2724" y="5967"/>
                  <a:ext cx="407" cy="192"/>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38" name="Freeform 26"/>
                <p:cNvSpPr>
                  <a:spLocks/>
                </p:cNvSpPr>
                <p:nvPr/>
              </p:nvSpPr>
              <p:spPr bwMode="auto">
                <a:xfrm>
                  <a:off x="2812" y="5907"/>
                  <a:ext cx="85" cy="58"/>
                </a:xfrm>
                <a:custGeom>
                  <a:avLst/>
                  <a:gdLst>
                    <a:gd name="T0" fmla="*/ 0 w 211"/>
                    <a:gd name="T1" fmla="*/ 144 h 144"/>
                    <a:gd name="T2" fmla="*/ 211 w 211"/>
                    <a:gd name="T3" fmla="*/ 0 h 144"/>
                  </a:gdLst>
                  <a:ahLst/>
                  <a:cxnLst>
                    <a:cxn ang="0">
                      <a:pos x="T0" y="T1"/>
                    </a:cxn>
                    <a:cxn ang="0">
                      <a:pos x="T2" y="T3"/>
                    </a:cxn>
                  </a:cxnLst>
                  <a:rect l="0" t="0" r="r" b="b"/>
                  <a:pathLst>
                    <a:path w="211" h="144">
                      <a:moveTo>
                        <a:pt x="0" y="144"/>
                      </a:moveTo>
                      <a:lnTo>
                        <a:pt x="211"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39" name="Freeform 27"/>
                <p:cNvSpPr>
                  <a:spLocks/>
                </p:cNvSpPr>
                <p:nvPr/>
              </p:nvSpPr>
              <p:spPr bwMode="auto">
                <a:xfrm>
                  <a:off x="3598" y="5306"/>
                  <a:ext cx="299" cy="85"/>
                </a:xfrm>
                <a:custGeom>
                  <a:avLst/>
                  <a:gdLst>
                    <a:gd name="T0" fmla="*/ 0 w 749"/>
                    <a:gd name="T1" fmla="*/ 212 h 212"/>
                    <a:gd name="T2" fmla="*/ 749 w 749"/>
                    <a:gd name="T3" fmla="*/ 0 h 212"/>
                  </a:gdLst>
                  <a:ahLst/>
                  <a:cxnLst>
                    <a:cxn ang="0">
                      <a:pos x="T0" y="T1"/>
                    </a:cxn>
                    <a:cxn ang="0">
                      <a:pos x="T2" y="T3"/>
                    </a:cxn>
                  </a:cxnLst>
                  <a:rect l="0" t="0" r="r" b="b"/>
                  <a:pathLst>
                    <a:path w="749" h="212">
                      <a:moveTo>
                        <a:pt x="0" y="212"/>
                      </a:moveTo>
                      <a:lnTo>
                        <a:pt x="749"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40" name="Freeform 28"/>
                <p:cNvSpPr>
                  <a:spLocks/>
                </p:cNvSpPr>
                <p:nvPr/>
              </p:nvSpPr>
              <p:spPr bwMode="auto">
                <a:xfrm>
                  <a:off x="3770" y="5103"/>
                  <a:ext cx="300" cy="76"/>
                </a:xfrm>
                <a:custGeom>
                  <a:avLst/>
                  <a:gdLst>
                    <a:gd name="T0" fmla="*/ 0 w 749"/>
                    <a:gd name="T1" fmla="*/ 192 h 192"/>
                    <a:gd name="T2" fmla="*/ 749 w 749"/>
                    <a:gd name="T3" fmla="*/ 0 h 192"/>
                  </a:gdLst>
                  <a:ahLst/>
                  <a:cxnLst>
                    <a:cxn ang="0">
                      <a:pos x="T0" y="T1"/>
                    </a:cxn>
                    <a:cxn ang="0">
                      <a:pos x="T2" y="T3"/>
                    </a:cxn>
                  </a:cxnLst>
                  <a:rect l="0" t="0" r="r" b="b"/>
                  <a:pathLst>
                    <a:path w="749" h="192">
                      <a:moveTo>
                        <a:pt x="0" y="192"/>
                      </a:moveTo>
                      <a:lnTo>
                        <a:pt x="749"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41" name="Freeform 29"/>
                <p:cNvSpPr>
                  <a:spLocks/>
                </p:cNvSpPr>
                <p:nvPr/>
              </p:nvSpPr>
              <p:spPr bwMode="auto">
                <a:xfrm>
                  <a:off x="3469" y="5454"/>
                  <a:ext cx="185" cy="46"/>
                </a:xfrm>
                <a:custGeom>
                  <a:avLst/>
                  <a:gdLst>
                    <a:gd name="T0" fmla="*/ 0 w 461"/>
                    <a:gd name="T1" fmla="*/ 115 h 115"/>
                    <a:gd name="T2" fmla="*/ 461 w 461"/>
                    <a:gd name="T3" fmla="*/ 0 h 115"/>
                  </a:gdLst>
                  <a:ahLst/>
                  <a:cxnLst>
                    <a:cxn ang="0">
                      <a:pos x="T0" y="T1"/>
                    </a:cxn>
                    <a:cxn ang="0">
                      <a:pos x="T2" y="T3"/>
                    </a:cxn>
                  </a:cxnLst>
                  <a:rect l="0" t="0" r="r" b="b"/>
                  <a:pathLst>
                    <a:path w="461" h="115">
                      <a:moveTo>
                        <a:pt x="0" y="115"/>
                      </a:moveTo>
                      <a:lnTo>
                        <a:pt x="461"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42" name="Freeform 30"/>
                <p:cNvSpPr>
                  <a:spLocks/>
                </p:cNvSpPr>
                <p:nvPr/>
              </p:nvSpPr>
              <p:spPr bwMode="auto">
                <a:xfrm>
                  <a:off x="134" y="4986"/>
                  <a:ext cx="2277" cy="898"/>
                </a:xfrm>
                <a:custGeom>
                  <a:avLst/>
                  <a:gdLst>
                    <a:gd name="T0" fmla="*/ 247 w 5694"/>
                    <a:gd name="T1" fmla="*/ 1034 h 2244"/>
                    <a:gd name="T2" fmla="*/ 19 w 5694"/>
                    <a:gd name="T3" fmla="*/ 1208 h 2244"/>
                    <a:gd name="T4" fmla="*/ 10 w 5694"/>
                    <a:gd name="T5" fmla="*/ 1415 h 2244"/>
                    <a:gd name="T6" fmla="*/ 199 w 5694"/>
                    <a:gd name="T7" fmla="*/ 1603 h 2244"/>
                    <a:gd name="T8" fmla="*/ 457 w 5694"/>
                    <a:gd name="T9" fmla="*/ 1620 h 2244"/>
                    <a:gd name="T10" fmla="*/ 850 w 5694"/>
                    <a:gd name="T11" fmla="*/ 1598 h 2244"/>
                    <a:gd name="T12" fmla="*/ 1100 w 5694"/>
                    <a:gd name="T13" fmla="*/ 1568 h 2244"/>
                    <a:gd name="T14" fmla="*/ 1296 w 5694"/>
                    <a:gd name="T15" fmla="*/ 1483 h 2244"/>
                    <a:gd name="T16" fmla="*/ 1411 w 5694"/>
                    <a:gd name="T17" fmla="*/ 1512 h 2244"/>
                    <a:gd name="T18" fmla="*/ 1563 w 5694"/>
                    <a:gd name="T19" fmla="*/ 1597 h 2244"/>
                    <a:gd name="T20" fmla="*/ 1686 w 5694"/>
                    <a:gd name="T21" fmla="*/ 1653 h 2244"/>
                    <a:gd name="T22" fmla="*/ 1915 w 5694"/>
                    <a:gd name="T23" fmla="*/ 1758 h 2244"/>
                    <a:gd name="T24" fmla="*/ 2250 w 5694"/>
                    <a:gd name="T25" fmla="*/ 1883 h 2244"/>
                    <a:gd name="T26" fmla="*/ 2592 w 5694"/>
                    <a:gd name="T27" fmla="*/ 1941 h 2244"/>
                    <a:gd name="T28" fmla="*/ 2905 w 5694"/>
                    <a:gd name="T29" fmla="*/ 1966 h 2244"/>
                    <a:gd name="T30" fmla="*/ 3222 w 5694"/>
                    <a:gd name="T31" fmla="*/ 2016 h 2244"/>
                    <a:gd name="T32" fmla="*/ 3471 w 5694"/>
                    <a:gd name="T33" fmla="*/ 2106 h 2244"/>
                    <a:gd name="T34" fmla="*/ 3687 w 5694"/>
                    <a:gd name="T35" fmla="*/ 2183 h 2244"/>
                    <a:gd name="T36" fmla="*/ 3992 w 5694"/>
                    <a:gd name="T37" fmla="*/ 2229 h 2244"/>
                    <a:gd name="T38" fmla="*/ 4292 w 5694"/>
                    <a:gd name="T39" fmla="*/ 2244 h 2244"/>
                    <a:gd name="T40" fmla="*/ 4607 w 5694"/>
                    <a:gd name="T41" fmla="*/ 2215 h 2244"/>
                    <a:gd name="T42" fmla="*/ 5027 w 5694"/>
                    <a:gd name="T43" fmla="*/ 2102 h 2244"/>
                    <a:gd name="T44" fmla="*/ 5307 w 5694"/>
                    <a:gd name="T45" fmla="*/ 1998 h 2244"/>
                    <a:gd name="T46" fmla="*/ 5622 w 5694"/>
                    <a:gd name="T47" fmla="*/ 1793 h 2244"/>
                    <a:gd name="T48" fmla="*/ 5694 w 5694"/>
                    <a:gd name="T49" fmla="*/ 1565 h 2244"/>
                    <a:gd name="T50" fmla="*/ 5635 w 5694"/>
                    <a:gd name="T51" fmla="*/ 1303 h 2244"/>
                    <a:gd name="T52" fmla="*/ 5454 w 5694"/>
                    <a:gd name="T53" fmla="*/ 986 h 2244"/>
                    <a:gd name="T54" fmla="*/ 5246 w 5694"/>
                    <a:gd name="T55" fmla="*/ 751 h 2244"/>
                    <a:gd name="T56" fmla="*/ 5045 w 5694"/>
                    <a:gd name="T57" fmla="*/ 558 h 2244"/>
                    <a:gd name="T58" fmla="*/ 4847 w 5694"/>
                    <a:gd name="T59" fmla="*/ 386 h 2244"/>
                    <a:gd name="T60" fmla="*/ 4552 w 5694"/>
                    <a:gd name="T61" fmla="*/ 204 h 2244"/>
                    <a:gd name="T62" fmla="*/ 4403 w 5694"/>
                    <a:gd name="T63" fmla="*/ 288 h 2244"/>
                    <a:gd name="T64" fmla="*/ 4306 w 5694"/>
                    <a:gd name="T65" fmla="*/ 359 h 2244"/>
                    <a:gd name="T66" fmla="*/ 4157 w 5694"/>
                    <a:gd name="T67" fmla="*/ 442 h 2244"/>
                    <a:gd name="T68" fmla="*/ 3991 w 5694"/>
                    <a:gd name="T69" fmla="*/ 400 h 2244"/>
                    <a:gd name="T70" fmla="*/ 3884 w 5694"/>
                    <a:gd name="T71" fmla="*/ 337 h 2244"/>
                    <a:gd name="T72" fmla="*/ 3667 w 5694"/>
                    <a:gd name="T73" fmla="*/ 187 h 2244"/>
                    <a:gd name="T74" fmla="*/ 3429 w 5694"/>
                    <a:gd name="T75" fmla="*/ 56 h 2244"/>
                    <a:gd name="T76" fmla="*/ 3172 w 5694"/>
                    <a:gd name="T77" fmla="*/ 6 h 2244"/>
                    <a:gd name="T78" fmla="*/ 2924 w 5694"/>
                    <a:gd name="T79" fmla="*/ 3 h 2244"/>
                    <a:gd name="T80" fmla="*/ 2559 w 5694"/>
                    <a:gd name="T81" fmla="*/ 45 h 2244"/>
                    <a:gd name="T82" fmla="*/ 2234 w 5694"/>
                    <a:gd name="T83" fmla="*/ 107 h 2244"/>
                    <a:gd name="T84" fmla="*/ 1940 w 5694"/>
                    <a:gd name="T85" fmla="*/ 172 h 2244"/>
                    <a:gd name="T86" fmla="*/ 1654 w 5694"/>
                    <a:gd name="T87" fmla="*/ 244 h 2244"/>
                    <a:gd name="T88" fmla="*/ 1364 w 5694"/>
                    <a:gd name="T89" fmla="*/ 332 h 2244"/>
                    <a:gd name="T90" fmla="*/ 1105 w 5694"/>
                    <a:gd name="T91" fmla="*/ 486 h 2244"/>
                    <a:gd name="T92" fmla="*/ 1033 w 5694"/>
                    <a:gd name="T93" fmla="*/ 610 h 2244"/>
                    <a:gd name="T94" fmla="*/ 987 w 5694"/>
                    <a:gd name="T95" fmla="*/ 671 h 2244"/>
                    <a:gd name="T96" fmla="*/ 893 w 5694"/>
                    <a:gd name="T97" fmla="*/ 831 h 2244"/>
                    <a:gd name="T98" fmla="*/ 714 w 5694"/>
                    <a:gd name="T99" fmla="*/ 985 h 2244"/>
                    <a:gd name="T100" fmla="*/ 604 w 5694"/>
                    <a:gd name="T101" fmla="*/ 968 h 2244"/>
                    <a:gd name="T102" fmla="*/ 481 w 5694"/>
                    <a:gd name="T103" fmla="*/ 963 h 2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94" h="2244">
                      <a:moveTo>
                        <a:pt x="462" y="967"/>
                      </a:moveTo>
                      <a:lnTo>
                        <a:pt x="398" y="985"/>
                      </a:lnTo>
                      <a:lnTo>
                        <a:pt x="325" y="1007"/>
                      </a:lnTo>
                      <a:lnTo>
                        <a:pt x="247" y="1034"/>
                      </a:lnTo>
                      <a:lnTo>
                        <a:pt x="172" y="1065"/>
                      </a:lnTo>
                      <a:lnTo>
                        <a:pt x="106" y="1102"/>
                      </a:lnTo>
                      <a:lnTo>
                        <a:pt x="56" y="1143"/>
                      </a:lnTo>
                      <a:lnTo>
                        <a:pt x="19" y="1208"/>
                      </a:lnTo>
                      <a:lnTo>
                        <a:pt x="4" y="1271"/>
                      </a:lnTo>
                      <a:lnTo>
                        <a:pt x="0" y="1318"/>
                      </a:lnTo>
                      <a:lnTo>
                        <a:pt x="0" y="1342"/>
                      </a:lnTo>
                      <a:lnTo>
                        <a:pt x="10" y="1415"/>
                      </a:lnTo>
                      <a:lnTo>
                        <a:pt x="35" y="1485"/>
                      </a:lnTo>
                      <a:lnTo>
                        <a:pt x="78" y="1544"/>
                      </a:lnTo>
                      <a:lnTo>
                        <a:pt x="140" y="1587"/>
                      </a:lnTo>
                      <a:lnTo>
                        <a:pt x="199" y="1603"/>
                      </a:lnTo>
                      <a:lnTo>
                        <a:pt x="273" y="1614"/>
                      </a:lnTo>
                      <a:lnTo>
                        <a:pt x="361" y="1619"/>
                      </a:lnTo>
                      <a:lnTo>
                        <a:pt x="408" y="1620"/>
                      </a:lnTo>
                      <a:lnTo>
                        <a:pt x="457" y="1620"/>
                      </a:lnTo>
                      <a:lnTo>
                        <a:pt x="557" y="1617"/>
                      </a:lnTo>
                      <a:lnTo>
                        <a:pt x="659" y="1612"/>
                      </a:lnTo>
                      <a:lnTo>
                        <a:pt x="758" y="1606"/>
                      </a:lnTo>
                      <a:lnTo>
                        <a:pt x="850" y="1598"/>
                      </a:lnTo>
                      <a:lnTo>
                        <a:pt x="932" y="1592"/>
                      </a:lnTo>
                      <a:lnTo>
                        <a:pt x="968" y="1589"/>
                      </a:lnTo>
                      <a:lnTo>
                        <a:pt x="1028" y="1583"/>
                      </a:lnTo>
                      <a:lnTo>
                        <a:pt x="1100" y="1568"/>
                      </a:lnTo>
                      <a:lnTo>
                        <a:pt x="1173" y="1541"/>
                      </a:lnTo>
                      <a:lnTo>
                        <a:pt x="1227" y="1513"/>
                      </a:lnTo>
                      <a:lnTo>
                        <a:pt x="1239" y="1506"/>
                      </a:lnTo>
                      <a:lnTo>
                        <a:pt x="1296" y="1483"/>
                      </a:lnTo>
                      <a:lnTo>
                        <a:pt x="1321" y="1481"/>
                      </a:lnTo>
                      <a:lnTo>
                        <a:pt x="1334" y="1481"/>
                      </a:lnTo>
                      <a:lnTo>
                        <a:pt x="1397" y="1502"/>
                      </a:lnTo>
                      <a:lnTo>
                        <a:pt x="1411" y="1512"/>
                      </a:lnTo>
                      <a:lnTo>
                        <a:pt x="1419" y="1518"/>
                      </a:lnTo>
                      <a:lnTo>
                        <a:pt x="1478" y="1557"/>
                      </a:lnTo>
                      <a:lnTo>
                        <a:pt x="1537" y="1587"/>
                      </a:lnTo>
                      <a:lnTo>
                        <a:pt x="1563" y="1597"/>
                      </a:lnTo>
                      <a:lnTo>
                        <a:pt x="1591" y="1610"/>
                      </a:lnTo>
                      <a:lnTo>
                        <a:pt x="1621" y="1623"/>
                      </a:lnTo>
                      <a:lnTo>
                        <a:pt x="1652" y="1638"/>
                      </a:lnTo>
                      <a:lnTo>
                        <a:pt x="1686" y="1653"/>
                      </a:lnTo>
                      <a:lnTo>
                        <a:pt x="1721" y="1670"/>
                      </a:lnTo>
                      <a:lnTo>
                        <a:pt x="1758" y="1687"/>
                      </a:lnTo>
                      <a:lnTo>
                        <a:pt x="1834" y="1722"/>
                      </a:lnTo>
                      <a:lnTo>
                        <a:pt x="1915" y="1758"/>
                      </a:lnTo>
                      <a:lnTo>
                        <a:pt x="1998" y="1793"/>
                      </a:lnTo>
                      <a:lnTo>
                        <a:pt x="2083" y="1827"/>
                      </a:lnTo>
                      <a:lnTo>
                        <a:pt x="2167" y="1857"/>
                      </a:lnTo>
                      <a:lnTo>
                        <a:pt x="2250" y="1883"/>
                      </a:lnTo>
                      <a:lnTo>
                        <a:pt x="2332" y="1903"/>
                      </a:lnTo>
                      <a:lnTo>
                        <a:pt x="2416" y="1919"/>
                      </a:lnTo>
                      <a:lnTo>
                        <a:pt x="2503" y="1931"/>
                      </a:lnTo>
                      <a:lnTo>
                        <a:pt x="2592" y="1941"/>
                      </a:lnTo>
                      <a:lnTo>
                        <a:pt x="2682" y="1948"/>
                      </a:lnTo>
                      <a:lnTo>
                        <a:pt x="2772" y="1955"/>
                      </a:lnTo>
                      <a:lnTo>
                        <a:pt x="2817" y="1959"/>
                      </a:lnTo>
                      <a:lnTo>
                        <a:pt x="2905" y="1966"/>
                      </a:lnTo>
                      <a:lnTo>
                        <a:pt x="2991" y="1974"/>
                      </a:lnTo>
                      <a:lnTo>
                        <a:pt x="3072" y="1985"/>
                      </a:lnTo>
                      <a:lnTo>
                        <a:pt x="3150" y="1999"/>
                      </a:lnTo>
                      <a:lnTo>
                        <a:pt x="3222" y="2016"/>
                      </a:lnTo>
                      <a:lnTo>
                        <a:pt x="3289" y="2036"/>
                      </a:lnTo>
                      <a:lnTo>
                        <a:pt x="3352" y="2058"/>
                      </a:lnTo>
                      <a:lnTo>
                        <a:pt x="3412" y="2082"/>
                      </a:lnTo>
                      <a:lnTo>
                        <a:pt x="3471" y="2106"/>
                      </a:lnTo>
                      <a:lnTo>
                        <a:pt x="3501" y="2118"/>
                      </a:lnTo>
                      <a:lnTo>
                        <a:pt x="3561" y="2142"/>
                      </a:lnTo>
                      <a:lnTo>
                        <a:pt x="3622" y="2164"/>
                      </a:lnTo>
                      <a:lnTo>
                        <a:pt x="3687" y="2183"/>
                      </a:lnTo>
                      <a:lnTo>
                        <a:pt x="3756" y="2199"/>
                      </a:lnTo>
                      <a:lnTo>
                        <a:pt x="3832" y="2211"/>
                      </a:lnTo>
                      <a:lnTo>
                        <a:pt x="3911" y="2220"/>
                      </a:lnTo>
                      <a:lnTo>
                        <a:pt x="3992" y="2229"/>
                      </a:lnTo>
                      <a:lnTo>
                        <a:pt x="4076" y="2237"/>
                      </a:lnTo>
                      <a:lnTo>
                        <a:pt x="4161" y="2242"/>
                      </a:lnTo>
                      <a:lnTo>
                        <a:pt x="4248" y="2244"/>
                      </a:lnTo>
                      <a:lnTo>
                        <a:pt x="4292" y="2244"/>
                      </a:lnTo>
                      <a:lnTo>
                        <a:pt x="4337" y="2244"/>
                      </a:lnTo>
                      <a:lnTo>
                        <a:pt x="4426" y="2239"/>
                      </a:lnTo>
                      <a:lnTo>
                        <a:pt x="4516" y="2229"/>
                      </a:lnTo>
                      <a:lnTo>
                        <a:pt x="4607" y="2215"/>
                      </a:lnTo>
                      <a:lnTo>
                        <a:pt x="4700" y="2194"/>
                      </a:lnTo>
                      <a:lnTo>
                        <a:pt x="4803" y="2168"/>
                      </a:lnTo>
                      <a:lnTo>
                        <a:pt x="4913" y="2137"/>
                      </a:lnTo>
                      <a:lnTo>
                        <a:pt x="5027" y="2102"/>
                      </a:lnTo>
                      <a:lnTo>
                        <a:pt x="5085" y="2083"/>
                      </a:lnTo>
                      <a:lnTo>
                        <a:pt x="5142" y="2063"/>
                      </a:lnTo>
                      <a:lnTo>
                        <a:pt x="5198" y="2042"/>
                      </a:lnTo>
                      <a:lnTo>
                        <a:pt x="5307" y="1998"/>
                      </a:lnTo>
                      <a:lnTo>
                        <a:pt x="5407" y="1951"/>
                      </a:lnTo>
                      <a:lnTo>
                        <a:pt x="5495" y="1901"/>
                      </a:lnTo>
                      <a:lnTo>
                        <a:pt x="5568" y="1848"/>
                      </a:lnTo>
                      <a:lnTo>
                        <a:pt x="5622" y="1793"/>
                      </a:lnTo>
                      <a:lnTo>
                        <a:pt x="5658" y="1733"/>
                      </a:lnTo>
                      <a:lnTo>
                        <a:pt x="5681" y="1669"/>
                      </a:lnTo>
                      <a:lnTo>
                        <a:pt x="5692" y="1601"/>
                      </a:lnTo>
                      <a:lnTo>
                        <a:pt x="5694" y="1565"/>
                      </a:lnTo>
                      <a:lnTo>
                        <a:pt x="5692" y="1529"/>
                      </a:lnTo>
                      <a:lnTo>
                        <a:pt x="5682" y="1456"/>
                      </a:lnTo>
                      <a:lnTo>
                        <a:pt x="5662" y="1380"/>
                      </a:lnTo>
                      <a:lnTo>
                        <a:pt x="5635" y="1303"/>
                      </a:lnTo>
                      <a:lnTo>
                        <a:pt x="5599" y="1225"/>
                      </a:lnTo>
                      <a:lnTo>
                        <a:pt x="5558" y="1146"/>
                      </a:lnTo>
                      <a:lnTo>
                        <a:pt x="5512" y="1068"/>
                      </a:lnTo>
                      <a:lnTo>
                        <a:pt x="5454" y="986"/>
                      </a:lnTo>
                      <a:lnTo>
                        <a:pt x="5380" y="896"/>
                      </a:lnTo>
                      <a:lnTo>
                        <a:pt x="5338" y="849"/>
                      </a:lnTo>
                      <a:lnTo>
                        <a:pt x="5293" y="800"/>
                      </a:lnTo>
                      <a:lnTo>
                        <a:pt x="5246" y="751"/>
                      </a:lnTo>
                      <a:lnTo>
                        <a:pt x="5197" y="702"/>
                      </a:lnTo>
                      <a:lnTo>
                        <a:pt x="5147" y="653"/>
                      </a:lnTo>
                      <a:lnTo>
                        <a:pt x="5096" y="605"/>
                      </a:lnTo>
                      <a:lnTo>
                        <a:pt x="5045" y="558"/>
                      </a:lnTo>
                      <a:lnTo>
                        <a:pt x="4994" y="512"/>
                      </a:lnTo>
                      <a:lnTo>
                        <a:pt x="4944" y="468"/>
                      </a:lnTo>
                      <a:lnTo>
                        <a:pt x="4895" y="426"/>
                      </a:lnTo>
                      <a:lnTo>
                        <a:pt x="4847" y="386"/>
                      </a:lnTo>
                      <a:lnTo>
                        <a:pt x="4759" y="317"/>
                      </a:lnTo>
                      <a:lnTo>
                        <a:pt x="4684" y="263"/>
                      </a:lnTo>
                      <a:lnTo>
                        <a:pt x="4624" y="227"/>
                      </a:lnTo>
                      <a:lnTo>
                        <a:pt x="4552" y="204"/>
                      </a:lnTo>
                      <a:lnTo>
                        <a:pt x="4532" y="204"/>
                      </a:lnTo>
                      <a:lnTo>
                        <a:pt x="4513" y="206"/>
                      </a:lnTo>
                      <a:lnTo>
                        <a:pt x="4452" y="238"/>
                      </a:lnTo>
                      <a:lnTo>
                        <a:pt x="4403" y="288"/>
                      </a:lnTo>
                      <a:lnTo>
                        <a:pt x="4392" y="301"/>
                      </a:lnTo>
                      <a:lnTo>
                        <a:pt x="4344" y="342"/>
                      </a:lnTo>
                      <a:lnTo>
                        <a:pt x="4318" y="353"/>
                      </a:lnTo>
                      <a:lnTo>
                        <a:pt x="4306" y="359"/>
                      </a:lnTo>
                      <a:lnTo>
                        <a:pt x="4249" y="391"/>
                      </a:lnTo>
                      <a:lnTo>
                        <a:pt x="4228" y="405"/>
                      </a:lnTo>
                      <a:lnTo>
                        <a:pt x="4217" y="411"/>
                      </a:lnTo>
                      <a:lnTo>
                        <a:pt x="4157" y="442"/>
                      </a:lnTo>
                      <a:lnTo>
                        <a:pt x="4115" y="449"/>
                      </a:lnTo>
                      <a:lnTo>
                        <a:pt x="4105" y="449"/>
                      </a:lnTo>
                      <a:lnTo>
                        <a:pt x="4039" y="428"/>
                      </a:lnTo>
                      <a:lnTo>
                        <a:pt x="3991" y="400"/>
                      </a:lnTo>
                      <a:lnTo>
                        <a:pt x="3980" y="392"/>
                      </a:lnTo>
                      <a:lnTo>
                        <a:pt x="3921" y="358"/>
                      </a:lnTo>
                      <a:lnTo>
                        <a:pt x="3904" y="348"/>
                      </a:lnTo>
                      <a:lnTo>
                        <a:pt x="3884" y="337"/>
                      </a:lnTo>
                      <a:lnTo>
                        <a:pt x="3820" y="295"/>
                      </a:lnTo>
                      <a:lnTo>
                        <a:pt x="3747" y="243"/>
                      </a:lnTo>
                      <a:lnTo>
                        <a:pt x="3721" y="224"/>
                      </a:lnTo>
                      <a:lnTo>
                        <a:pt x="3667" y="187"/>
                      </a:lnTo>
                      <a:lnTo>
                        <a:pt x="3610" y="149"/>
                      </a:lnTo>
                      <a:lnTo>
                        <a:pt x="3552" y="114"/>
                      </a:lnTo>
                      <a:lnTo>
                        <a:pt x="3491" y="82"/>
                      </a:lnTo>
                      <a:lnTo>
                        <a:pt x="3429" y="56"/>
                      </a:lnTo>
                      <a:lnTo>
                        <a:pt x="3366" y="36"/>
                      </a:lnTo>
                      <a:lnTo>
                        <a:pt x="3302" y="23"/>
                      </a:lnTo>
                      <a:lnTo>
                        <a:pt x="3237" y="13"/>
                      </a:lnTo>
                      <a:lnTo>
                        <a:pt x="3172" y="6"/>
                      </a:lnTo>
                      <a:lnTo>
                        <a:pt x="3105" y="2"/>
                      </a:lnTo>
                      <a:lnTo>
                        <a:pt x="3036" y="0"/>
                      </a:lnTo>
                      <a:lnTo>
                        <a:pt x="3000" y="0"/>
                      </a:lnTo>
                      <a:lnTo>
                        <a:pt x="2924" y="3"/>
                      </a:lnTo>
                      <a:lnTo>
                        <a:pt x="2843" y="9"/>
                      </a:lnTo>
                      <a:lnTo>
                        <a:pt x="2756" y="18"/>
                      </a:lnTo>
                      <a:lnTo>
                        <a:pt x="2662" y="29"/>
                      </a:lnTo>
                      <a:lnTo>
                        <a:pt x="2559" y="45"/>
                      </a:lnTo>
                      <a:lnTo>
                        <a:pt x="2438" y="66"/>
                      </a:lnTo>
                      <a:lnTo>
                        <a:pt x="2373" y="79"/>
                      </a:lnTo>
                      <a:lnTo>
                        <a:pt x="2305" y="92"/>
                      </a:lnTo>
                      <a:lnTo>
                        <a:pt x="2234" y="107"/>
                      </a:lnTo>
                      <a:lnTo>
                        <a:pt x="2162" y="122"/>
                      </a:lnTo>
                      <a:lnTo>
                        <a:pt x="2088" y="138"/>
                      </a:lnTo>
                      <a:lnTo>
                        <a:pt x="2014" y="155"/>
                      </a:lnTo>
                      <a:lnTo>
                        <a:pt x="1940" y="172"/>
                      </a:lnTo>
                      <a:lnTo>
                        <a:pt x="1866" y="190"/>
                      </a:lnTo>
                      <a:lnTo>
                        <a:pt x="1794" y="208"/>
                      </a:lnTo>
                      <a:lnTo>
                        <a:pt x="1723" y="226"/>
                      </a:lnTo>
                      <a:lnTo>
                        <a:pt x="1654" y="244"/>
                      </a:lnTo>
                      <a:lnTo>
                        <a:pt x="1588" y="262"/>
                      </a:lnTo>
                      <a:lnTo>
                        <a:pt x="1526" y="280"/>
                      </a:lnTo>
                      <a:lnTo>
                        <a:pt x="1467" y="298"/>
                      </a:lnTo>
                      <a:lnTo>
                        <a:pt x="1364" y="332"/>
                      </a:lnTo>
                      <a:lnTo>
                        <a:pt x="1283" y="363"/>
                      </a:lnTo>
                      <a:lnTo>
                        <a:pt x="1219" y="394"/>
                      </a:lnTo>
                      <a:lnTo>
                        <a:pt x="1150" y="440"/>
                      </a:lnTo>
                      <a:lnTo>
                        <a:pt x="1105" y="486"/>
                      </a:lnTo>
                      <a:lnTo>
                        <a:pt x="1066" y="548"/>
                      </a:lnTo>
                      <a:lnTo>
                        <a:pt x="1050" y="579"/>
                      </a:lnTo>
                      <a:lnTo>
                        <a:pt x="1042" y="594"/>
                      </a:lnTo>
                      <a:lnTo>
                        <a:pt x="1033" y="610"/>
                      </a:lnTo>
                      <a:lnTo>
                        <a:pt x="1023" y="625"/>
                      </a:lnTo>
                      <a:lnTo>
                        <a:pt x="1012" y="640"/>
                      </a:lnTo>
                      <a:lnTo>
                        <a:pt x="1000" y="655"/>
                      </a:lnTo>
                      <a:lnTo>
                        <a:pt x="987" y="671"/>
                      </a:lnTo>
                      <a:lnTo>
                        <a:pt x="953" y="723"/>
                      </a:lnTo>
                      <a:lnTo>
                        <a:pt x="922" y="777"/>
                      </a:lnTo>
                      <a:lnTo>
                        <a:pt x="903" y="813"/>
                      </a:lnTo>
                      <a:lnTo>
                        <a:pt x="893" y="831"/>
                      </a:lnTo>
                      <a:lnTo>
                        <a:pt x="854" y="897"/>
                      </a:lnTo>
                      <a:lnTo>
                        <a:pt x="809" y="949"/>
                      </a:lnTo>
                      <a:lnTo>
                        <a:pt x="757" y="979"/>
                      </a:lnTo>
                      <a:lnTo>
                        <a:pt x="714" y="985"/>
                      </a:lnTo>
                      <a:lnTo>
                        <a:pt x="700" y="984"/>
                      </a:lnTo>
                      <a:lnTo>
                        <a:pt x="637" y="974"/>
                      </a:lnTo>
                      <a:lnTo>
                        <a:pt x="621" y="971"/>
                      </a:lnTo>
                      <a:lnTo>
                        <a:pt x="604" y="968"/>
                      </a:lnTo>
                      <a:lnTo>
                        <a:pt x="535" y="959"/>
                      </a:lnTo>
                      <a:lnTo>
                        <a:pt x="517" y="959"/>
                      </a:lnTo>
                      <a:lnTo>
                        <a:pt x="499" y="961"/>
                      </a:lnTo>
                      <a:lnTo>
                        <a:pt x="481" y="963"/>
                      </a:lnTo>
                      <a:lnTo>
                        <a:pt x="462" y="967"/>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43" name="Freeform 31"/>
                <p:cNvSpPr>
                  <a:spLocks/>
                </p:cNvSpPr>
                <p:nvPr/>
              </p:nvSpPr>
              <p:spPr bwMode="auto">
                <a:xfrm>
                  <a:off x="498" y="5087"/>
                  <a:ext cx="1790" cy="608"/>
                </a:xfrm>
                <a:custGeom>
                  <a:avLst/>
                  <a:gdLst>
                    <a:gd name="T0" fmla="*/ 235 w 4476"/>
                    <a:gd name="T1" fmla="*/ 688 h 1521"/>
                    <a:gd name="T2" fmla="*/ 55 w 4476"/>
                    <a:gd name="T3" fmla="*/ 766 h 1521"/>
                    <a:gd name="T4" fmla="*/ 0 w 4476"/>
                    <a:gd name="T5" fmla="*/ 910 h 1521"/>
                    <a:gd name="T6" fmla="*/ 108 w 4476"/>
                    <a:gd name="T7" fmla="*/ 1075 h 1521"/>
                    <a:gd name="T8" fmla="*/ 319 w 4476"/>
                    <a:gd name="T9" fmla="*/ 1097 h 1521"/>
                    <a:gd name="T10" fmla="*/ 517 w 4476"/>
                    <a:gd name="T11" fmla="*/ 1092 h 1521"/>
                    <a:gd name="T12" fmla="*/ 732 w 4476"/>
                    <a:gd name="T13" fmla="*/ 1079 h 1521"/>
                    <a:gd name="T14" fmla="*/ 894 w 4476"/>
                    <a:gd name="T15" fmla="*/ 1053 h 1521"/>
                    <a:gd name="T16" fmla="*/ 972 w 4476"/>
                    <a:gd name="T17" fmla="*/ 1020 h 1521"/>
                    <a:gd name="T18" fmla="*/ 1109 w 4476"/>
                    <a:gd name="T19" fmla="*/ 1025 h 1521"/>
                    <a:gd name="T20" fmla="*/ 1227 w 4476"/>
                    <a:gd name="T21" fmla="*/ 1082 h 1521"/>
                    <a:gd name="T22" fmla="*/ 1380 w 4476"/>
                    <a:gd name="T23" fmla="*/ 1142 h 1521"/>
                    <a:gd name="T24" fmla="*/ 1536 w 4476"/>
                    <a:gd name="T25" fmla="*/ 1203 h 1521"/>
                    <a:gd name="T26" fmla="*/ 1733 w 4476"/>
                    <a:gd name="T27" fmla="*/ 1267 h 1521"/>
                    <a:gd name="T28" fmla="*/ 1930 w 4476"/>
                    <a:gd name="T29" fmla="*/ 1304 h 1521"/>
                    <a:gd name="T30" fmla="*/ 2141 w 4476"/>
                    <a:gd name="T31" fmla="*/ 1323 h 1521"/>
                    <a:gd name="T32" fmla="*/ 2315 w 4476"/>
                    <a:gd name="T33" fmla="*/ 1335 h 1521"/>
                    <a:gd name="T34" fmla="*/ 2531 w 4476"/>
                    <a:gd name="T35" fmla="*/ 1365 h 1521"/>
                    <a:gd name="T36" fmla="*/ 2728 w 4476"/>
                    <a:gd name="T37" fmla="*/ 1427 h 1521"/>
                    <a:gd name="T38" fmla="*/ 2899 w 4476"/>
                    <a:gd name="T39" fmla="*/ 1479 h 1521"/>
                    <a:gd name="T40" fmla="*/ 3106 w 4476"/>
                    <a:gd name="T41" fmla="*/ 1507 h 1521"/>
                    <a:gd name="T42" fmla="*/ 3305 w 4476"/>
                    <a:gd name="T43" fmla="*/ 1520 h 1521"/>
                    <a:gd name="T44" fmla="*/ 3480 w 4476"/>
                    <a:gd name="T45" fmla="*/ 1517 h 1521"/>
                    <a:gd name="T46" fmla="*/ 3697 w 4476"/>
                    <a:gd name="T47" fmla="*/ 1485 h 1521"/>
                    <a:gd name="T48" fmla="*/ 3953 w 4476"/>
                    <a:gd name="T49" fmla="*/ 1424 h 1521"/>
                    <a:gd name="T50" fmla="*/ 4213 w 4476"/>
                    <a:gd name="T51" fmla="*/ 1339 h 1521"/>
                    <a:gd name="T52" fmla="*/ 4399 w 4476"/>
                    <a:gd name="T53" fmla="*/ 1234 h 1521"/>
                    <a:gd name="T54" fmla="*/ 4476 w 4476"/>
                    <a:gd name="T55" fmla="*/ 1060 h 1521"/>
                    <a:gd name="T56" fmla="*/ 4431 w 4476"/>
                    <a:gd name="T57" fmla="*/ 882 h 1521"/>
                    <a:gd name="T58" fmla="*/ 4315 w 4476"/>
                    <a:gd name="T59" fmla="*/ 698 h 1521"/>
                    <a:gd name="T60" fmla="*/ 4125 w 4476"/>
                    <a:gd name="T61" fmla="*/ 511 h 1521"/>
                    <a:gd name="T62" fmla="*/ 3888 w 4476"/>
                    <a:gd name="T63" fmla="*/ 320 h 1521"/>
                    <a:gd name="T64" fmla="*/ 3684 w 4476"/>
                    <a:gd name="T65" fmla="*/ 182 h 1521"/>
                    <a:gd name="T66" fmla="*/ 3549 w 4476"/>
                    <a:gd name="T67" fmla="*/ 142 h 1521"/>
                    <a:gd name="T68" fmla="*/ 3453 w 4476"/>
                    <a:gd name="T69" fmla="*/ 203 h 1521"/>
                    <a:gd name="T70" fmla="*/ 3330 w 4476"/>
                    <a:gd name="T71" fmla="*/ 271 h 1521"/>
                    <a:gd name="T72" fmla="*/ 3253 w 4476"/>
                    <a:gd name="T73" fmla="*/ 306 h 1521"/>
                    <a:gd name="T74" fmla="*/ 3167 w 4476"/>
                    <a:gd name="T75" fmla="*/ 289 h 1521"/>
                    <a:gd name="T76" fmla="*/ 3065 w 4476"/>
                    <a:gd name="T77" fmla="*/ 235 h 1521"/>
                    <a:gd name="T78" fmla="*/ 2964 w 4476"/>
                    <a:gd name="T79" fmla="*/ 178 h 1521"/>
                    <a:gd name="T80" fmla="*/ 2860 w 4476"/>
                    <a:gd name="T81" fmla="*/ 116 h 1521"/>
                    <a:gd name="T82" fmla="*/ 2642 w 4476"/>
                    <a:gd name="T83" fmla="*/ 29 h 1521"/>
                    <a:gd name="T84" fmla="*/ 2412 w 4476"/>
                    <a:gd name="T85" fmla="*/ 0 h 1521"/>
                    <a:gd name="T86" fmla="*/ 2266 w 4476"/>
                    <a:gd name="T87" fmla="*/ 5 h 1521"/>
                    <a:gd name="T88" fmla="*/ 2052 w 4476"/>
                    <a:gd name="T89" fmla="*/ 29 h 1521"/>
                    <a:gd name="T90" fmla="*/ 1810 w 4476"/>
                    <a:gd name="T91" fmla="*/ 66 h 1521"/>
                    <a:gd name="T92" fmla="*/ 1466 w 4476"/>
                    <a:gd name="T93" fmla="*/ 131 h 1521"/>
                    <a:gd name="T94" fmla="*/ 1154 w 4476"/>
                    <a:gd name="T95" fmla="*/ 203 h 1521"/>
                    <a:gd name="T96" fmla="*/ 938 w 4476"/>
                    <a:gd name="T97" fmla="*/ 278 h 1521"/>
                    <a:gd name="T98" fmla="*/ 825 w 4476"/>
                    <a:gd name="T99" fmla="*/ 393 h 1521"/>
                    <a:gd name="T100" fmla="*/ 764 w 4476"/>
                    <a:gd name="T101" fmla="*/ 468 h 1521"/>
                    <a:gd name="T102" fmla="*/ 700 w 4476"/>
                    <a:gd name="T103" fmla="*/ 563 h 1521"/>
                    <a:gd name="T104" fmla="*/ 561 w 4476"/>
                    <a:gd name="T105" fmla="*/ 669 h 1521"/>
                    <a:gd name="T106" fmla="*/ 474 w 4476"/>
                    <a:gd name="T107" fmla="*/ 657 h 1521"/>
                    <a:gd name="T108" fmla="*/ 434 w 4476"/>
                    <a:gd name="T109" fmla="*/ 652 h 1521"/>
                    <a:gd name="T110" fmla="*/ 392 w 4476"/>
                    <a:gd name="T111" fmla="*/ 653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76" h="1521">
                      <a:moveTo>
                        <a:pt x="362" y="658"/>
                      </a:moveTo>
                      <a:lnTo>
                        <a:pt x="294" y="673"/>
                      </a:lnTo>
                      <a:lnTo>
                        <a:pt x="235" y="688"/>
                      </a:lnTo>
                      <a:lnTo>
                        <a:pt x="174" y="707"/>
                      </a:lnTo>
                      <a:lnTo>
                        <a:pt x="117" y="730"/>
                      </a:lnTo>
                      <a:lnTo>
                        <a:pt x="55" y="766"/>
                      </a:lnTo>
                      <a:lnTo>
                        <a:pt x="15" y="820"/>
                      </a:lnTo>
                      <a:lnTo>
                        <a:pt x="0" y="894"/>
                      </a:lnTo>
                      <a:lnTo>
                        <a:pt x="0" y="910"/>
                      </a:lnTo>
                      <a:lnTo>
                        <a:pt x="13" y="976"/>
                      </a:lnTo>
                      <a:lnTo>
                        <a:pt x="47" y="1034"/>
                      </a:lnTo>
                      <a:lnTo>
                        <a:pt x="108" y="1075"/>
                      </a:lnTo>
                      <a:lnTo>
                        <a:pt x="182" y="1090"/>
                      </a:lnTo>
                      <a:lnTo>
                        <a:pt x="247" y="1095"/>
                      </a:lnTo>
                      <a:lnTo>
                        <a:pt x="319" y="1097"/>
                      </a:lnTo>
                      <a:lnTo>
                        <a:pt x="358" y="1097"/>
                      </a:lnTo>
                      <a:lnTo>
                        <a:pt x="437" y="1095"/>
                      </a:lnTo>
                      <a:lnTo>
                        <a:pt x="517" y="1092"/>
                      </a:lnTo>
                      <a:lnTo>
                        <a:pt x="595" y="1088"/>
                      </a:lnTo>
                      <a:lnTo>
                        <a:pt x="668" y="1083"/>
                      </a:lnTo>
                      <a:lnTo>
                        <a:pt x="732" y="1079"/>
                      </a:lnTo>
                      <a:lnTo>
                        <a:pt x="760" y="1077"/>
                      </a:lnTo>
                      <a:lnTo>
                        <a:pt x="827" y="1070"/>
                      </a:lnTo>
                      <a:lnTo>
                        <a:pt x="894" y="1053"/>
                      </a:lnTo>
                      <a:lnTo>
                        <a:pt x="953" y="1029"/>
                      </a:lnTo>
                      <a:lnTo>
                        <a:pt x="962" y="1024"/>
                      </a:lnTo>
                      <a:lnTo>
                        <a:pt x="972" y="1020"/>
                      </a:lnTo>
                      <a:lnTo>
                        <a:pt x="1039" y="1003"/>
                      </a:lnTo>
                      <a:lnTo>
                        <a:pt x="1049" y="1003"/>
                      </a:lnTo>
                      <a:lnTo>
                        <a:pt x="1109" y="1025"/>
                      </a:lnTo>
                      <a:lnTo>
                        <a:pt x="1115" y="1029"/>
                      </a:lnTo>
                      <a:lnTo>
                        <a:pt x="1174" y="1062"/>
                      </a:lnTo>
                      <a:lnTo>
                        <a:pt x="1227" y="1082"/>
                      </a:lnTo>
                      <a:lnTo>
                        <a:pt x="1249" y="1090"/>
                      </a:lnTo>
                      <a:lnTo>
                        <a:pt x="1324" y="1120"/>
                      </a:lnTo>
                      <a:lnTo>
                        <a:pt x="1380" y="1142"/>
                      </a:lnTo>
                      <a:lnTo>
                        <a:pt x="1410" y="1154"/>
                      </a:lnTo>
                      <a:lnTo>
                        <a:pt x="1471" y="1178"/>
                      </a:lnTo>
                      <a:lnTo>
                        <a:pt x="1536" y="1203"/>
                      </a:lnTo>
                      <a:lnTo>
                        <a:pt x="1601" y="1226"/>
                      </a:lnTo>
                      <a:lnTo>
                        <a:pt x="1667" y="1248"/>
                      </a:lnTo>
                      <a:lnTo>
                        <a:pt x="1733" y="1267"/>
                      </a:lnTo>
                      <a:lnTo>
                        <a:pt x="1797" y="1282"/>
                      </a:lnTo>
                      <a:lnTo>
                        <a:pt x="1862" y="1294"/>
                      </a:lnTo>
                      <a:lnTo>
                        <a:pt x="1930" y="1304"/>
                      </a:lnTo>
                      <a:lnTo>
                        <a:pt x="1999" y="1312"/>
                      </a:lnTo>
                      <a:lnTo>
                        <a:pt x="2070" y="1318"/>
                      </a:lnTo>
                      <a:lnTo>
                        <a:pt x="2141" y="1323"/>
                      </a:lnTo>
                      <a:lnTo>
                        <a:pt x="2212" y="1328"/>
                      </a:lnTo>
                      <a:lnTo>
                        <a:pt x="2247" y="1330"/>
                      </a:lnTo>
                      <a:lnTo>
                        <a:pt x="2315" y="1335"/>
                      </a:lnTo>
                      <a:lnTo>
                        <a:pt x="2381" y="1341"/>
                      </a:lnTo>
                      <a:lnTo>
                        <a:pt x="2444" y="1349"/>
                      </a:lnTo>
                      <a:lnTo>
                        <a:pt x="2531" y="1365"/>
                      </a:lnTo>
                      <a:lnTo>
                        <a:pt x="2609" y="1386"/>
                      </a:lnTo>
                      <a:lnTo>
                        <a:pt x="2682" y="1410"/>
                      </a:lnTo>
                      <a:lnTo>
                        <a:pt x="2728" y="1427"/>
                      </a:lnTo>
                      <a:lnTo>
                        <a:pt x="2752" y="1435"/>
                      </a:lnTo>
                      <a:lnTo>
                        <a:pt x="2823" y="1459"/>
                      </a:lnTo>
                      <a:lnTo>
                        <a:pt x="2899" y="1479"/>
                      </a:lnTo>
                      <a:lnTo>
                        <a:pt x="2983" y="1493"/>
                      </a:lnTo>
                      <a:lnTo>
                        <a:pt x="3043" y="1500"/>
                      </a:lnTo>
                      <a:lnTo>
                        <a:pt x="3106" y="1507"/>
                      </a:lnTo>
                      <a:lnTo>
                        <a:pt x="3171" y="1513"/>
                      </a:lnTo>
                      <a:lnTo>
                        <a:pt x="3237" y="1517"/>
                      </a:lnTo>
                      <a:lnTo>
                        <a:pt x="3305" y="1520"/>
                      </a:lnTo>
                      <a:lnTo>
                        <a:pt x="3374" y="1521"/>
                      </a:lnTo>
                      <a:lnTo>
                        <a:pt x="3410" y="1520"/>
                      </a:lnTo>
                      <a:lnTo>
                        <a:pt x="3480" y="1517"/>
                      </a:lnTo>
                      <a:lnTo>
                        <a:pt x="3552" y="1510"/>
                      </a:lnTo>
                      <a:lnTo>
                        <a:pt x="3624" y="1500"/>
                      </a:lnTo>
                      <a:lnTo>
                        <a:pt x="3697" y="1485"/>
                      </a:lnTo>
                      <a:lnTo>
                        <a:pt x="3777" y="1468"/>
                      </a:lnTo>
                      <a:lnTo>
                        <a:pt x="3864" y="1447"/>
                      </a:lnTo>
                      <a:lnTo>
                        <a:pt x="3953" y="1424"/>
                      </a:lnTo>
                      <a:lnTo>
                        <a:pt x="4043" y="1398"/>
                      </a:lnTo>
                      <a:lnTo>
                        <a:pt x="4131" y="1370"/>
                      </a:lnTo>
                      <a:lnTo>
                        <a:pt x="4213" y="1339"/>
                      </a:lnTo>
                      <a:lnTo>
                        <a:pt x="4287" y="1306"/>
                      </a:lnTo>
                      <a:lnTo>
                        <a:pt x="4350" y="1271"/>
                      </a:lnTo>
                      <a:lnTo>
                        <a:pt x="4399" y="1234"/>
                      </a:lnTo>
                      <a:lnTo>
                        <a:pt x="4447" y="1174"/>
                      </a:lnTo>
                      <a:lnTo>
                        <a:pt x="4471" y="1108"/>
                      </a:lnTo>
                      <a:lnTo>
                        <a:pt x="4476" y="1060"/>
                      </a:lnTo>
                      <a:lnTo>
                        <a:pt x="4475" y="1036"/>
                      </a:lnTo>
                      <a:lnTo>
                        <a:pt x="4461" y="960"/>
                      </a:lnTo>
                      <a:lnTo>
                        <a:pt x="4431" y="882"/>
                      </a:lnTo>
                      <a:lnTo>
                        <a:pt x="4389" y="803"/>
                      </a:lnTo>
                      <a:lnTo>
                        <a:pt x="4355" y="751"/>
                      </a:lnTo>
                      <a:lnTo>
                        <a:pt x="4315" y="698"/>
                      </a:lnTo>
                      <a:lnTo>
                        <a:pt x="4262" y="640"/>
                      </a:lnTo>
                      <a:lnTo>
                        <a:pt x="4198" y="576"/>
                      </a:lnTo>
                      <a:lnTo>
                        <a:pt x="4125" y="511"/>
                      </a:lnTo>
                      <a:lnTo>
                        <a:pt x="4047" y="445"/>
                      </a:lnTo>
                      <a:lnTo>
                        <a:pt x="3967" y="380"/>
                      </a:lnTo>
                      <a:lnTo>
                        <a:pt x="3888" y="320"/>
                      </a:lnTo>
                      <a:lnTo>
                        <a:pt x="3812" y="265"/>
                      </a:lnTo>
                      <a:lnTo>
                        <a:pt x="3743" y="219"/>
                      </a:lnTo>
                      <a:lnTo>
                        <a:pt x="3684" y="182"/>
                      </a:lnTo>
                      <a:lnTo>
                        <a:pt x="3616" y="150"/>
                      </a:lnTo>
                      <a:lnTo>
                        <a:pt x="3563" y="141"/>
                      </a:lnTo>
                      <a:lnTo>
                        <a:pt x="3549" y="142"/>
                      </a:lnTo>
                      <a:lnTo>
                        <a:pt x="3490" y="170"/>
                      </a:lnTo>
                      <a:lnTo>
                        <a:pt x="3462" y="195"/>
                      </a:lnTo>
                      <a:lnTo>
                        <a:pt x="3453" y="203"/>
                      </a:lnTo>
                      <a:lnTo>
                        <a:pt x="3395" y="239"/>
                      </a:lnTo>
                      <a:lnTo>
                        <a:pt x="3385" y="243"/>
                      </a:lnTo>
                      <a:lnTo>
                        <a:pt x="3330" y="271"/>
                      </a:lnTo>
                      <a:lnTo>
                        <a:pt x="3322" y="276"/>
                      </a:lnTo>
                      <a:lnTo>
                        <a:pt x="3314" y="280"/>
                      </a:lnTo>
                      <a:lnTo>
                        <a:pt x="3253" y="306"/>
                      </a:lnTo>
                      <a:lnTo>
                        <a:pt x="3237" y="307"/>
                      </a:lnTo>
                      <a:lnTo>
                        <a:pt x="3229" y="307"/>
                      </a:lnTo>
                      <a:lnTo>
                        <a:pt x="3167" y="289"/>
                      </a:lnTo>
                      <a:lnTo>
                        <a:pt x="3135" y="272"/>
                      </a:lnTo>
                      <a:lnTo>
                        <a:pt x="3126" y="267"/>
                      </a:lnTo>
                      <a:lnTo>
                        <a:pt x="3065" y="235"/>
                      </a:lnTo>
                      <a:lnTo>
                        <a:pt x="3050" y="228"/>
                      </a:lnTo>
                      <a:lnTo>
                        <a:pt x="3034" y="220"/>
                      </a:lnTo>
                      <a:lnTo>
                        <a:pt x="2964" y="178"/>
                      </a:lnTo>
                      <a:lnTo>
                        <a:pt x="2944" y="166"/>
                      </a:lnTo>
                      <a:lnTo>
                        <a:pt x="2924" y="154"/>
                      </a:lnTo>
                      <a:lnTo>
                        <a:pt x="2860" y="116"/>
                      </a:lnTo>
                      <a:lnTo>
                        <a:pt x="2791" y="80"/>
                      </a:lnTo>
                      <a:lnTo>
                        <a:pt x="2718" y="50"/>
                      </a:lnTo>
                      <a:lnTo>
                        <a:pt x="2642" y="29"/>
                      </a:lnTo>
                      <a:lnTo>
                        <a:pt x="2567" y="14"/>
                      </a:lnTo>
                      <a:lnTo>
                        <a:pt x="2491" y="5"/>
                      </a:lnTo>
                      <a:lnTo>
                        <a:pt x="2412" y="0"/>
                      </a:lnTo>
                      <a:lnTo>
                        <a:pt x="2385" y="0"/>
                      </a:lnTo>
                      <a:lnTo>
                        <a:pt x="2356" y="0"/>
                      </a:lnTo>
                      <a:lnTo>
                        <a:pt x="2266" y="5"/>
                      </a:lnTo>
                      <a:lnTo>
                        <a:pt x="2200" y="10"/>
                      </a:lnTo>
                      <a:lnTo>
                        <a:pt x="2129" y="19"/>
                      </a:lnTo>
                      <a:lnTo>
                        <a:pt x="2052" y="29"/>
                      </a:lnTo>
                      <a:lnTo>
                        <a:pt x="2009" y="34"/>
                      </a:lnTo>
                      <a:lnTo>
                        <a:pt x="1915" y="49"/>
                      </a:lnTo>
                      <a:lnTo>
                        <a:pt x="1810" y="66"/>
                      </a:lnTo>
                      <a:lnTo>
                        <a:pt x="1698" y="86"/>
                      </a:lnTo>
                      <a:lnTo>
                        <a:pt x="1582" y="108"/>
                      </a:lnTo>
                      <a:lnTo>
                        <a:pt x="1466" y="131"/>
                      </a:lnTo>
                      <a:lnTo>
                        <a:pt x="1354" y="155"/>
                      </a:lnTo>
                      <a:lnTo>
                        <a:pt x="1248" y="179"/>
                      </a:lnTo>
                      <a:lnTo>
                        <a:pt x="1154" y="203"/>
                      </a:lnTo>
                      <a:lnTo>
                        <a:pt x="1073" y="225"/>
                      </a:lnTo>
                      <a:lnTo>
                        <a:pt x="1009" y="246"/>
                      </a:lnTo>
                      <a:lnTo>
                        <a:pt x="938" y="278"/>
                      </a:lnTo>
                      <a:lnTo>
                        <a:pt x="879" y="320"/>
                      </a:lnTo>
                      <a:lnTo>
                        <a:pt x="838" y="372"/>
                      </a:lnTo>
                      <a:lnTo>
                        <a:pt x="825" y="393"/>
                      </a:lnTo>
                      <a:lnTo>
                        <a:pt x="818" y="404"/>
                      </a:lnTo>
                      <a:lnTo>
                        <a:pt x="774" y="457"/>
                      </a:lnTo>
                      <a:lnTo>
                        <a:pt x="764" y="468"/>
                      </a:lnTo>
                      <a:lnTo>
                        <a:pt x="722" y="527"/>
                      </a:lnTo>
                      <a:lnTo>
                        <a:pt x="708" y="551"/>
                      </a:lnTo>
                      <a:lnTo>
                        <a:pt x="700" y="563"/>
                      </a:lnTo>
                      <a:lnTo>
                        <a:pt x="663" y="618"/>
                      </a:lnTo>
                      <a:lnTo>
                        <a:pt x="617" y="658"/>
                      </a:lnTo>
                      <a:lnTo>
                        <a:pt x="561" y="669"/>
                      </a:lnTo>
                      <a:lnTo>
                        <a:pt x="549" y="668"/>
                      </a:lnTo>
                      <a:lnTo>
                        <a:pt x="487" y="659"/>
                      </a:lnTo>
                      <a:lnTo>
                        <a:pt x="474" y="657"/>
                      </a:lnTo>
                      <a:lnTo>
                        <a:pt x="461" y="655"/>
                      </a:lnTo>
                      <a:lnTo>
                        <a:pt x="448" y="653"/>
                      </a:lnTo>
                      <a:lnTo>
                        <a:pt x="434" y="652"/>
                      </a:lnTo>
                      <a:lnTo>
                        <a:pt x="420" y="652"/>
                      </a:lnTo>
                      <a:lnTo>
                        <a:pt x="406" y="652"/>
                      </a:lnTo>
                      <a:lnTo>
                        <a:pt x="392" y="653"/>
                      </a:lnTo>
                      <a:lnTo>
                        <a:pt x="377" y="655"/>
                      </a:lnTo>
                      <a:lnTo>
                        <a:pt x="362" y="658"/>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44" name="Freeform 32"/>
                <p:cNvSpPr>
                  <a:spLocks/>
                </p:cNvSpPr>
                <p:nvPr/>
              </p:nvSpPr>
              <p:spPr bwMode="auto">
                <a:xfrm>
                  <a:off x="712" y="5168"/>
                  <a:ext cx="1536" cy="406"/>
                </a:xfrm>
                <a:custGeom>
                  <a:avLst/>
                  <a:gdLst>
                    <a:gd name="T0" fmla="*/ 285 w 3842"/>
                    <a:gd name="T1" fmla="*/ 442 h 1014"/>
                    <a:gd name="T2" fmla="*/ 184 w 3842"/>
                    <a:gd name="T3" fmla="*/ 464 h 1014"/>
                    <a:gd name="T4" fmla="*/ 11 w 3842"/>
                    <a:gd name="T5" fmla="*/ 546 h 1014"/>
                    <a:gd name="T6" fmla="*/ 24 w 3842"/>
                    <a:gd name="T7" fmla="*/ 672 h 1014"/>
                    <a:gd name="T8" fmla="*/ 242 w 3842"/>
                    <a:gd name="T9" fmla="*/ 732 h 1014"/>
                    <a:gd name="T10" fmla="*/ 375 w 3842"/>
                    <a:gd name="T11" fmla="*/ 731 h 1014"/>
                    <a:gd name="T12" fmla="*/ 573 w 3842"/>
                    <a:gd name="T13" fmla="*/ 723 h 1014"/>
                    <a:gd name="T14" fmla="*/ 652 w 3842"/>
                    <a:gd name="T15" fmla="*/ 720 h 1014"/>
                    <a:gd name="T16" fmla="*/ 755 w 3842"/>
                    <a:gd name="T17" fmla="*/ 707 h 1014"/>
                    <a:gd name="T18" fmla="*/ 836 w 3842"/>
                    <a:gd name="T19" fmla="*/ 682 h 1014"/>
                    <a:gd name="T20" fmla="*/ 951 w 3842"/>
                    <a:gd name="T21" fmla="*/ 685 h 1014"/>
                    <a:gd name="T22" fmla="*/ 1055 w 3842"/>
                    <a:gd name="T23" fmla="*/ 723 h 1014"/>
                    <a:gd name="T24" fmla="*/ 1186 w 3842"/>
                    <a:gd name="T25" fmla="*/ 763 h 1014"/>
                    <a:gd name="T26" fmla="*/ 1377 w 3842"/>
                    <a:gd name="T27" fmla="*/ 818 h 1014"/>
                    <a:gd name="T28" fmla="*/ 1630 w 3842"/>
                    <a:gd name="T29" fmla="*/ 869 h 1014"/>
                    <a:gd name="T30" fmla="*/ 1838 w 3842"/>
                    <a:gd name="T31" fmla="*/ 881 h 1014"/>
                    <a:gd name="T32" fmla="*/ 1987 w 3842"/>
                    <a:gd name="T33" fmla="*/ 888 h 1014"/>
                    <a:gd name="T34" fmla="*/ 2218 w 3842"/>
                    <a:gd name="T35" fmla="*/ 918 h 1014"/>
                    <a:gd name="T36" fmla="*/ 2363 w 3842"/>
                    <a:gd name="T37" fmla="*/ 956 h 1014"/>
                    <a:gd name="T38" fmla="*/ 2559 w 3842"/>
                    <a:gd name="T39" fmla="*/ 997 h 1014"/>
                    <a:gd name="T40" fmla="*/ 2806 w 3842"/>
                    <a:gd name="T41" fmla="*/ 1013 h 1014"/>
                    <a:gd name="T42" fmla="*/ 2986 w 3842"/>
                    <a:gd name="T43" fmla="*/ 1011 h 1014"/>
                    <a:gd name="T44" fmla="*/ 3172 w 3842"/>
                    <a:gd name="T45" fmla="*/ 992 h 1014"/>
                    <a:gd name="T46" fmla="*/ 3393 w 3842"/>
                    <a:gd name="T47" fmla="*/ 950 h 1014"/>
                    <a:gd name="T48" fmla="*/ 3616 w 3842"/>
                    <a:gd name="T49" fmla="*/ 893 h 1014"/>
                    <a:gd name="T50" fmla="*/ 3806 w 3842"/>
                    <a:gd name="T51" fmla="*/ 797 h 1014"/>
                    <a:gd name="T52" fmla="*/ 3841 w 3842"/>
                    <a:gd name="T53" fmla="*/ 691 h 1014"/>
                    <a:gd name="T54" fmla="*/ 3752 w 3842"/>
                    <a:gd name="T55" fmla="*/ 518 h 1014"/>
                    <a:gd name="T56" fmla="*/ 3572 w 3842"/>
                    <a:gd name="T57" fmla="*/ 363 h 1014"/>
                    <a:gd name="T58" fmla="*/ 3371 w 3842"/>
                    <a:gd name="T59" fmla="*/ 234 h 1014"/>
                    <a:gd name="T60" fmla="*/ 3186 w 3842"/>
                    <a:gd name="T61" fmla="*/ 134 h 1014"/>
                    <a:gd name="T62" fmla="*/ 3045 w 3842"/>
                    <a:gd name="T63" fmla="*/ 95 h 1014"/>
                    <a:gd name="T64" fmla="*/ 2956 w 3842"/>
                    <a:gd name="T65" fmla="*/ 142 h 1014"/>
                    <a:gd name="T66" fmla="*/ 2853 w 3842"/>
                    <a:gd name="T67" fmla="*/ 183 h 1014"/>
                    <a:gd name="T68" fmla="*/ 2775 w 3842"/>
                    <a:gd name="T69" fmla="*/ 205 h 1014"/>
                    <a:gd name="T70" fmla="*/ 2691 w 3842"/>
                    <a:gd name="T71" fmla="*/ 182 h 1014"/>
                    <a:gd name="T72" fmla="*/ 2605 w 3842"/>
                    <a:gd name="T73" fmla="*/ 147 h 1014"/>
                    <a:gd name="T74" fmla="*/ 2511 w 3842"/>
                    <a:gd name="T75" fmla="*/ 103 h 1014"/>
                    <a:gd name="T76" fmla="*/ 2335 w 3842"/>
                    <a:gd name="T77" fmla="*/ 33 h 1014"/>
                    <a:gd name="T78" fmla="*/ 2139 w 3842"/>
                    <a:gd name="T79" fmla="*/ 3 h 1014"/>
                    <a:gd name="T80" fmla="*/ 2023 w 3842"/>
                    <a:gd name="T81" fmla="*/ 0 h 1014"/>
                    <a:gd name="T82" fmla="*/ 1796 w 3842"/>
                    <a:gd name="T83" fmla="*/ 14 h 1014"/>
                    <a:gd name="T84" fmla="*/ 1555 w 3842"/>
                    <a:gd name="T85" fmla="*/ 44 h 1014"/>
                    <a:gd name="T86" fmla="*/ 1259 w 3842"/>
                    <a:gd name="T87" fmla="*/ 88 h 1014"/>
                    <a:gd name="T88" fmla="*/ 991 w 3842"/>
                    <a:gd name="T89" fmla="*/ 136 h 1014"/>
                    <a:gd name="T90" fmla="*/ 777 w 3842"/>
                    <a:gd name="T91" fmla="*/ 200 h 1014"/>
                    <a:gd name="T92" fmla="*/ 708 w 3842"/>
                    <a:gd name="T93" fmla="*/ 263 h 1014"/>
                    <a:gd name="T94" fmla="*/ 622 w 3842"/>
                    <a:gd name="T95" fmla="*/ 352 h 1014"/>
                    <a:gd name="T96" fmla="*/ 562 w 3842"/>
                    <a:gd name="T97" fmla="*/ 418 h 1014"/>
                    <a:gd name="T98" fmla="*/ 472 w 3842"/>
                    <a:gd name="T99" fmla="*/ 443 h 1014"/>
                    <a:gd name="T100" fmla="*/ 349 w 3842"/>
                    <a:gd name="T101" fmla="*/ 432 h 1014"/>
                    <a:gd name="T102" fmla="*/ 313 w 3842"/>
                    <a:gd name="T103" fmla="*/ 436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42" h="1014">
                      <a:moveTo>
                        <a:pt x="313" y="436"/>
                      </a:moveTo>
                      <a:lnTo>
                        <a:pt x="299" y="438"/>
                      </a:lnTo>
                      <a:lnTo>
                        <a:pt x="285" y="442"/>
                      </a:lnTo>
                      <a:lnTo>
                        <a:pt x="269" y="445"/>
                      </a:lnTo>
                      <a:lnTo>
                        <a:pt x="253" y="448"/>
                      </a:lnTo>
                      <a:lnTo>
                        <a:pt x="184" y="464"/>
                      </a:lnTo>
                      <a:lnTo>
                        <a:pt x="115" y="483"/>
                      </a:lnTo>
                      <a:lnTo>
                        <a:pt x="57" y="505"/>
                      </a:lnTo>
                      <a:lnTo>
                        <a:pt x="11" y="546"/>
                      </a:lnTo>
                      <a:lnTo>
                        <a:pt x="0" y="595"/>
                      </a:lnTo>
                      <a:lnTo>
                        <a:pt x="1" y="606"/>
                      </a:lnTo>
                      <a:lnTo>
                        <a:pt x="24" y="672"/>
                      </a:lnTo>
                      <a:lnTo>
                        <a:pt x="77" y="713"/>
                      </a:lnTo>
                      <a:lnTo>
                        <a:pt x="156" y="728"/>
                      </a:lnTo>
                      <a:lnTo>
                        <a:pt x="242" y="732"/>
                      </a:lnTo>
                      <a:lnTo>
                        <a:pt x="274" y="733"/>
                      </a:lnTo>
                      <a:lnTo>
                        <a:pt x="307" y="733"/>
                      </a:lnTo>
                      <a:lnTo>
                        <a:pt x="375" y="731"/>
                      </a:lnTo>
                      <a:lnTo>
                        <a:pt x="444" y="729"/>
                      </a:lnTo>
                      <a:lnTo>
                        <a:pt x="511" y="726"/>
                      </a:lnTo>
                      <a:lnTo>
                        <a:pt x="573" y="723"/>
                      </a:lnTo>
                      <a:lnTo>
                        <a:pt x="602" y="722"/>
                      </a:lnTo>
                      <a:lnTo>
                        <a:pt x="628" y="721"/>
                      </a:lnTo>
                      <a:lnTo>
                        <a:pt x="652" y="720"/>
                      </a:lnTo>
                      <a:lnTo>
                        <a:pt x="673" y="719"/>
                      </a:lnTo>
                      <a:lnTo>
                        <a:pt x="692" y="717"/>
                      </a:lnTo>
                      <a:lnTo>
                        <a:pt x="755" y="707"/>
                      </a:lnTo>
                      <a:lnTo>
                        <a:pt x="819" y="688"/>
                      </a:lnTo>
                      <a:lnTo>
                        <a:pt x="828" y="685"/>
                      </a:lnTo>
                      <a:lnTo>
                        <a:pt x="836" y="682"/>
                      </a:lnTo>
                      <a:lnTo>
                        <a:pt x="894" y="671"/>
                      </a:lnTo>
                      <a:lnTo>
                        <a:pt x="902" y="671"/>
                      </a:lnTo>
                      <a:lnTo>
                        <a:pt x="951" y="685"/>
                      </a:lnTo>
                      <a:lnTo>
                        <a:pt x="956" y="687"/>
                      </a:lnTo>
                      <a:lnTo>
                        <a:pt x="1022" y="714"/>
                      </a:lnTo>
                      <a:lnTo>
                        <a:pt x="1055" y="723"/>
                      </a:lnTo>
                      <a:lnTo>
                        <a:pt x="1074" y="729"/>
                      </a:lnTo>
                      <a:lnTo>
                        <a:pt x="1138" y="748"/>
                      </a:lnTo>
                      <a:lnTo>
                        <a:pt x="1186" y="763"/>
                      </a:lnTo>
                      <a:lnTo>
                        <a:pt x="1212" y="770"/>
                      </a:lnTo>
                      <a:lnTo>
                        <a:pt x="1293" y="795"/>
                      </a:lnTo>
                      <a:lnTo>
                        <a:pt x="1377" y="818"/>
                      </a:lnTo>
                      <a:lnTo>
                        <a:pt x="1463" y="840"/>
                      </a:lnTo>
                      <a:lnTo>
                        <a:pt x="1547" y="858"/>
                      </a:lnTo>
                      <a:lnTo>
                        <a:pt x="1630" y="869"/>
                      </a:lnTo>
                      <a:lnTo>
                        <a:pt x="1717" y="875"/>
                      </a:lnTo>
                      <a:lnTo>
                        <a:pt x="1778" y="879"/>
                      </a:lnTo>
                      <a:lnTo>
                        <a:pt x="1838" y="881"/>
                      </a:lnTo>
                      <a:lnTo>
                        <a:pt x="1868" y="883"/>
                      </a:lnTo>
                      <a:lnTo>
                        <a:pt x="1898" y="884"/>
                      </a:lnTo>
                      <a:lnTo>
                        <a:pt x="1987" y="888"/>
                      </a:lnTo>
                      <a:lnTo>
                        <a:pt x="2070" y="895"/>
                      </a:lnTo>
                      <a:lnTo>
                        <a:pt x="2148" y="905"/>
                      </a:lnTo>
                      <a:lnTo>
                        <a:pt x="2218" y="918"/>
                      </a:lnTo>
                      <a:lnTo>
                        <a:pt x="2282" y="934"/>
                      </a:lnTo>
                      <a:lnTo>
                        <a:pt x="2343" y="951"/>
                      </a:lnTo>
                      <a:lnTo>
                        <a:pt x="2363" y="956"/>
                      </a:lnTo>
                      <a:lnTo>
                        <a:pt x="2424" y="972"/>
                      </a:lnTo>
                      <a:lnTo>
                        <a:pt x="2488" y="986"/>
                      </a:lnTo>
                      <a:lnTo>
                        <a:pt x="2559" y="997"/>
                      </a:lnTo>
                      <a:lnTo>
                        <a:pt x="2637" y="1003"/>
                      </a:lnTo>
                      <a:lnTo>
                        <a:pt x="2720" y="1009"/>
                      </a:lnTo>
                      <a:lnTo>
                        <a:pt x="2806" y="1013"/>
                      </a:lnTo>
                      <a:lnTo>
                        <a:pt x="2895" y="1014"/>
                      </a:lnTo>
                      <a:lnTo>
                        <a:pt x="2925" y="1013"/>
                      </a:lnTo>
                      <a:lnTo>
                        <a:pt x="2986" y="1011"/>
                      </a:lnTo>
                      <a:lnTo>
                        <a:pt x="3047" y="1007"/>
                      </a:lnTo>
                      <a:lnTo>
                        <a:pt x="3109" y="1001"/>
                      </a:lnTo>
                      <a:lnTo>
                        <a:pt x="3172" y="992"/>
                      </a:lnTo>
                      <a:lnTo>
                        <a:pt x="3241" y="980"/>
                      </a:lnTo>
                      <a:lnTo>
                        <a:pt x="3316" y="966"/>
                      </a:lnTo>
                      <a:lnTo>
                        <a:pt x="3393" y="950"/>
                      </a:lnTo>
                      <a:lnTo>
                        <a:pt x="3470" y="933"/>
                      </a:lnTo>
                      <a:lnTo>
                        <a:pt x="3545" y="914"/>
                      </a:lnTo>
                      <a:lnTo>
                        <a:pt x="3616" y="893"/>
                      </a:lnTo>
                      <a:lnTo>
                        <a:pt x="3679" y="871"/>
                      </a:lnTo>
                      <a:lnTo>
                        <a:pt x="3757" y="835"/>
                      </a:lnTo>
                      <a:lnTo>
                        <a:pt x="3806" y="797"/>
                      </a:lnTo>
                      <a:lnTo>
                        <a:pt x="3838" y="739"/>
                      </a:lnTo>
                      <a:lnTo>
                        <a:pt x="3842" y="707"/>
                      </a:lnTo>
                      <a:lnTo>
                        <a:pt x="3841" y="691"/>
                      </a:lnTo>
                      <a:lnTo>
                        <a:pt x="3822" y="623"/>
                      </a:lnTo>
                      <a:lnTo>
                        <a:pt x="3792" y="571"/>
                      </a:lnTo>
                      <a:lnTo>
                        <a:pt x="3752" y="518"/>
                      </a:lnTo>
                      <a:lnTo>
                        <a:pt x="3703" y="466"/>
                      </a:lnTo>
                      <a:lnTo>
                        <a:pt x="3631" y="406"/>
                      </a:lnTo>
                      <a:lnTo>
                        <a:pt x="3572" y="363"/>
                      </a:lnTo>
                      <a:lnTo>
                        <a:pt x="3507" y="319"/>
                      </a:lnTo>
                      <a:lnTo>
                        <a:pt x="3439" y="275"/>
                      </a:lnTo>
                      <a:lnTo>
                        <a:pt x="3371" y="234"/>
                      </a:lnTo>
                      <a:lnTo>
                        <a:pt x="3304" y="195"/>
                      </a:lnTo>
                      <a:lnTo>
                        <a:pt x="3242" y="162"/>
                      </a:lnTo>
                      <a:lnTo>
                        <a:pt x="3186" y="134"/>
                      </a:lnTo>
                      <a:lnTo>
                        <a:pt x="3121" y="106"/>
                      </a:lnTo>
                      <a:lnTo>
                        <a:pt x="3058" y="94"/>
                      </a:lnTo>
                      <a:lnTo>
                        <a:pt x="3045" y="95"/>
                      </a:lnTo>
                      <a:lnTo>
                        <a:pt x="2986" y="119"/>
                      </a:lnTo>
                      <a:lnTo>
                        <a:pt x="2963" y="136"/>
                      </a:lnTo>
                      <a:lnTo>
                        <a:pt x="2956" y="142"/>
                      </a:lnTo>
                      <a:lnTo>
                        <a:pt x="2915" y="159"/>
                      </a:lnTo>
                      <a:lnTo>
                        <a:pt x="2906" y="162"/>
                      </a:lnTo>
                      <a:lnTo>
                        <a:pt x="2853" y="183"/>
                      </a:lnTo>
                      <a:lnTo>
                        <a:pt x="2846" y="186"/>
                      </a:lnTo>
                      <a:lnTo>
                        <a:pt x="2783" y="205"/>
                      </a:lnTo>
                      <a:lnTo>
                        <a:pt x="2775" y="205"/>
                      </a:lnTo>
                      <a:lnTo>
                        <a:pt x="2768" y="205"/>
                      </a:lnTo>
                      <a:lnTo>
                        <a:pt x="2705" y="189"/>
                      </a:lnTo>
                      <a:lnTo>
                        <a:pt x="2691" y="182"/>
                      </a:lnTo>
                      <a:lnTo>
                        <a:pt x="2684" y="179"/>
                      </a:lnTo>
                      <a:lnTo>
                        <a:pt x="2619" y="152"/>
                      </a:lnTo>
                      <a:lnTo>
                        <a:pt x="2605" y="147"/>
                      </a:lnTo>
                      <a:lnTo>
                        <a:pt x="2545" y="119"/>
                      </a:lnTo>
                      <a:lnTo>
                        <a:pt x="2528" y="111"/>
                      </a:lnTo>
                      <a:lnTo>
                        <a:pt x="2511" y="103"/>
                      </a:lnTo>
                      <a:lnTo>
                        <a:pt x="2456" y="77"/>
                      </a:lnTo>
                      <a:lnTo>
                        <a:pt x="2397" y="53"/>
                      </a:lnTo>
                      <a:lnTo>
                        <a:pt x="2335" y="33"/>
                      </a:lnTo>
                      <a:lnTo>
                        <a:pt x="2271" y="18"/>
                      </a:lnTo>
                      <a:lnTo>
                        <a:pt x="2205" y="9"/>
                      </a:lnTo>
                      <a:lnTo>
                        <a:pt x="2139" y="3"/>
                      </a:lnTo>
                      <a:lnTo>
                        <a:pt x="2071" y="0"/>
                      </a:lnTo>
                      <a:lnTo>
                        <a:pt x="2047" y="0"/>
                      </a:lnTo>
                      <a:lnTo>
                        <a:pt x="2023" y="0"/>
                      </a:lnTo>
                      <a:lnTo>
                        <a:pt x="1946" y="3"/>
                      </a:lnTo>
                      <a:lnTo>
                        <a:pt x="1860" y="9"/>
                      </a:lnTo>
                      <a:lnTo>
                        <a:pt x="1796" y="14"/>
                      </a:lnTo>
                      <a:lnTo>
                        <a:pt x="1726" y="22"/>
                      </a:lnTo>
                      <a:lnTo>
                        <a:pt x="1645" y="32"/>
                      </a:lnTo>
                      <a:lnTo>
                        <a:pt x="1555" y="44"/>
                      </a:lnTo>
                      <a:lnTo>
                        <a:pt x="1458" y="57"/>
                      </a:lnTo>
                      <a:lnTo>
                        <a:pt x="1358" y="72"/>
                      </a:lnTo>
                      <a:lnTo>
                        <a:pt x="1259" y="88"/>
                      </a:lnTo>
                      <a:lnTo>
                        <a:pt x="1162" y="104"/>
                      </a:lnTo>
                      <a:lnTo>
                        <a:pt x="1072" y="121"/>
                      </a:lnTo>
                      <a:lnTo>
                        <a:pt x="991" y="136"/>
                      </a:lnTo>
                      <a:lnTo>
                        <a:pt x="922" y="150"/>
                      </a:lnTo>
                      <a:lnTo>
                        <a:pt x="845" y="171"/>
                      </a:lnTo>
                      <a:lnTo>
                        <a:pt x="777" y="200"/>
                      </a:lnTo>
                      <a:lnTo>
                        <a:pt x="725" y="242"/>
                      </a:lnTo>
                      <a:lnTo>
                        <a:pt x="714" y="256"/>
                      </a:lnTo>
                      <a:lnTo>
                        <a:pt x="708" y="263"/>
                      </a:lnTo>
                      <a:lnTo>
                        <a:pt x="673" y="296"/>
                      </a:lnTo>
                      <a:lnTo>
                        <a:pt x="665" y="304"/>
                      </a:lnTo>
                      <a:lnTo>
                        <a:pt x="622" y="352"/>
                      </a:lnTo>
                      <a:lnTo>
                        <a:pt x="615" y="361"/>
                      </a:lnTo>
                      <a:lnTo>
                        <a:pt x="609" y="369"/>
                      </a:lnTo>
                      <a:lnTo>
                        <a:pt x="562" y="418"/>
                      </a:lnTo>
                      <a:lnTo>
                        <a:pt x="502" y="442"/>
                      </a:lnTo>
                      <a:lnTo>
                        <a:pt x="482" y="444"/>
                      </a:lnTo>
                      <a:lnTo>
                        <a:pt x="472" y="443"/>
                      </a:lnTo>
                      <a:lnTo>
                        <a:pt x="419" y="438"/>
                      </a:lnTo>
                      <a:lnTo>
                        <a:pt x="408" y="436"/>
                      </a:lnTo>
                      <a:lnTo>
                        <a:pt x="349" y="432"/>
                      </a:lnTo>
                      <a:lnTo>
                        <a:pt x="337" y="433"/>
                      </a:lnTo>
                      <a:lnTo>
                        <a:pt x="325" y="434"/>
                      </a:lnTo>
                      <a:lnTo>
                        <a:pt x="313" y="436"/>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45" name="Freeform 33"/>
                <p:cNvSpPr>
                  <a:spLocks/>
                </p:cNvSpPr>
                <p:nvPr/>
              </p:nvSpPr>
              <p:spPr bwMode="auto">
                <a:xfrm>
                  <a:off x="1054" y="5250"/>
                  <a:ext cx="972" cy="235"/>
                </a:xfrm>
                <a:custGeom>
                  <a:avLst/>
                  <a:gdLst>
                    <a:gd name="T0" fmla="*/ 189 w 2432"/>
                    <a:gd name="T1" fmla="*/ 257 h 588"/>
                    <a:gd name="T2" fmla="*/ 170 w 2432"/>
                    <a:gd name="T3" fmla="*/ 260 h 588"/>
                    <a:gd name="T4" fmla="*/ 95 w 2432"/>
                    <a:gd name="T5" fmla="*/ 275 h 588"/>
                    <a:gd name="T6" fmla="*/ 1 w 2432"/>
                    <a:gd name="T7" fmla="*/ 341 h 588"/>
                    <a:gd name="T8" fmla="*/ 0 w 2432"/>
                    <a:gd name="T9" fmla="*/ 354 h 588"/>
                    <a:gd name="T10" fmla="*/ 99 w 2432"/>
                    <a:gd name="T11" fmla="*/ 420 h 588"/>
                    <a:gd name="T12" fmla="*/ 194 w 2432"/>
                    <a:gd name="T13" fmla="*/ 424 h 588"/>
                    <a:gd name="T14" fmla="*/ 281 w 2432"/>
                    <a:gd name="T15" fmla="*/ 422 h 588"/>
                    <a:gd name="T16" fmla="*/ 414 w 2432"/>
                    <a:gd name="T17" fmla="*/ 415 h 588"/>
                    <a:gd name="T18" fmla="*/ 494 w 2432"/>
                    <a:gd name="T19" fmla="*/ 405 h 588"/>
                    <a:gd name="T20" fmla="*/ 529 w 2432"/>
                    <a:gd name="T21" fmla="*/ 396 h 588"/>
                    <a:gd name="T22" fmla="*/ 567 w 2432"/>
                    <a:gd name="T23" fmla="*/ 390 h 588"/>
                    <a:gd name="T24" fmla="*/ 604 w 2432"/>
                    <a:gd name="T25" fmla="*/ 399 h 588"/>
                    <a:gd name="T26" fmla="*/ 669 w 2432"/>
                    <a:gd name="T27" fmla="*/ 417 h 588"/>
                    <a:gd name="T28" fmla="*/ 693 w 2432"/>
                    <a:gd name="T29" fmla="*/ 424 h 588"/>
                    <a:gd name="T30" fmla="*/ 767 w 2432"/>
                    <a:gd name="T31" fmla="*/ 445 h 588"/>
                    <a:gd name="T32" fmla="*/ 908 w 2432"/>
                    <a:gd name="T33" fmla="*/ 481 h 588"/>
                    <a:gd name="T34" fmla="*/ 1050 w 2432"/>
                    <a:gd name="T35" fmla="*/ 504 h 588"/>
                    <a:gd name="T36" fmla="*/ 1183 w 2432"/>
                    <a:gd name="T37" fmla="*/ 513 h 588"/>
                    <a:gd name="T38" fmla="*/ 1276 w 2432"/>
                    <a:gd name="T39" fmla="*/ 518 h 588"/>
                    <a:gd name="T40" fmla="*/ 1417 w 2432"/>
                    <a:gd name="T41" fmla="*/ 537 h 588"/>
                    <a:gd name="T42" fmla="*/ 1494 w 2432"/>
                    <a:gd name="T43" fmla="*/ 556 h 588"/>
                    <a:gd name="T44" fmla="*/ 1635 w 2432"/>
                    <a:gd name="T45" fmla="*/ 579 h 588"/>
                    <a:gd name="T46" fmla="*/ 1777 w 2432"/>
                    <a:gd name="T47" fmla="*/ 587 h 588"/>
                    <a:gd name="T48" fmla="*/ 1852 w 2432"/>
                    <a:gd name="T49" fmla="*/ 588 h 588"/>
                    <a:gd name="T50" fmla="*/ 2008 w 2432"/>
                    <a:gd name="T51" fmla="*/ 574 h 588"/>
                    <a:gd name="T52" fmla="*/ 2146 w 2432"/>
                    <a:gd name="T53" fmla="*/ 550 h 588"/>
                    <a:gd name="T54" fmla="*/ 2287 w 2432"/>
                    <a:gd name="T55" fmla="*/ 518 h 588"/>
                    <a:gd name="T56" fmla="*/ 2400 w 2432"/>
                    <a:gd name="T57" fmla="*/ 472 h 588"/>
                    <a:gd name="T58" fmla="*/ 2432 w 2432"/>
                    <a:gd name="T59" fmla="*/ 410 h 588"/>
                    <a:gd name="T60" fmla="*/ 2406 w 2432"/>
                    <a:gd name="T61" fmla="*/ 341 h 588"/>
                    <a:gd name="T62" fmla="*/ 2313 w 2432"/>
                    <a:gd name="T63" fmla="*/ 246 h 588"/>
                    <a:gd name="T64" fmla="*/ 2197 w 2432"/>
                    <a:gd name="T65" fmla="*/ 171 h 588"/>
                    <a:gd name="T66" fmla="*/ 2069 w 2432"/>
                    <a:gd name="T67" fmla="*/ 102 h 588"/>
                    <a:gd name="T68" fmla="*/ 1935 w 2432"/>
                    <a:gd name="T69" fmla="*/ 55 h 588"/>
                    <a:gd name="T70" fmla="*/ 1879 w 2432"/>
                    <a:gd name="T71" fmla="*/ 76 h 588"/>
                    <a:gd name="T72" fmla="*/ 1843 w 2432"/>
                    <a:gd name="T73" fmla="*/ 94 h 588"/>
                    <a:gd name="T74" fmla="*/ 1803 w 2432"/>
                    <a:gd name="T75" fmla="*/ 108 h 588"/>
                    <a:gd name="T76" fmla="*/ 1757 w 2432"/>
                    <a:gd name="T77" fmla="*/ 121 h 588"/>
                    <a:gd name="T78" fmla="*/ 1703 w 2432"/>
                    <a:gd name="T79" fmla="*/ 107 h 588"/>
                    <a:gd name="T80" fmla="*/ 1666 w 2432"/>
                    <a:gd name="T81" fmla="*/ 92 h 588"/>
                    <a:gd name="T82" fmla="*/ 1610 w 2432"/>
                    <a:gd name="T83" fmla="*/ 69 h 588"/>
                    <a:gd name="T84" fmla="*/ 1541 w 2432"/>
                    <a:gd name="T85" fmla="*/ 40 h 588"/>
                    <a:gd name="T86" fmla="*/ 1408 w 2432"/>
                    <a:gd name="T87" fmla="*/ 7 h 588"/>
                    <a:gd name="T88" fmla="*/ 1296 w 2432"/>
                    <a:gd name="T89" fmla="*/ 0 h 588"/>
                    <a:gd name="T90" fmla="*/ 1214 w 2432"/>
                    <a:gd name="T91" fmla="*/ 3 h 588"/>
                    <a:gd name="T92" fmla="*/ 1067 w 2432"/>
                    <a:gd name="T93" fmla="*/ 16 h 588"/>
                    <a:gd name="T94" fmla="*/ 922 w 2432"/>
                    <a:gd name="T95" fmla="*/ 33 h 588"/>
                    <a:gd name="T96" fmla="*/ 796 w 2432"/>
                    <a:gd name="T97" fmla="*/ 51 h 588"/>
                    <a:gd name="T98" fmla="*/ 650 w 2432"/>
                    <a:gd name="T99" fmla="*/ 74 h 588"/>
                    <a:gd name="T100" fmla="*/ 520 w 2432"/>
                    <a:gd name="T101" fmla="*/ 105 h 588"/>
                    <a:gd name="T102" fmla="*/ 449 w 2432"/>
                    <a:gd name="T103" fmla="*/ 153 h 588"/>
                    <a:gd name="T104" fmla="*/ 422 w 2432"/>
                    <a:gd name="T105" fmla="*/ 178 h 588"/>
                    <a:gd name="T106" fmla="*/ 382 w 2432"/>
                    <a:gd name="T107" fmla="*/ 218 h 588"/>
                    <a:gd name="T108" fmla="*/ 324 w 2432"/>
                    <a:gd name="T109" fmla="*/ 258 h 588"/>
                    <a:gd name="T110" fmla="*/ 306 w 2432"/>
                    <a:gd name="T111" fmla="*/ 258 h 588"/>
                    <a:gd name="T112" fmla="*/ 265 w 2432"/>
                    <a:gd name="T113" fmla="*/ 255 h 588"/>
                    <a:gd name="T114" fmla="*/ 221 w 2432"/>
                    <a:gd name="T115" fmla="*/ 253 h 588"/>
                    <a:gd name="T116" fmla="*/ 205 w 2432"/>
                    <a:gd name="T117" fmla="*/ 254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32" h="588">
                      <a:moveTo>
                        <a:pt x="197" y="256"/>
                      </a:moveTo>
                      <a:lnTo>
                        <a:pt x="189" y="257"/>
                      </a:lnTo>
                      <a:lnTo>
                        <a:pt x="180" y="259"/>
                      </a:lnTo>
                      <a:lnTo>
                        <a:pt x="170" y="260"/>
                      </a:lnTo>
                      <a:lnTo>
                        <a:pt x="160" y="262"/>
                      </a:lnTo>
                      <a:lnTo>
                        <a:pt x="95" y="275"/>
                      </a:lnTo>
                      <a:lnTo>
                        <a:pt x="38" y="293"/>
                      </a:lnTo>
                      <a:lnTo>
                        <a:pt x="1" y="341"/>
                      </a:lnTo>
                      <a:lnTo>
                        <a:pt x="0" y="347"/>
                      </a:lnTo>
                      <a:lnTo>
                        <a:pt x="0" y="354"/>
                      </a:lnTo>
                      <a:lnTo>
                        <a:pt x="40" y="408"/>
                      </a:lnTo>
                      <a:lnTo>
                        <a:pt x="99" y="420"/>
                      </a:lnTo>
                      <a:lnTo>
                        <a:pt x="173" y="424"/>
                      </a:lnTo>
                      <a:lnTo>
                        <a:pt x="194" y="424"/>
                      </a:lnTo>
                      <a:lnTo>
                        <a:pt x="216" y="423"/>
                      </a:lnTo>
                      <a:lnTo>
                        <a:pt x="281" y="422"/>
                      </a:lnTo>
                      <a:lnTo>
                        <a:pt x="343" y="419"/>
                      </a:lnTo>
                      <a:lnTo>
                        <a:pt x="414" y="415"/>
                      </a:lnTo>
                      <a:lnTo>
                        <a:pt x="428" y="414"/>
                      </a:lnTo>
                      <a:lnTo>
                        <a:pt x="494" y="405"/>
                      </a:lnTo>
                      <a:lnTo>
                        <a:pt x="524" y="397"/>
                      </a:lnTo>
                      <a:lnTo>
                        <a:pt x="529" y="396"/>
                      </a:lnTo>
                      <a:lnTo>
                        <a:pt x="562" y="390"/>
                      </a:lnTo>
                      <a:lnTo>
                        <a:pt x="567" y="390"/>
                      </a:lnTo>
                      <a:lnTo>
                        <a:pt x="601" y="398"/>
                      </a:lnTo>
                      <a:lnTo>
                        <a:pt x="604" y="399"/>
                      </a:lnTo>
                      <a:lnTo>
                        <a:pt x="658" y="414"/>
                      </a:lnTo>
                      <a:lnTo>
                        <a:pt x="669" y="417"/>
                      </a:lnTo>
                      <a:lnTo>
                        <a:pt x="680" y="420"/>
                      </a:lnTo>
                      <a:lnTo>
                        <a:pt x="693" y="424"/>
                      </a:lnTo>
                      <a:lnTo>
                        <a:pt x="706" y="428"/>
                      </a:lnTo>
                      <a:lnTo>
                        <a:pt x="767" y="445"/>
                      </a:lnTo>
                      <a:lnTo>
                        <a:pt x="836" y="464"/>
                      </a:lnTo>
                      <a:lnTo>
                        <a:pt x="908" y="481"/>
                      </a:lnTo>
                      <a:lnTo>
                        <a:pt x="980" y="496"/>
                      </a:lnTo>
                      <a:lnTo>
                        <a:pt x="1050" y="504"/>
                      </a:lnTo>
                      <a:lnTo>
                        <a:pt x="1125" y="510"/>
                      </a:lnTo>
                      <a:lnTo>
                        <a:pt x="1183" y="513"/>
                      </a:lnTo>
                      <a:lnTo>
                        <a:pt x="1202" y="513"/>
                      </a:lnTo>
                      <a:lnTo>
                        <a:pt x="1276" y="518"/>
                      </a:lnTo>
                      <a:lnTo>
                        <a:pt x="1344" y="524"/>
                      </a:lnTo>
                      <a:lnTo>
                        <a:pt x="1417" y="537"/>
                      </a:lnTo>
                      <a:lnTo>
                        <a:pt x="1481" y="552"/>
                      </a:lnTo>
                      <a:lnTo>
                        <a:pt x="1494" y="556"/>
                      </a:lnTo>
                      <a:lnTo>
                        <a:pt x="1559" y="569"/>
                      </a:lnTo>
                      <a:lnTo>
                        <a:pt x="1635" y="579"/>
                      </a:lnTo>
                      <a:lnTo>
                        <a:pt x="1704" y="584"/>
                      </a:lnTo>
                      <a:lnTo>
                        <a:pt x="1777" y="587"/>
                      </a:lnTo>
                      <a:lnTo>
                        <a:pt x="1833" y="588"/>
                      </a:lnTo>
                      <a:lnTo>
                        <a:pt x="1852" y="588"/>
                      </a:lnTo>
                      <a:lnTo>
                        <a:pt x="1929" y="584"/>
                      </a:lnTo>
                      <a:lnTo>
                        <a:pt x="2008" y="574"/>
                      </a:lnTo>
                      <a:lnTo>
                        <a:pt x="2074" y="563"/>
                      </a:lnTo>
                      <a:lnTo>
                        <a:pt x="2146" y="550"/>
                      </a:lnTo>
                      <a:lnTo>
                        <a:pt x="2219" y="535"/>
                      </a:lnTo>
                      <a:lnTo>
                        <a:pt x="2287" y="518"/>
                      </a:lnTo>
                      <a:lnTo>
                        <a:pt x="2346" y="499"/>
                      </a:lnTo>
                      <a:lnTo>
                        <a:pt x="2400" y="472"/>
                      </a:lnTo>
                      <a:lnTo>
                        <a:pt x="2431" y="419"/>
                      </a:lnTo>
                      <a:lnTo>
                        <a:pt x="2432" y="410"/>
                      </a:lnTo>
                      <a:lnTo>
                        <a:pt x="2431" y="400"/>
                      </a:lnTo>
                      <a:lnTo>
                        <a:pt x="2406" y="341"/>
                      </a:lnTo>
                      <a:lnTo>
                        <a:pt x="2363" y="290"/>
                      </a:lnTo>
                      <a:lnTo>
                        <a:pt x="2313" y="246"/>
                      </a:lnTo>
                      <a:lnTo>
                        <a:pt x="2259" y="210"/>
                      </a:lnTo>
                      <a:lnTo>
                        <a:pt x="2197" y="171"/>
                      </a:lnTo>
                      <a:lnTo>
                        <a:pt x="2132" y="135"/>
                      </a:lnTo>
                      <a:lnTo>
                        <a:pt x="2069" y="102"/>
                      </a:lnTo>
                      <a:lnTo>
                        <a:pt x="2001" y="69"/>
                      </a:lnTo>
                      <a:lnTo>
                        <a:pt x="1935" y="55"/>
                      </a:lnTo>
                      <a:lnTo>
                        <a:pt x="1927" y="55"/>
                      </a:lnTo>
                      <a:lnTo>
                        <a:pt x="1879" y="76"/>
                      </a:lnTo>
                      <a:lnTo>
                        <a:pt x="1874" y="80"/>
                      </a:lnTo>
                      <a:lnTo>
                        <a:pt x="1843" y="94"/>
                      </a:lnTo>
                      <a:lnTo>
                        <a:pt x="1837" y="95"/>
                      </a:lnTo>
                      <a:lnTo>
                        <a:pt x="1803" y="108"/>
                      </a:lnTo>
                      <a:lnTo>
                        <a:pt x="1799" y="110"/>
                      </a:lnTo>
                      <a:lnTo>
                        <a:pt x="1757" y="121"/>
                      </a:lnTo>
                      <a:lnTo>
                        <a:pt x="1753" y="121"/>
                      </a:lnTo>
                      <a:lnTo>
                        <a:pt x="1703" y="107"/>
                      </a:lnTo>
                      <a:lnTo>
                        <a:pt x="1698" y="105"/>
                      </a:lnTo>
                      <a:lnTo>
                        <a:pt x="1666" y="92"/>
                      </a:lnTo>
                      <a:lnTo>
                        <a:pt x="1658" y="89"/>
                      </a:lnTo>
                      <a:lnTo>
                        <a:pt x="1610" y="69"/>
                      </a:lnTo>
                      <a:lnTo>
                        <a:pt x="1599" y="64"/>
                      </a:lnTo>
                      <a:lnTo>
                        <a:pt x="1541" y="40"/>
                      </a:lnTo>
                      <a:lnTo>
                        <a:pt x="1476" y="19"/>
                      </a:lnTo>
                      <a:lnTo>
                        <a:pt x="1408" y="7"/>
                      </a:lnTo>
                      <a:lnTo>
                        <a:pt x="1340" y="1"/>
                      </a:lnTo>
                      <a:lnTo>
                        <a:pt x="1296" y="0"/>
                      </a:lnTo>
                      <a:lnTo>
                        <a:pt x="1281" y="0"/>
                      </a:lnTo>
                      <a:lnTo>
                        <a:pt x="1214" y="3"/>
                      </a:lnTo>
                      <a:lnTo>
                        <a:pt x="1136" y="9"/>
                      </a:lnTo>
                      <a:lnTo>
                        <a:pt x="1067" y="16"/>
                      </a:lnTo>
                      <a:lnTo>
                        <a:pt x="983" y="25"/>
                      </a:lnTo>
                      <a:lnTo>
                        <a:pt x="922" y="33"/>
                      </a:lnTo>
                      <a:lnTo>
                        <a:pt x="859" y="42"/>
                      </a:lnTo>
                      <a:lnTo>
                        <a:pt x="796" y="51"/>
                      </a:lnTo>
                      <a:lnTo>
                        <a:pt x="734" y="60"/>
                      </a:lnTo>
                      <a:lnTo>
                        <a:pt x="650" y="74"/>
                      </a:lnTo>
                      <a:lnTo>
                        <a:pt x="580" y="88"/>
                      </a:lnTo>
                      <a:lnTo>
                        <a:pt x="520" y="105"/>
                      </a:lnTo>
                      <a:lnTo>
                        <a:pt x="463" y="137"/>
                      </a:lnTo>
                      <a:lnTo>
                        <a:pt x="449" y="153"/>
                      </a:lnTo>
                      <a:lnTo>
                        <a:pt x="446" y="157"/>
                      </a:lnTo>
                      <a:lnTo>
                        <a:pt x="422" y="178"/>
                      </a:lnTo>
                      <a:lnTo>
                        <a:pt x="417" y="182"/>
                      </a:lnTo>
                      <a:lnTo>
                        <a:pt x="382" y="218"/>
                      </a:lnTo>
                      <a:lnTo>
                        <a:pt x="378" y="223"/>
                      </a:lnTo>
                      <a:lnTo>
                        <a:pt x="324" y="258"/>
                      </a:lnTo>
                      <a:lnTo>
                        <a:pt x="312" y="258"/>
                      </a:lnTo>
                      <a:lnTo>
                        <a:pt x="306" y="258"/>
                      </a:lnTo>
                      <a:lnTo>
                        <a:pt x="272" y="255"/>
                      </a:lnTo>
                      <a:lnTo>
                        <a:pt x="265" y="255"/>
                      </a:lnTo>
                      <a:lnTo>
                        <a:pt x="228" y="253"/>
                      </a:lnTo>
                      <a:lnTo>
                        <a:pt x="221" y="253"/>
                      </a:lnTo>
                      <a:lnTo>
                        <a:pt x="213" y="253"/>
                      </a:lnTo>
                      <a:lnTo>
                        <a:pt x="205" y="254"/>
                      </a:lnTo>
                      <a:lnTo>
                        <a:pt x="197" y="256"/>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46" name="Freeform 34"/>
                <p:cNvSpPr>
                  <a:spLocks/>
                </p:cNvSpPr>
                <p:nvPr/>
              </p:nvSpPr>
              <p:spPr bwMode="auto">
                <a:xfrm>
                  <a:off x="1502" y="5312"/>
                  <a:ext cx="274" cy="133"/>
                </a:xfrm>
                <a:custGeom>
                  <a:avLst/>
                  <a:gdLst>
                    <a:gd name="T0" fmla="*/ 3 w 686"/>
                    <a:gd name="T1" fmla="*/ 172 h 331"/>
                    <a:gd name="T2" fmla="*/ 0 w 686"/>
                    <a:gd name="T3" fmla="*/ 197 h 331"/>
                    <a:gd name="T4" fmla="*/ 49 w 686"/>
                    <a:gd name="T5" fmla="*/ 238 h 331"/>
                    <a:gd name="T6" fmla="*/ 99 w 686"/>
                    <a:gd name="T7" fmla="*/ 235 h 331"/>
                    <a:gd name="T8" fmla="*/ 109 w 686"/>
                    <a:gd name="T9" fmla="*/ 234 h 331"/>
                    <a:gd name="T10" fmla="*/ 119 w 686"/>
                    <a:gd name="T11" fmla="*/ 234 h 331"/>
                    <a:gd name="T12" fmla="*/ 126 w 686"/>
                    <a:gd name="T13" fmla="*/ 233 h 331"/>
                    <a:gd name="T14" fmla="*/ 148 w 686"/>
                    <a:gd name="T15" fmla="*/ 223 h 331"/>
                    <a:gd name="T16" fmla="*/ 162 w 686"/>
                    <a:gd name="T17" fmla="*/ 220 h 331"/>
                    <a:gd name="T18" fmla="*/ 171 w 686"/>
                    <a:gd name="T19" fmla="*/ 225 h 331"/>
                    <a:gd name="T20" fmla="*/ 191 w 686"/>
                    <a:gd name="T21" fmla="*/ 237 h 331"/>
                    <a:gd name="T22" fmla="*/ 199 w 686"/>
                    <a:gd name="T23" fmla="*/ 241 h 331"/>
                    <a:gd name="T24" fmla="*/ 207 w 686"/>
                    <a:gd name="T25" fmla="*/ 246 h 331"/>
                    <a:gd name="T26" fmla="*/ 276 w 686"/>
                    <a:gd name="T27" fmla="*/ 277 h 331"/>
                    <a:gd name="T28" fmla="*/ 340 w 686"/>
                    <a:gd name="T29" fmla="*/ 290 h 331"/>
                    <a:gd name="T30" fmla="*/ 382 w 686"/>
                    <a:gd name="T31" fmla="*/ 296 h 331"/>
                    <a:gd name="T32" fmla="*/ 424 w 686"/>
                    <a:gd name="T33" fmla="*/ 312 h 331"/>
                    <a:gd name="T34" fmla="*/ 487 w 686"/>
                    <a:gd name="T35" fmla="*/ 329 h 331"/>
                    <a:gd name="T36" fmla="*/ 523 w 686"/>
                    <a:gd name="T37" fmla="*/ 331 h 331"/>
                    <a:gd name="T38" fmla="*/ 565 w 686"/>
                    <a:gd name="T39" fmla="*/ 324 h 331"/>
                    <a:gd name="T40" fmla="*/ 676 w 686"/>
                    <a:gd name="T41" fmla="*/ 267 h 331"/>
                    <a:gd name="T42" fmla="*/ 686 w 686"/>
                    <a:gd name="T43" fmla="*/ 224 h 331"/>
                    <a:gd name="T44" fmla="*/ 632 w 686"/>
                    <a:gd name="T45" fmla="*/ 110 h 331"/>
                    <a:gd name="T46" fmla="*/ 559 w 686"/>
                    <a:gd name="T47" fmla="*/ 37 h 331"/>
                    <a:gd name="T48" fmla="*/ 554 w 686"/>
                    <a:gd name="T49" fmla="*/ 33 h 331"/>
                    <a:gd name="T50" fmla="*/ 549 w 686"/>
                    <a:gd name="T51" fmla="*/ 31 h 331"/>
                    <a:gd name="T52" fmla="*/ 545 w 686"/>
                    <a:gd name="T53" fmla="*/ 31 h 331"/>
                    <a:gd name="T54" fmla="*/ 532 w 686"/>
                    <a:gd name="T55" fmla="*/ 43 h 331"/>
                    <a:gd name="T56" fmla="*/ 519 w 686"/>
                    <a:gd name="T57" fmla="*/ 52 h 331"/>
                    <a:gd name="T58" fmla="*/ 510 w 686"/>
                    <a:gd name="T59" fmla="*/ 60 h 331"/>
                    <a:gd name="T60" fmla="*/ 496 w 686"/>
                    <a:gd name="T61" fmla="*/ 66 h 331"/>
                    <a:gd name="T62" fmla="*/ 483 w 686"/>
                    <a:gd name="T63" fmla="*/ 59 h 331"/>
                    <a:gd name="T64" fmla="*/ 467 w 686"/>
                    <a:gd name="T65" fmla="*/ 48 h 331"/>
                    <a:gd name="T66" fmla="*/ 441 w 686"/>
                    <a:gd name="T67" fmla="*/ 27 h 331"/>
                    <a:gd name="T68" fmla="*/ 367 w 686"/>
                    <a:gd name="T69" fmla="*/ 0 h 331"/>
                    <a:gd name="T70" fmla="*/ 302 w 686"/>
                    <a:gd name="T71" fmla="*/ 7 h 331"/>
                    <a:gd name="T72" fmla="*/ 184 w 686"/>
                    <a:gd name="T73" fmla="*/ 42 h 331"/>
                    <a:gd name="T74" fmla="*/ 156 w 686"/>
                    <a:gd name="T75" fmla="*/ 54 h 331"/>
                    <a:gd name="T76" fmla="*/ 127 w 686"/>
                    <a:gd name="T77" fmla="*/ 86 h 331"/>
                    <a:gd name="T78" fmla="*/ 118 w 686"/>
                    <a:gd name="T79" fmla="*/ 99 h 331"/>
                    <a:gd name="T80" fmla="*/ 103 w 686"/>
                    <a:gd name="T81" fmla="*/ 128 h 331"/>
                    <a:gd name="T82" fmla="*/ 86 w 686"/>
                    <a:gd name="T83" fmla="*/ 144 h 331"/>
                    <a:gd name="T84" fmla="*/ 74 w 686"/>
                    <a:gd name="T85" fmla="*/ 142 h 331"/>
                    <a:gd name="T86" fmla="*/ 62 w 686"/>
                    <a:gd name="T87" fmla="*/ 141 h 331"/>
                    <a:gd name="T88" fmla="*/ 57 w 686"/>
                    <a:gd name="T89" fmla="*/ 14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6" h="331">
                      <a:moveTo>
                        <a:pt x="55" y="143"/>
                      </a:moveTo>
                      <a:lnTo>
                        <a:pt x="3" y="172"/>
                      </a:lnTo>
                      <a:lnTo>
                        <a:pt x="0" y="193"/>
                      </a:lnTo>
                      <a:lnTo>
                        <a:pt x="0" y="197"/>
                      </a:lnTo>
                      <a:lnTo>
                        <a:pt x="44" y="238"/>
                      </a:lnTo>
                      <a:lnTo>
                        <a:pt x="49" y="238"/>
                      </a:lnTo>
                      <a:lnTo>
                        <a:pt x="55" y="238"/>
                      </a:lnTo>
                      <a:lnTo>
                        <a:pt x="99" y="235"/>
                      </a:lnTo>
                      <a:lnTo>
                        <a:pt x="104" y="235"/>
                      </a:lnTo>
                      <a:lnTo>
                        <a:pt x="109" y="234"/>
                      </a:lnTo>
                      <a:lnTo>
                        <a:pt x="114" y="234"/>
                      </a:lnTo>
                      <a:lnTo>
                        <a:pt x="119" y="234"/>
                      </a:lnTo>
                      <a:lnTo>
                        <a:pt x="123" y="234"/>
                      </a:lnTo>
                      <a:lnTo>
                        <a:pt x="126" y="233"/>
                      </a:lnTo>
                      <a:lnTo>
                        <a:pt x="147" y="224"/>
                      </a:lnTo>
                      <a:lnTo>
                        <a:pt x="148" y="223"/>
                      </a:lnTo>
                      <a:lnTo>
                        <a:pt x="161" y="220"/>
                      </a:lnTo>
                      <a:lnTo>
                        <a:pt x="162" y="220"/>
                      </a:lnTo>
                      <a:lnTo>
                        <a:pt x="170" y="224"/>
                      </a:lnTo>
                      <a:lnTo>
                        <a:pt x="171" y="225"/>
                      </a:lnTo>
                      <a:lnTo>
                        <a:pt x="188" y="235"/>
                      </a:lnTo>
                      <a:lnTo>
                        <a:pt x="191" y="237"/>
                      </a:lnTo>
                      <a:lnTo>
                        <a:pt x="195" y="239"/>
                      </a:lnTo>
                      <a:lnTo>
                        <a:pt x="199" y="241"/>
                      </a:lnTo>
                      <a:lnTo>
                        <a:pt x="203" y="243"/>
                      </a:lnTo>
                      <a:lnTo>
                        <a:pt x="207" y="246"/>
                      </a:lnTo>
                      <a:lnTo>
                        <a:pt x="261" y="272"/>
                      </a:lnTo>
                      <a:lnTo>
                        <a:pt x="276" y="277"/>
                      </a:lnTo>
                      <a:lnTo>
                        <a:pt x="281" y="279"/>
                      </a:lnTo>
                      <a:lnTo>
                        <a:pt x="340" y="290"/>
                      </a:lnTo>
                      <a:lnTo>
                        <a:pt x="345" y="290"/>
                      </a:lnTo>
                      <a:lnTo>
                        <a:pt x="382" y="296"/>
                      </a:lnTo>
                      <a:lnTo>
                        <a:pt x="386" y="297"/>
                      </a:lnTo>
                      <a:lnTo>
                        <a:pt x="424" y="312"/>
                      </a:lnTo>
                      <a:lnTo>
                        <a:pt x="427" y="314"/>
                      </a:lnTo>
                      <a:lnTo>
                        <a:pt x="487" y="329"/>
                      </a:lnTo>
                      <a:lnTo>
                        <a:pt x="518" y="331"/>
                      </a:lnTo>
                      <a:lnTo>
                        <a:pt x="523" y="331"/>
                      </a:lnTo>
                      <a:lnTo>
                        <a:pt x="559" y="325"/>
                      </a:lnTo>
                      <a:lnTo>
                        <a:pt x="565" y="324"/>
                      </a:lnTo>
                      <a:lnTo>
                        <a:pt x="626" y="301"/>
                      </a:lnTo>
                      <a:lnTo>
                        <a:pt x="676" y="267"/>
                      </a:lnTo>
                      <a:lnTo>
                        <a:pt x="686" y="229"/>
                      </a:lnTo>
                      <a:lnTo>
                        <a:pt x="686" y="224"/>
                      </a:lnTo>
                      <a:lnTo>
                        <a:pt x="668" y="163"/>
                      </a:lnTo>
                      <a:lnTo>
                        <a:pt x="632" y="110"/>
                      </a:lnTo>
                      <a:lnTo>
                        <a:pt x="589" y="62"/>
                      </a:lnTo>
                      <a:lnTo>
                        <a:pt x="559" y="37"/>
                      </a:lnTo>
                      <a:lnTo>
                        <a:pt x="557" y="35"/>
                      </a:lnTo>
                      <a:lnTo>
                        <a:pt x="554" y="33"/>
                      </a:lnTo>
                      <a:lnTo>
                        <a:pt x="552" y="31"/>
                      </a:lnTo>
                      <a:lnTo>
                        <a:pt x="549" y="31"/>
                      </a:lnTo>
                      <a:lnTo>
                        <a:pt x="547" y="31"/>
                      </a:lnTo>
                      <a:lnTo>
                        <a:pt x="545" y="31"/>
                      </a:lnTo>
                      <a:lnTo>
                        <a:pt x="534" y="41"/>
                      </a:lnTo>
                      <a:lnTo>
                        <a:pt x="532" y="43"/>
                      </a:lnTo>
                      <a:lnTo>
                        <a:pt x="521" y="52"/>
                      </a:lnTo>
                      <a:lnTo>
                        <a:pt x="519" y="52"/>
                      </a:lnTo>
                      <a:lnTo>
                        <a:pt x="511" y="59"/>
                      </a:lnTo>
                      <a:lnTo>
                        <a:pt x="510" y="60"/>
                      </a:lnTo>
                      <a:lnTo>
                        <a:pt x="497" y="66"/>
                      </a:lnTo>
                      <a:lnTo>
                        <a:pt x="496" y="66"/>
                      </a:lnTo>
                      <a:lnTo>
                        <a:pt x="484" y="60"/>
                      </a:lnTo>
                      <a:lnTo>
                        <a:pt x="483" y="59"/>
                      </a:lnTo>
                      <a:lnTo>
                        <a:pt x="470" y="50"/>
                      </a:lnTo>
                      <a:lnTo>
                        <a:pt x="467" y="48"/>
                      </a:lnTo>
                      <a:lnTo>
                        <a:pt x="445" y="30"/>
                      </a:lnTo>
                      <a:lnTo>
                        <a:pt x="441" y="27"/>
                      </a:lnTo>
                      <a:lnTo>
                        <a:pt x="384" y="0"/>
                      </a:lnTo>
                      <a:lnTo>
                        <a:pt x="367" y="0"/>
                      </a:lnTo>
                      <a:lnTo>
                        <a:pt x="363" y="0"/>
                      </a:lnTo>
                      <a:lnTo>
                        <a:pt x="302" y="7"/>
                      </a:lnTo>
                      <a:lnTo>
                        <a:pt x="243" y="23"/>
                      </a:lnTo>
                      <a:lnTo>
                        <a:pt x="184" y="42"/>
                      </a:lnTo>
                      <a:lnTo>
                        <a:pt x="161" y="52"/>
                      </a:lnTo>
                      <a:lnTo>
                        <a:pt x="156" y="54"/>
                      </a:lnTo>
                      <a:lnTo>
                        <a:pt x="128" y="84"/>
                      </a:lnTo>
                      <a:lnTo>
                        <a:pt x="127" y="86"/>
                      </a:lnTo>
                      <a:lnTo>
                        <a:pt x="120" y="97"/>
                      </a:lnTo>
                      <a:lnTo>
                        <a:pt x="118" y="99"/>
                      </a:lnTo>
                      <a:lnTo>
                        <a:pt x="104" y="126"/>
                      </a:lnTo>
                      <a:lnTo>
                        <a:pt x="103" y="128"/>
                      </a:lnTo>
                      <a:lnTo>
                        <a:pt x="87" y="144"/>
                      </a:lnTo>
                      <a:lnTo>
                        <a:pt x="86" y="144"/>
                      </a:lnTo>
                      <a:lnTo>
                        <a:pt x="76" y="143"/>
                      </a:lnTo>
                      <a:lnTo>
                        <a:pt x="74" y="142"/>
                      </a:lnTo>
                      <a:lnTo>
                        <a:pt x="64" y="141"/>
                      </a:lnTo>
                      <a:lnTo>
                        <a:pt x="62" y="141"/>
                      </a:lnTo>
                      <a:lnTo>
                        <a:pt x="60" y="142"/>
                      </a:lnTo>
                      <a:lnTo>
                        <a:pt x="57" y="142"/>
                      </a:lnTo>
                      <a:lnTo>
                        <a:pt x="55" y="143"/>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47" name="Rectangle 35"/>
                <p:cNvSpPr>
                  <a:spLocks/>
                </p:cNvSpPr>
                <p:nvPr/>
              </p:nvSpPr>
              <p:spPr bwMode="auto">
                <a:xfrm>
                  <a:off x="82" y="5682"/>
                  <a:ext cx="407" cy="192"/>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48" name="Freeform 36"/>
                <p:cNvSpPr>
                  <a:spLocks/>
                </p:cNvSpPr>
                <p:nvPr/>
              </p:nvSpPr>
              <p:spPr bwMode="auto">
                <a:xfrm>
                  <a:off x="124" y="5640"/>
                  <a:ext cx="131" cy="42"/>
                </a:xfrm>
                <a:custGeom>
                  <a:avLst/>
                  <a:gdLst>
                    <a:gd name="T0" fmla="*/ 0 w 327"/>
                    <a:gd name="T1" fmla="*/ 105 h 105"/>
                    <a:gd name="T2" fmla="*/ 327 w 327"/>
                    <a:gd name="T3" fmla="*/ 0 h 105"/>
                  </a:gdLst>
                  <a:ahLst/>
                  <a:cxnLst>
                    <a:cxn ang="0">
                      <a:pos x="T0" y="T1"/>
                    </a:cxn>
                    <a:cxn ang="0">
                      <a:pos x="T2" y="T3"/>
                    </a:cxn>
                  </a:cxnLst>
                  <a:rect l="0" t="0" r="r" b="b"/>
                  <a:pathLst>
                    <a:path w="327" h="105">
                      <a:moveTo>
                        <a:pt x="0" y="105"/>
                      </a:moveTo>
                      <a:lnTo>
                        <a:pt x="327"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49" name="Freeform 37"/>
                <p:cNvSpPr>
                  <a:spLocks/>
                </p:cNvSpPr>
                <p:nvPr/>
              </p:nvSpPr>
              <p:spPr bwMode="auto">
                <a:xfrm>
                  <a:off x="1050" y="5581"/>
                  <a:ext cx="44" cy="168"/>
                </a:xfrm>
                <a:custGeom>
                  <a:avLst/>
                  <a:gdLst>
                    <a:gd name="T0" fmla="*/ 110 w 110"/>
                    <a:gd name="T1" fmla="*/ 0 h 422"/>
                    <a:gd name="T2" fmla="*/ 0 w 110"/>
                    <a:gd name="T3" fmla="*/ 422 h 422"/>
                  </a:gdLst>
                  <a:ahLst/>
                  <a:cxnLst>
                    <a:cxn ang="0">
                      <a:pos x="T0" y="T1"/>
                    </a:cxn>
                    <a:cxn ang="0">
                      <a:pos x="T2" y="T3"/>
                    </a:cxn>
                  </a:cxnLst>
                  <a:rect l="0" t="0" r="r" b="b"/>
                  <a:pathLst>
                    <a:path w="110" h="422">
                      <a:moveTo>
                        <a:pt x="110" y="0"/>
                      </a:moveTo>
                      <a:lnTo>
                        <a:pt x="0" y="422"/>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50" name="Freeform 38"/>
                <p:cNvSpPr>
                  <a:spLocks/>
                </p:cNvSpPr>
                <p:nvPr/>
              </p:nvSpPr>
              <p:spPr bwMode="auto">
                <a:xfrm>
                  <a:off x="1315" y="5511"/>
                  <a:ext cx="19" cy="100"/>
                </a:xfrm>
                <a:custGeom>
                  <a:avLst/>
                  <a:gdLst>
                    <a:gd name="T0" fmla="*/ 48 w 48"/>
                    <a:gd name="T1" fmla="*/ 0 h 250"/>
                    <a:gd name="T2" fmla="*/ 0 w 48"/>
                    <a:gd name="T3" fmla="*/ 250 h 250"/>
                  </a:gdLst>
                  <a:ahLst/>
                  <a:cxnLst>
                    <a:cxn ang="0">
                      <a:pos x="T0" y="T1"/>
                    </a:cxn>
                    <a:cxn ang="0">
                      <a:pos x="T2" y="T3"/>
                    </a:cxn>
                  </a:cxnLst>
                  <a:rect l="0" t="0" r="r" b="b"/>
                  <a:pathLst>
                    <a:path w="48" h="250">
                      <a:moveTo>
                        <a:pt x="48" y="0"/>
                      </a:moveTo>
                      <a:lnTo>
                        <a:pt x="0" y="25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51" name="Freeform 39"/>
                <p:cNvSpPr>
                  <a:spLocks/>
                </p:cNvSpPr>
                <p:nvPr/>
              </p:nvSpPr>
              <p:spPr bwMode="auto">
                <a:xfrm>
                  <a:off x="1660" y="5479"/>
                  <a:ext cx="18" cy="82"/>
                </a:xfrm>
                <a:custGeom>
                  <a:avLst/>
                  <a:gdLst>
                    <a:gd name="T0" fmla="*/ 43 w 43"/>
                    <a:gd name="T1" fmla="*/ 0 h 207"/>
                    <a:gd name="T2" fmla="*/ 0 w 43"/>
                    <a:gd name="T3" fmla="*/ 207 h 207"/>
                  </a:gdLst>
                  <a:ahLst/>
                  <a:cxnLst>
                    <a:cxn ang="0">
                      <a:pos x="T0" y="T1"/>
                    </a:cxn>
                    <a:cxn ang="0">
                      <a:pos x="T2" y="T3"/>
                    </a:cxn>
                  </a:cxnLst>
                  <a:rect l="0" t="0" r="r" b="b"/>
                  <a:pathLst>
                    <a:path w="43" h="207">
                      <a:moveTo>
                        <a:pt x="43" y="0"/>
                      </a:moveTo>
                      <a:lnTo>
                        <a:pt x="0" y="207"/>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52" name="Freeform 40"/>
                <p:cNvSpPr>
                  <a:spLocks/>
                </p:cNvSpPr>
                <p:nvPr/>
              </p:nvSpPr>
              <p:spPr bwMode="auto">
                <a:xfrm>
                  <a:off x="1501" y="5411"/>
                  <a:ext cx="13" cy="50"/>
                </a:xfrm>
                <a:custGeom>
                  <a:avLst/>
                  <a:gdLst>
                    <a:gd name="T0" fmla="*/ 33 w 33"/>
                    <a:gd name="T1" fmla="*/ 0 h 125"/>
                    <a:gd name="T2" fmla="*/ 0 w 33"/>
                    <a:gd name="T3" fmla="*/ 125 h 125"/>
                  </a:gdLst>
                  <a:ahLst/>
                  <a:cxnLst>
                    <a:cxn ang="0">
                      <a:pos x="T0" y="T1"/>
                    </a:cxn>
                    <a:cxn ang="0">
                      <a:pos x="T2" y="T3"/>
                    </a:cxn>
                  </a:cxnLst>
                  <a:rect l="0" t="0" r="r" b="b"/>
                  <a:pathLst>
                    <a:path w="33" h="125">
                      <a:moveTo>
                        <a:pt x="33" y="0"/>
                      </a:moveTo>
                      <a:lnTo>
                        <a:pt x="0" y="125"/>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8953" name="Freeform 41"/>
                <p:cNvSpPr>
                  <a:spLocks/>
                </p:cNvSpPr>
                <p:nvPr/>
              </p:nvSpPr>
              <p:spPr bwMode="auto">
                <a:xfrm>
                  <a:off x="1664" y="5331"/>
                  <a:ext cx="14" cy="65"/>
                </a:xfrm>
                <a:custGeom>
                  <a:avLst/>
                  <a:gdLst>
                    <a:gd name="T0" fmla="*/ 33 w 33"/>
                    <a:gd name="T1" fmla="*/ 0 h 163"/>
                    <a:gd name="T2" fmla="*/ 0 w 33"/>
                    <a:gd name="T3" fmla="*/ 163 h 163"/>
                  </a:gdLst>
                  <a:ahLst/>
                  <a:cxnLst>
                    <a:cxn ang="0">
                      <a:pos x="T0" y="T1"/>
                    </a:cxn>
                    <a:cxn ang="0">
                      <a:pos x="T2" y="T3"/>
                    </a:cxn>
                  </a:cxnLst>
                  <a:rect l="0" t="0" r="r" b="b"/>
                  <a:pathLst>
                    <a:path w="33" h="163">
                      <a:moveTo>
                        <a:pt x="33" y="0"/>
                      </a:moveTo>
                      <a:lnTo>
                        <a:pt x="0" y="163"/>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grpSp>
          <p:sp>
            <p:nvSpPr>
              <p:cNvPr id="38955" name="Rectangle 43"/>
              <p:cNvSpPr>
                <a:spLocks noChangeArrowheads="1"/>
              </p:cNvSpPr>
              <p:nvPr/>
            </p:nvSpPr>
            <p:spPr bwMode="auto">
              <a:xfrm>
                <a:off x="28" y="5660"/>
                <a:ext cx="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800"/>
                  <a:t>520m</a:t>
                </a:r>
              </a:p>
            </p:txBody>
          </p:sp>
          <p:sp>
            <p:nvSpPr>
              <p:cNvPr id="38956" name="Rectangle 44"/>
              <p:cNvSpPr>
                <a:spLocks noChangeArrowheads="1"/>
              </p:cNvSpPr>
              <p:nvPr/>
            </p:nvSpPr>
            <p:spPr bwMode="auto">
              <a:xfrm>
                <a:off x="2659" y="5932"/>
                <a:ext cx="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800"/>
                  <a:t>520m</a:t>
                </a:r>
              </a:p>
            </p:txBody>
          </p:sp>
          <p:sp>
            <p:nvSpPr>
              <p:cNvPr id="38958" name="Rectangle 46"/>
              <p:cNvSpPr>
                <a:spLocks noChangeArrowheads="1"/>
              </p:cNvSpPr>
              <p:nvPr/>
            </p:nvSpPr>
            <p:spPr bwMode="auto">
              <a:xfrm>
                <a:off x="164" y="4934"/>
                <a:ext cx="1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800">
                    <a:latin typeface="Arial Black" pitchFamily="34" charset="0"/>
                  </a:rPr>
                  <a:t>A</a:t>
                </a:r>
              </a:p>
            </p:txBody>
          </p:sp>
          <p:sp>
            <p:nvSpPr>
              <p:cNvPr id="38960" name="Rectangle 48"/>
              <p:cNvSpPr>
                <a:spLocks noChangeArrowheads="1"/>
              </p:cNvSpPr>
              <p:nvPr/>
            </p:nvSpPr>
            <p:spPr bwMode="auto">
              <a:xfrm>
                <a:off x="2160" y="4889"/>
                <a:ext cx="1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800">
                    <a:latin typeface="Arial Black" pitchFamily="34" charset="0"/>
                  </a:rPr>
                  <a:t>B</a:t>
                </a:r>
              </a:p>
            </p:txBody>
          </p:sp>
          <p:sp>
            <p:nvSpPr>
              <p:cNvPr id="38961" name="Rectangle 49"/>
              <p:cNvSpPr>
                <a:spLocks noChangeArrowheads="1"/>
              </p:cNvSpPr>
              <p:nvPr/>
            </p:nvSpPr>
            <p:spPr bwMode="auto">
              <a:xfrm>
                <a:off x="3346" y="5442"/>
                <a:ext cx="31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a:t>10 m</a:t>
                </a:r>
              </a:p>
            </p:txBody>
          </p:sp>
          <p:sp>
            <p:nvSpPr>
              <p:cNvPr id="38974" name="Rectangle 62"/>
              <p:cNvSpPr>
                <a:spLocks noChangeArrowheads="1"/>
              </p:cNvSpPr>
              <p:nvPr/>
            </p:nvSpPr>
            <p:spPr bwMode="auto">
              <a:xfrm>
                <a:off x="3264" y="5297"/>
                <a:ext cx="25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b="1"/>
                  <a:t>X.</a:t>
                </a:r>
                <a:r>
                  <a:rPr lang="fr-FR"/>
                  <a:t> </a:t>
                </a:r>
              </a:p>
            </p:txBody>
          </p:sp>
          <p:sp>
            <p:nvSpPr>
              <p:cNvPr id="38975" name="Rectangle 63"/>
              <p:cNvSpPr>
                <a:spLocks noChangeArrowheads="1"/>
              </p:cNvSpPr>
              <p:nvPr/>
            </p:nvSpPr>
            <p:spPr bwMode="auto">
              <a:xfrm>
                <a:off x="1480" y="5207"/>
                <a:ext cx="25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b="1"/>
                  <a:t>X.</a:t>
                </a:r>
                <a:r>
                  <a:rPr lang="fr-FR"/>
                  <a:t> </a:t>
                </a:r>
              </a:p>
            </p:txBody>
          </p:sp>
          <p:sp>
            <p:nvSpPr>
              <p:cNvPr id="38978" name="Rectangle 66"/>
              <p:cNvSpPr>
                <a:spLocks noChangeArrowheads="1"/>
              </p:cNvSpPr>
              <p:nvPr/>
            </p:nvSpPr>
            <p:spPr bwMode="auto">
              <a:xfrm>
                <a:off x="3612" y="5297"/>
                <a:ext cx="31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a:t>10 m</a:t>
                </a:r>
              </a:p>
            </p:txBody>
          </p:sp>
          <p:sp>
            <p:nvSpPr>
              <p:cNvPr id="38979" name="Rectangle 67"/>
              <p:cNvSpPr>
                <a:spLocks noChangeArrowheads="1"/>
              </p:cNvSpPr>
              <p:nvPr/>
            </p:nvSpPr>
            <p:spPr bwMode="auto">
              <a:xfrm>
                <a:off x="3793" y="5116"/>
                <a:ext cx="31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a:t>10 m</a:t>
                </a:r>
              </a:p>
            </p:txBody>
          </p:sp>
          <p:sp>
            <p:nvSpPr>
              <p:cNvPr id="38980" name="Rectangle 68"/>
              <p:cNvSpPr>
                <a:spLocks noChangeArrowheads="1"/>
              </p:cNvSpPr>
              <p:nvPr/>
            </p:nvSpPr>
            <p:spPr bwMode="auto">
              <a:xfrm>
                <a:off x="1207" y="5306"/>
                <a:ext cx="31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a:t>10 m</a:t>
                </a:r>
              </a:p>
            </p:txBody>
          </p:sp>
          <p:sp>
            <p:nvSpPr>
              <p:cNvPr id="38981" name="Rectangle 69"/>
              <p:cNvSpPr>
                <a:spLocks noChangeArrowheads="1"/>
              </p:cNvSpPr>
              <p:nvPr/>
            </p:nvSpPr>
            <p:spPr bwMode="auto">
              <a:xfrm>
                <a:off x="1570" y="5433"/>
                <a:ext cx="31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a:t>10 m</a:t>
                </a:r>
              </a:p>
            </p:txBody>
          </p:sp>
          <p:sp>
            <p:nvSpPr>
              <p:cNvPr id="38982" name="Rectangle 70"/>
              <p:cNvSpPr>
                <a:spLocks noChangeArrowheads="1"/>
              </p:cNvSpPr>
              <p:nvPr/>
            </p:nvSpPr>
            <p:spPr bwMode="auto">
              <a:xfrm>
                <a:off x="1207" y="5487"/>
                <a:ext cx="31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a:t>10 m</a:t>
                </a:r>
              </a:p>
            </p:txBody>
          </p:sp>
          <p:sp>
            <p:nvSpPr>
              <p:cNvPr id="38983" name="Rectangle 71"/>
              <p:cNvSpPr>
                <a:spLocks noChangeArrowheads="1"/>
              </p:cNvSpPr>
              <p:nvPr/>
            </p:nvSpPr>
            <p:spPr bwMode="auto">
              <a:xfrm>
                <a:off x="981" y="5615"/>
                <a:ext cx="31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a:t>10 m</a:t>
                </a:r>
              </a:p>
            </p:txBody>
          </p:sp>
          <p:sp>
            <p:nvSpPr>
              <p:cNvPr id="38984" name="Rectangle 72"/>
              <p:cNvSpPr>
                <a:spLocks noChangeArrowheads="1"/>
              </p:cNvSpPr>
              <p:nvPr/>
            </p:nvSpPr>
            <p:spPr bwMode="auto">
              <a:xfrm>
                <a:off x="1570" y="5297"/>
                <a:ext cx="31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a:t>10 m</a:t>
                </a:r>
              </a:p>
            </p:txBody>
          </p:sp>
        </p:grpSp>
      </p:grpSp>
      <p:sp>
        <p:nvSpPr>
          <p:cNvPr id="38989" name="Text Box 77"/>
          <p:cNvSpPr txBox="1">
            <a:spLocks noChangeArrowheads="1"/>
          </p:cNvSpPr>
          <p:nvPr/>
        </p:nvSpPr>
        <p:spPr bwMode="auto">
          <a:xfrm>
            <a:off x="0" y="0"/>
            <a:ext cx="8953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69 Prof 14</a:t>
            </a:r>
            <a:endParaRPr lang="fr-FR" sz="1200">
              <a:latin typeface="Arial" charset="0"/>
            </a:endParaRPr>
          </a:p>
        </p:txBody>
      </p:sp>
      <p:grpSp>
        <p:nvGrpSpPr>
          <p:cNvPr id="38993" name="Group 81"/>
          <p:cNvGrpSpPr>
            <a:grpSpLocks/>
          </p:cNvGrpSpPr>
          <p:nvPr/>
        </p:nvGrpSpPr>
        <p:grpSpPr bwMode="auto">
          <a:xfrm>
            <a:off x="5372100" y="128588"/>
            <a:ext cx="1263650" cy="1257300"/>
            <a:chOff x="3384" y="81"/>
            <a:chExt cx="796" cy="792"/>
          </a:xfrm>
        </p:grpSpPr>
        <p:pic>
          <p:nvPicPr>
            <p:cNvPr id="38914" name="Picture 2"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92" name="Rectangle 80"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38994" name="Text Box 82"/>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39940"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grpSp>
        <p:nvGrpSpPr>
          <p:cNvPr id="40010" name="Group 74"/>
          <p:cNvGrpSpPr>
            <a:grpSpLocks/>
          </p:cNvGrpSpPr>
          <p:nvPr/>
        </p:nvGrpSpPr>
        <p:grpSpPr bwMode="auto">
          <a:xfrm>
            <a:off x="130175" y="1639888"/>
            <a:ext cx="6597650" cy="7634287"/>
            <a:chOff x="82" y="1033"/>
            <a:chExt cx="4156" cy="4809"/>
          </a:xfrm>
        </p:grpSpPr>
        <p:sp>
          <p:nvSpPr>
            <p:cNvPr id="39942" name="Rectangle 6"/>
            <p:cNvSpPr>
              <a:spLocks noChangeArrowheads="1"/>
            </p:cNvSpPr>
            <p:nvPr/>
          </p:nvSpPr>
          <p:spPr bwMode="auto">
            <a:xfrm>
              <a:off x="82" y="1033"/>
              <a:ext cx="4156" cy="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400">
                  <a:latin typeface="Arial" charset="0"/>
                </a:rPr>
                <a:t>Cela nous amène à parler des caractéristiques des courbes de niveau. Outre le fait qu’elles soient dessinées en brun sur les cartes, on peut constater que les lignes fermées ne sont pas toujours régulières. Certaines  fois  elles sont rapprochées, voire très  rapprochées  et d’autres fois elles sont assez espacées. Cela paraît étrange car il y a toujours ces 10 mètres entre chaque courbe. Comment cela se fait-il ?</a:t>
              </a:r>
            </a:p>
            <a:p>
              <a:r>
                <a:rPr lang="fr-FR" sz="1400">
                  <a:latin typeface="Arial" charset="0"/>
                </a:rPr>
                <a:t>Là aussi les élèves cogitent un moment. Les courbes qui sont très rapprochées comme dans l’exemple ci-dessus (colline A) signifient que la pente est raide voire très raide. A l’inverse, si elles sont espacées (colline B), cela veut dire que la pente est plus douce et qu’il est plus facile de se déplacer.</a:t>
              </a:r>
            </a:p>
            <a:p>
              <a:r>
                <a:rPr lang="fr-FR" sz="1400">
                  <a:latin typeface="Arial" charset="0"/>
                </a:rPr>
                <a:t>Pour obtenir cette réponse, Marc a dû aiguiller un peu plus les élèves.</a:t>
              </a:r>
            </a:p>
            <a:p>
              <a:r>
                <a:rPr lang="fr-FR" sz="1400">
                  <a:latin typeface="Arial" charset="0"/>
                </a:rPr>
                <a:t>Marc poursuit par quelques explications. Le nombre élevé de courbes, signifie que la colline est assez haute. Plus il y en a, plus elle est haute et inversement. Nous pouvons illustrer cela  grâce  à  un schéma  de  profil  d’une colline  possédant beaucoup  de courbes et une colline ne possédant que deux ou trois courbes.</a:t>
              </a:r>
            </a:p>
          </p:txBody>
        </p:sp>
        <p:grpSp>
          <p:nvGrpSpPr>
            <p:cNvPr id="40007" name="Group 71"/>
            <p:cNvGrpSpPr>
              <a:grpSpLocks/>
            </p:cNvGrpSpPr>
            <p:nvPr/>
          </p:nvGrpSpPr>
          <p:grpSpPr bwMode="auto">
            <a:xfrm>
              <a:off x="164" y="3438"/>
              <a:ext cx="3995" cy="2404"/>
              <a:chOff x="164" y="3438"/>
              <a:chExt cx="3995" cy="2404"/>
            </a:xfrm>
          </p:grpSpPr>
          <p:sp>
            <p:nvSpPr>
              <p:cNvPr id="39943" name="Rectangle 7"/>
              <p:cNvSpPr>
                <a:spLocks/>
              </p:cNvSpPr>
              <p:nvPr/>
            </p:nvSpPr>
            <p:spPr bwMode="auto">
              <a:xfrm>
                <a:off x="254" y="3744"/>
                <a:ext cx="3905" cy="10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sp>
            <p:nvSpPr>
              <p:cNvPr id="39944" name="Freeform 8"/>
              <p:cNvSpPr>
                <a:spLocks/>
              </p:cNvSpPr>
              <p:nvPr/>
            </p:nvSpPr>
            <p:spPr bwMode="auto">
              <a:xfrm>
                <a:off x="254" y="3744"/>
                <a:ext cx="3905" cy="0"/>
              </a:xfrm>
              <a:custGeom>
                <a:avLst/>
                <a:gdLst>
                  <a:gd name="T0" fmla="*/ 0 w 9764"/>
                  <a:gd name="T1" fmla="*/ 9764 w 9764"/>
                </a:gdLst>
                <a:ahLst/>
                <a:cxnLst>
                  <a:cxn ang="0">
                    <a:pos x="T0" y="0"/>
                  </a:cxn>
                  <a:cxn ang="0">
                    <a:pos x="T1" y="0"/>
                  </a:cxn>
                </a:cxnLst>
                <a:rect l="0" t="0" r="r" b="b"/>
                <a:pathLst>
                  <a:path w="9764">
                    <a:moveTo>
                      <a:pt x="0" y="0"/>
                    </a:moveTo>
                    <a:lnTo>
                      <a:pt x="976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45" name="Freeform 9"/>
              <p:cNvSpPr>
                <a:spLocks/>
              </p:cNvSpPr>
              <p:nvPr/>
            </p:nvSpPr>
            <p:spPr bwMode="auto">
              <a:xfrm>
                <a:off x="254" y="3846"/>
                <a:ext cx="3905" cy="0"/>
              </a:xfrm>
              <a:custGeom>
                <a:avLst/>
                <a:gdLst>
                  <a:gd name="T0" fmla="*/ 0 w 9764"/>
                  <a:gd name="T1" fmla="*/ 9764 w 9764"/>
                </a:gdLst>
                <a:ahLst/>
                <a:cxnLst>
                  <a:cxn ang="0">
                    <a:pos x="T0" y="0"/>
                  </a:cxn>
                  <a:cxn ang="0">
                    <a:pos x="T1" y="0"/>
                  </a:cxn>
                </a:cxnLst>
                <a:rect l="0" t="0" r="r" b="b"/>
                <a:pathLst>
                  <a:path w="9764">
                    <a:moveTo>
                      <a:pt x="0" y="0"/>
                    </a:moveTo>
                    <a:lnTo>
                      <a:pt x="976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46" name="Rectangle 10"/>
              <p:cNvSpPr>
                <a:spLocks/>
              </p:cNvSpPr>
              <p:nvPr/>
            </p:nvSpPr>
            <p:spPr bwMode="auto">
              <a:xfrm>
                <a:off x="254" y="3947"/>
                <a:ext cx="3905" cy="10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sp>
            <p:nvSpPr>
              <p:cNvPr id="39947" name="Freeform 11"/>
              <p:cNvSpPr>
                <a:spLocks/>
              </p:cNvSpPr>
              <p:nvPr/>
            </p:nvSpPr>
            <p:spPr bwMode="auto">
              <a:xfrm>
                <a:off x="254" y="3947"/>
                <a:ext cx="3905" cy="0"/>
              </a:xfrm>
              <a:custGeom>
                <a:avLst/>
                <a:gdLst>
                  <a:gd name="T0" fmla="*/ 0 w 9764"/>
                  <a:gd name="T1" fmla="*/ 9764 w 9764"/>
                </a:gdLst>
                <a:ahLst/>
                <a:cxnLst>
                  <a:cxn ang="0">
                    <a:pos x="T0" y="0"/>
                  </a:cxn>
                  <a:cxn ang="0">
                    <a:pos x="T1" y="0"/>
                  </a:cxn>
                </a:cxnLst>
                <a:rect l="0" t="0" r="r" b="b"/>
                <a:pathLst>
                  <a:path w="9764">
                    <a:moveTo>
                      <a:pt x="0" y="0"/>
                    </a:moveTo>
                    <a:lnTo>
                      <a:pt x="976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48" name="Freeform 12"/>
              <p:cNvSpPr>
                <a:spLocks/>
              </p:cNvSpPr>
              <p:nvPr/>
            </p:nvSpPr>
            <p:spPr bwMode="auto">
              <a:xfrm>
                <a:off x="254" y="4049"/>
                <a:ext cx="3905" cy="0"/>
              </a:xfrm>
              <a:custGeom>
                <a:avLst/>
                <a:gdLst>
                  <a:gd name="T0" fmla="*/ 0 w 9764"/>
                  <a:gd name="T1" fmla="*/ 9764 w 9764"/>
                </a:gdLst>
                <a:ahLst/>
                <a:cxnLst>
                  <a:cxn ang="0">
                    <a:pos x="T0" y="0"/>
                  </a:cxn>
                  <a:cxn ang="0">
                    <a:pos x="T1" y="0"/>
                  </a:cxn>
                </a:cxnLst>
                <a:rect l="0" t="0" r="r" b="b"/>
                <a:pathLst>
                  <a:path w="9764">
                    <a:moveTo>
                      <a:pt x="0" y="0"/>
                    </a:moveTo>
                    <a:lnTo>
                      <a:pt x="976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49" name="Rectangle 13"/>
              <p:cNvSpPr>
                <a:spLocks/>
              </p:cNvSpPr>
              <p:nvPr/>
            </p:nvSpPr>
            <p:spPr bwMode="auto">
              <a:xfrm>
                <a:off x="254" y="4151"/>
                <a:ext cx="3905" cy="103"/>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sp>
            <p:nvSpPr>
              <p:cNvPr id="39950" name="Freeform 14"/>
              <p:cNvSpPr>
                <a:spLocks/>
              </p:cNvSpPr>
              <p:nvPr/>
            </p:nvSpPr>
            <p:spPr bwMode="auto">
              <a:xfrm>
                <a:off x="254" y="4151"/>
                <a:ext cx="3905" cy="0"/>
              </a:xfrm>
              <a:custGeom>
                <a:avLst/>
                <a:gdLst>
                  <a:gd name="T0" fmla="*/ 0 w 9764"/>
                  <a:gd name="T1" fmla="*/ 9764 w 9764"/>
                </a:gdLst>
                <a:ahLst/>
                <a:cxnLst>
                  <a:cxn ang="0">
                    <a:pos x="T0" y="0"/>
                  </a:cxn>
                  <a:cxn ang="0">
                    <a:pos x="T1" y="0"/>
                  </a:cxn>
                </a:cxnLst>
                <a:rect l="0" t="0" r="r" b="b"/>
                <a:pathLst>
                  <a:path w="9764">
                    <a:moveTo>
                      <a:pt x="0" y="0"/>
                    </a:moveTo>
                    <a:lnTo>
                      <a:pt x="976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51" name="Freeform 15"/>
              <p:cNvSpPr>
                <a:spLocks/>
              </p:cNvSpPr>
              <p:nvPr/>
            </p:nvSpPr>
            <p:spPr bwMode="auto">
              <a:xfrm>
                <a:off x="703" y="3744"/>
                <a:ext cx="3456" cy="510"/>
              </a:xfrm>
              <a:custGeom>
                <a:avLst/>
                <a:gdLst>
                  <a:gd name="T0" fmla="*/ 71 w 8640"/>
                  <a:gd name="T1" fmla="*/ 1251 h 1277"/>
                  <a:gd name="T2" fmla="*/ 220 w 8640"/>
                  <a:gd name="T3" fmla="*/ 1202 h 1277"/>
                  <a:gd name="T4" fmla="*/ 380 w 8640"/>
                  <a:gd name="T5" fmla="*/ 1154 h 1277"/>
                  <a:gd name="T6" fmla="*/ 528 w 8640"/>
                  <a:gd name="T7" fmla="*/ 1114 h 1277"/>
                  <a:gd name="T8" fmla="*/ 663 w 8640"/>
                  <a:gd name="T9" fmla="*/ 1082 h 1277"/>
                  <a:gd name="T10" fmla="*/ 814 w 8640"/>
                  <a:gd name="T11" fmla="*/ 1051 h 1277"/>
                  <a:gd name="T12" fmla="*/ 891 w 8640"/>
                  <a:gd name="T13" fmla="*/ 1035 h 1277"/>
                  <a:gd name="T14" fmla="*/ 1041 w 8640"/>
                  <a:gd name="T15" fmla="*/ 1003 h 1277"/>
                  <a:gd name="T16" fmla="*/ 1176 w 8640"/>
                  <a:gd name="T17" fmla="*/ 971 h 1277"/>
                  <a:gd name="T18" fmla="*/ 1324 w 8640"/>
                  <a:gd name="T19" fmla="*/ 924 h 1277"/>
                  <a:gd name="T20" fmla="*/ 1449 w 8640"/>
                  <a:gd name="T21" fmla="*/ 860 h 1277"/>
                  <a:gd name="T22" fmla="*/ 1526 w 8640"/>
                  <a:gd name="T23" fmla="*/ 821 h 1277"/>
                  <a:gd name="T24" fmla="*/ 1656 w 8640"/>
                  <a:gd name="T25" fmla="*/ 773 h 1277"/>
                  <a:gd name="T26" fmla="*/ 1821 w 8640"/>
                  <a:gd name="T27" fmla="*/ 726 h 1277"/>
                  <a:gd name="T28" fmla="*/ 1879 w 8640"/>
                  <a:gd name="T29" fmla="*/ 710 h 1277"/>
                  <a:gd name="T30" fmla="*/ 2044 w 8640"/>
                  <a:gd name="T31" fmla="*/ 662 h 1277"/>
                  <a:gd name="T32" fmla="*/ 2176 w 8640"/>
                  <a:gd name="T33" fmla="*/ 615 h 1277"/>
                  <a:gd name="T34" fmla="*/ 2290 w 8640"/>
                  <a:gd name="T35" fmla="*/ 559 h 1277"/>
                  <a:gd name="T36" fmla="*/ 2369 w 8640"/>
                  <a:gd name="T37" fmla="*/ 520 h 1277"/>
                  <a:gd name="T38" fmla="*/ 2467 w 8640"/>
                  <a:gd name="T39" fmla="*/ 480 h 1277"/>
                  <a:gd name="T40" fmla="*/ 2565 w 8640"/>
                  <a:gd name="T41" fmla="*/ 446 h 1277"/>
                  <a:gd name="T42" fmla="*/ 2732 w 8640"/>
                  <a:gd name="T43" fmla="*/ 397 h 1277"/>
                  <a:gd name="T44" fmla="*/ 2789 w 8640"/>
                  <a:gd name="T45" fmla="*/ 381 h 1277"/>
                  <a:gd name="T46" fmla="*/ 2949 w 8640"/>
                  <a:gd name="T47" fmla="*/ 333 h 1277"/>
                  <a:gd name="T48" fmla="*/ 3055 w 8640"/>
                  <a:gd name="T49" fmla="*/ 262 h 1277"/>
                  <a:gd name="T50" fmla="*/ 3059 w 8640"/>
                  <a:gd name="T51" fmla="*/ 246 h 1277"/>
                  <a:gd name="T52" fmla="*/ 3193 w 8640"/>
                  <a:gd name="T53" fmla="*/ 182 h 1277"/>
                  <a:gd name="T54" fmla="*/ 3350 w 8640"/>
                  <a:gd name="T55" fmla="*/ 159 h 1277"/>
                  <a:gd name="T56" fmla="*/ 3498 w 8640"/>
                  <a:gd name="T57" fmla="*/ 141 h 1277"/>
                  <a:gd name="T58" fmla="*/ 3673 w 8640"/>
                  <a:gd name="T59" fmla="*/ 122 h 1277"/>
                  <a:gd name="T60" fmla="*/ 3873 w 8640"/>
                  <a:gd name="T61" fmla="*/ 101 h 1277"/>
                  <a:gd name="T62" fmla="*/ 4094 w 8640"/>
                  <a:gd name="T63" fmla="*/ 80 h 1277"/>
                  <a:gd name="T64" fmla="*/ 4331 w 8640"/>
                  <a:gd name="T65" fmla="*/ 60 h 1277"/>
                  <a:gd name="T66" fmla="*/ 4582 w 8640"/>
                  <a:gd name="T67" fmla="*/ 41 h 1277"/>
                  <a:gd name="T68" fmla="*/ 4843 w 8640"/>
                  <a:gd name="T69" fmla="*/ 25 h 1277"/>
                  <a:gd name="T70" fmla="*/ 5109 w 8640"/>
                  <a:gd name="T71" fmla="*/ 12 h 1277"/>
                  <a:gd name="T72" fmla="*/ 5377 w 8640"/>
                  <a:gd name="T73" fmla="*/ 3 h 1277"/>
                  <a:gd name="T74" fmla="*/ 5644 w 8640"/>
                  <a:gd name="T75" fmla="*/ 0 h 1277"/>
                  <a:gd name="T76" fmla="*/ 5913 w 8640"/>
                  <a:gd name="T77" fmla="*/ 3 h 1277"/>
                  <a:gd name="T78" fmla="*/ 6192 w 8640"/>
                  <a:gd name="T79" fmla="*/ 9 h 1277"/>
                  <a:gd name="T80" fmla="*/ 6479 w 8640"/>
                  <a:gd name="T81" fmla="*/ 20 h 1277"/>
                  <a:gd name="T82" fmla="*/ 6774 w 8640"/>
                  <a:gd name="T83" fmla="*/ 34 h 1277"/>
                  <a:gd name="T84" fmla="*/ 7075 w 8640"/>
                  <a:gd name="T85" fmla="*/ 51 h 1277"/>
                  <a:gd name="T86" fmla="*/ 7382 w 8640"/>
                  <a:gd name="T87" fmla="*/ 70 h 1277"/>
                  <a:gd name="T88" fmla="*/ 7693 w 8640"/>
                  <a:gd name="T89" fmla="*/ 91 h 1277"/>
                  <a:gd name="T90" fmla="*/ 8007 w 8640"/>
                  <a:gd name="T91" fmla="*/ 113 h 1277"/>
                  <a:gd name="T92" fmla="*/ 8323 w 8640"/>
                  <a:gd name="T93" fmla="*/ 136 h 1277"/>
                  <a:gd name="T94" fmla="*/ 8640 w 8640"/>
                  <a:gd name="T95" fmla="*/ 159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40" h="1277">
                    <a:moveTo>
                      <a:pt x="0" y="1277"/>
                    </a:moveTo>
                    <a:lnTo>
                      <a:pt x="71" y="1251"/>
                    </a:lnTo>
                    <a:lnTo>
                      <a:pt x="144" y="1226"/>
                    </a:lnTo>
                    <a:lnTo>
                      <a:pt x="220" y="1202"/>
                    </a:lnTo>
                    <a:lnTo>
                      <a:pt x="298" y="1178"/>
                    </a:lnTo>
                    <a:lnTo>
                      <a:pt x="380" y="1154"/>
                    </a:lnTo>
                    <a:lnTo>
                      <a:pt x="467" y="1130"/>
                    </a:lnTo>
                    <a:lnTo>
                      <a:pt x="528" y="1114"/>
                    </a:lnTo>
                    <a:lnTo>
                      <a:pt x="593" y="1098"/>
                    </a:lnTo>
                    <a:lnTo>
                      <a:pt x="663" y="1082"/>
                    </a:lnTo>
                    <a:lnTo>
                      <a:pt x="737" y="1066"/>
                    </a:lnTo>
                    <a:lnTo>
                      <a:pt x="814" y="1051"/>
                    </a:lnTo>
                    <a:lnTo>
                      <a:pt x="853" y="1043"/>
                    </a:lnTo>
                    <a:lnTo>
                      <a:pt x="891" y="1035"/>
                    </a:lnTo>
                    <a:lnTo>
                      <a:pt x="967" y="1019"/>
                    </a:lnTo>
                    <a:lnTo>
                      <a:pt x="1041" y="1003"/>
                    </a:lnTo>
                    <a:lnTo>
                      <a:pt x="1111" y="987"/>
                    </a:lnTo>
                    <a:lnTo>
                      <a:pt x="1176" y="971"/>
                    </a:lnTo>
                    <a:lnTo>
                      <a:pt x="1259" y="948"/>
                    </a:lnTo>
                    <a:lnTo>
                      <a:pt x="1324" y="924"/>
                    </a:lnTo>
                    <a:lnTo>
                      <a:pt x="1392" y="892"/>
                    </a:lnTo>
                    <a:lnTo>
                      <a:pt x="1449" y="860"/>
                    </a:lnTo>
                    <a:lnTo>
                      <a:pt x="1463" y="853"/>
                    </a:lnTo>
                    <a:lnTo>
                      <a:pt x="1526" y="821"/>
                    </a:lnTo>
                    <a:lnTo>
                      <a:pt x="1584" y="797"/>
                    </a:lnTo>
                    <a:lnTo>
                      <a:pt x="1656" y="773"/>
                    </a:lnTo>
                    <a:lnTo>
                      <a:pt x="1736" y="750"/>
                    </a:lnTo>
                    <a:lnTo>
                      <a:pt x="1821" y="726"/>
                    </a:lnTo>
                    <a:lnTo>
                      <a:pt x="1850" y="718"/>
                    </a:lnTo>
                    <a:lnTo>
                      <a:pt x="1879" y="710"/>
                    </a:lnTo>
                    <a:lnTo>
                      <a:pt x="1964" y="686"/>
                    </a:lnTo>
                    <a:lnTo>
                      <a:pt x="2044" y="662"/>
                    </a:lnTo>
                    <a:lnTo>
                      <a:pt x="2116" y="639"/>
                    </a:lnTo>
                    <a:lnTo>
                      <a:pt x="2176" y="615"/>
                    </a:lnTo>
                    <a:lnTo>
                      <a:pt x="2243" y="583"/>
                    </a:lnTo>
                    <a:lnTo>
                      <a:pt x="2290" y="559"/>
                    </a:lnTo>
                    <a:lnTo>
                      <a:pt x="2305" y="552"/>
                    </a:lnTo>
                    <a:lnTo>
                      <a:pt x="2369" y="520"/>
                    </a:lnTo>
                    <a:lnTo>
                      <a:pt x="2425" y="496"/>
                    </a:lnTo>
                    <a:lnTo>
                      <a:pt x="2467" y="480"/>
                    </a:lnTo>
                    <a:lnTo>
                      <a:pt x="2490" y="472"/>
                    </a:lnTo>
                    <a:lnTo>
                      <a:pt x="2565" y="446"/>
                    </a:lnTo>
                    <a:lnTo>
                      <a:pt x="2647" y="421"/>
                    </a:lnTo>
                    <a:lnTo>
                      <a:pt x="2732" y="397"/>
                    </a:lnTo>
                    <a:lnTo>
                      <a:pt x="2761" y="389"/>
                    </a:lnTo>
                    <a:lnTo>
                      <a:pt x="2789" y="381"/>
                    </a:lnTo>
                    <a:lnTo>
                      <a:pt x="2872" y="357"/>
                    </a:lnTo>
                    <a:lnTo>
                      <a:pt x="2949" y="333"/>
                    </a:lnTo>
                    <a:lnTo>
                      <a:pt x="3014" y="309"/>
                    </a:lnTo>
                    <a:lnTo>
                      <a:pt x="3055" y="262"/>
                    </a:lnTo>
                    <a:lnTo>
                      <a:pt x="3057" y="254"/>
                    </a:lnTo>
                    <a:lnTo>
                      <a:pt x="3059" y="246"/>
                    </a:lnTo>
                    <a:lnTo>
                      <a:pt x="3107" y="206"/>
                    </a:lnTo>
                    <a:lnTo>
                      <a:pt x="3193" y="182"/>
                    </a:lnTo>
                    <a:lnTo>
                      <a:pt x="3289" y="167"/>
                    </a:lnTo>
                    <a:lnTo>
                      <a:pt x="3350" y="159"/>
                    </a:lnTo>
                    <a:lnTo>
                      <a:pt x="3420" y="150"/>
                    </a:lnTo>
                    <a:lnTo>
                      <a:pt x="3498" y="141"/>
                    </a:lnTo>
                    <a:lnTo>
                      <a:pt x="3582" y="132"/>
                    </a:lnTo>
                    <a:lnTo>
                      <a:pt x="3673" y="122"/>
                    </a:lnTo>
                    <a:lnTo>
                      <a:pt x="3770" y="112"/>
                    </a:lnTo>
                    <a:lnTo>
                      <a:pt x="3873" y="101"/>
                    </a:lnTo>
                    <a:lnTo>
                      <a:pt x="3981" y="91"/>
                    </a:lnTo>
                    <a:lnTo>
                      <a:pt x="4094" y="80"/>
                    </a:lnTo>
                    <a:lnTo>
                      <a:pt x="4211" y="70"/>
                    </a:lnTo>
                    <a:lnTo>
                      <a:pt x="4331" y="60"/>
                    </a:lnTo>
                    <a:lnTo>
                      <a:pt x="4455" y="50"/>
                    </a:lnTo>
                    <a:lnTo>
                      <a:pt x="4582" y="41"/>
                    </a:lnTo>
                    <a:lnTo>
                      <a:pt x="4712" y="32"/>
                    </a:lnTo>
                    <a:lnTo>
                      <a:pt x="4843" y="25"/>
                    </a:lnTo>
                    <a:lnTo>
                      <a:pt x="4975" y="18"/>
                    </a:lnTo>
                    <a:lnTo>
                      <a:pt x="5109" y="12"/>
                    </a:lnTo>
                    <a:lnTo>
                      <a:pt x="5243" y="7"/>
                    </a:lnTo>
                    <a:lnTo>
                      <a:pt x="5377" y="3"/>
                    </a:lnTo>
                    <a:lnTo>
                      <a:pt x="5511" y="1"/>
                    </a:lnTo>
                    <a:lnTo>
                      <a:pt x="5644" y="0"/>
                    </a:lnTo>
                    <a:lnTo>
                      <a:pt x="5777" y="1"/>
                    </a:lnTo>
                    <a:lnTo>
                      <a:pt x="5913" y="3"/>
                    </a:lnTo>
                    <a:lnTo>
                      <a:pt x="6051" y="6"/>
                    </a:lnTo>
                    <a:lnTo>
                      <a:pt x="6192" y="9"/>
                    </a:lnTo>
                    <a:lnTo>
                      <a:pt x="6334" y="14"/>
                    </a:lnTo>
                    <a:lnTo>
                      <a:pt x="6479" y="20"/>
                    </a:lnTo>
                    <a:lnTo>
                      <a:pt x="6626" y="27"/>
                    </a:lnTo>
                    <a:lnTo>
                      <a:pt x="6774" y="34"/>
                    </a:lnTo>
                    <a:lnTo>
                      <a:pt x="6924" y="42"/>
                    </a:lnTo>
                    <a:lnTo>
                      <a:pt x="7075" y="51"/>
                    </a:lnTo>
                    <a:lnTo>
                      <a:pt x="7228" y="60"/>
                    </a:lnTo>
                    <a:lnTo>
                      <a:pt x="7382" y="70"/>
                    </a:lnTo>
                    <a:lnTo>
                      <a:pt x="7537" y="80"/>
                    </a:lnTo>
                    <a:lnTo>
                      <a:pt x="7693" y="91"/>
                    </a:lnTo>
                    <a:lnTo>
                      <a:pt x="7850" y="102"/>
                    </a:lnTo>
                    <a:lnTo>
                      <a:pt x="8007" y="113"/>
                    </a:lnTo>
                    <a:lnTo>
                      <a:pt x="8165" y="124"/>
                    </a:lnTo>
                    <a:lnTo>
                      <a:pt x="8323" y="136"/>
                    </a:lnTo>
                    <a:lnTo>
                      <a:pt x="8481" y="147"/>
                    </a:lnTo>
                    <a:lnTo>
                      <a:pt x="8640" y="159"/>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52" name="Freeform 16"/>
              <p:cNvSpPr>
                <a:spLocks/>
              </p:cNvSpPr>
              <p:nvPr/>
            </p:nvSpPr>
            <p:spPr bwMode="auto">
              <a:xfrm>
                <a:off x="254" y="4049"/>
                <a:ext cx="0" cy="96"/>
              </a:xfrm>
              <a:custGeom>
                <a:avLst/>
                <a:gdLst>
                  <a:gd name="T0" fmla="*/ 0 h 240"/>
                  <a:gd name="T1" fmla="*/ 240 h 240"/>
                </a:gdLst>
                <a:ahLst/>
                <a:cxnLst>
                  <a:cxn ang="0">
                    <a:pos x="0" y="T0"/>
                  </a:cxn>
                  <a:cxn ang="0">
                    <a:pos x="0" y="T1"/>
                  </a:cxn>
                </a:cxnLst>
                <a:rect l="0" t="0" r="r" b="b"/>
                <a:pathLst>
                  <a:path h="240">
                    <a:moveTo>
                      <a:pt x="0" y="0"/>
                    </a:moveTo>
                    <a:lnTo>
                      <a:pt x="0" y="24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53" name="Freeform 17"/>
              <p:cNvSpPr>
                <a:spLocks/>
              </p:cNvSpPr>
              <p:nvPr/>
            </p:nvSpPr>
            <p:spPr bwMode="auto">
              <a:xfrm>
                <a:off x="254" y="3846"/>
                <a:ext cx="0" cy="101"/>
              </a:xfrm>
              <a:custGeom>
                <a:avLst/>
                <a:gdLst>
                  <a:gd name="T0" fmla="*/ 0 h 254"/>
                  <a:gd name="T1" fmla="*/ 254 h 254"/>
                </a:gdLst>
                <a:ahLst/>
                <a:cxnLst>
                  <a:cxn ang="0">
                    <a:pos x="0" y="T0"/>
                  </a:cxn>
                  <a:cxn ang="0">
                    <a:pos x="0" y="T1"/>
                  </a:cxn>
                </a:cxnLst>
                <a:rect l="0" t="0" r="r" b="b"/>
                <a:pathLst>
                  <a:path h="254">
                    <a:moveTo>
                      <a:pt x="0" y="0"/>
                    </a:moveTo>
                    <a:lnTo>
                      <a:pt x="0" y="254"/>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54" name="Freeform 18"/>
              <p:cNvSpPr>
                <a:spLocks/>
              </p:cNvSpPr>
              <p:nvPr/>
            </p:nvSpPr>
            <p:spPr bwMode="auto">
              <a:xfrm>
                <a:off x="2998" y="3567"/>
                <a:ext cx="0" cy="163"/>
              </a:xfrm>
              <a:custGeom>
                <a:avLst/>
                <a:gdLst>
                  <a:gd name="T0" fmla="*/ 408 h 408"/>
                  <a:gd name="T1" fmla="*/ 0 h 408"/>
                </a:gdLst>
                <a:ahLst/>
                <a:cxnLst>
                  <a:cxn ang="0">
                    <a:pos x="0" y="T0"/>
                  </a:cxn>
                  <a:cxn ang="0">
                    <a:pos x="0" y="T1"/>
                  </a:cxn>
                </a:cxnLst>
                <a:rect l="0" t="0" r="r" b="b"/>
                <a:pathLst>
                  <a:path h="408">
                    <a:moveTo>
                      <a:pt x="0" y="408"/>
                    </a:moveTo>
                    <a:lnTo>
                      <a:pt x="0"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55" name="Rectangle 19"/>
              <p:cNvSpPr>
                <a:spLocks/>
              </p:cNvSpPr>
              <p:nvPr/>
            </p:nvSpPr>
            <p:spPr bwMode="auto">
              <a:xfrm>
                <a:off x="2610" y="3441"/>
                <a:ext cx="388" cy="159"/>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56" name="Rectangle 20"/>
              <p:cNvSpPr>
                <a:spLocks/>
              </p:cNvSpPr>
              <p:nvPr/>
            </p:nvSpPr>
            <p:spPr bwMode="auto">
              <a:xfrm>
                <a:off x="703" y="4331"/>
                <a:ext cx="344" cy="159"/>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57" name="Freeform 21"/>
              <p:cNvSpPr>
                <a:spLocks/>
              </p:cNvSpPr>
              <p:nvPr/>
            </p:nvSpPr>
            <p:spPr bwMode="auto">
              <a:xfrm>
                <a:off x="703" y="4254"/>
                <a:ext cx="0" cy="77"/>
              </a:xfrm>
              <a:custGeom>
                <a:avLst/>
                <a:gdLst>
                  <a:gd name="T0" fmla="*/ 0 h 192"/>
                  <a:gd name="T1" fmla="*/ 192 h 192"/>
                </a:gdLst>
                <a:ahLst/>
                <a:cxnLst>
                  <a:cxn ang="0">
                    <a:pos x="0" y="T0"/>
                  </a:cxn>
                  <a:cxn ang="0">
                    <a:pos x="0" y="T1"/>
                  </a:cxn>
                </a:cxnLst>
                <a:rect l="0" t="0" r="r" b="b"/>
                <a:pathLst>
                  <a:path h="192">
                    <a:moveTo>
                      <a:pt x="0" y="0"/>
                    </a:moveTo>
                    <a:lnTo>
                      <a:pt x="0" y="192"/>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58" name="Rectangle 22"/>
              <p:cNvSpPr>
                <a:spLocks/>
              </p:cNvSpPr>
              <p:nvPr/>
            </p:nvSpPr>
            <p:spPr bwMode="auto">
              <a:xfrm>
                <a:off x="210" y="5095"/>
                <a:ext cx="3949" cy="10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sp>
            <p:nvSpPr>
              <p:cNvPr id="39959" name="Freeform 23"/>
              <p:cNvSpPr>
                <a:spLocks/>
              </p:cNvSpPr>
              <p:nvPr/>
            </p:nvSpPr>
            <p:spPr bwMode="auto">
              <a:xfrm>
                <a:off x="210" y="5095"/>
                <a:ext cx="3949" cy="0"/>
              </a:xfrm>
              <a:custGeom>
                <a:avLst/>
                <a:gdLst>
                  <a:gd name="T0" fmla="*/ 0 w 9874"/>
                  <a:gd name="T1" fmla="*/ 9874 w 9874"/>
                </a:gdLst>
                <a:ahLst/>
                <a:cxnLst>
                  <a:cxn ang="0">
                    <a:pos x="T0" y="0"/>
                  </a:cxn>
                  <a:cxn ang="0">
                    <a:pos x="T1" y="0"/>
                  </a:cxn>
                </a:cxnLst>
                <a:rect l="0" t="0" r="r" b="b"/>
                <a:pathLst>
                  <a:path w="9874">
                    <a:moveTo>
                      <a:pt x="0" y="0"/>
                    </a:moveTo>
                    <a:lnTo>
                      <a:pt x="987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60" name="Freeform 24"/>
              <p:cNvSpPr>
                <a:spLocks/>
              </p:cNvSpPr>
              <p:nvPr/>
            </p:nvSpPr>
            <p:spPr bwMode="auto">
              <a:xfrm>
                <a:off x="210" y="5196"/>
                <a:ext cx="3949" cy="0"/>
              </a:xfrm>
              <a:custGeom>
                <a:avLst/>
                <a:gdLst>
                  <a:gd name="T0" fmla="*/ 0 w 9874"/>
                  <a:gd name="T1" fmla="*/ 9874 w 9874"/>
                </a:gdLst>
                <a:ahLst/>
                <a:cxnLst>
                  <a:cxn ang="0">
                    <a:pos x="T0" y="0"/>
                  </a:cxn>
                  <a:cxn ang="0">
                    <a:pos x="T1" y="0"/>
                  </a:cxn>
                </a:cxnLst>
                <a:rect l="0" t="0" r="r" b="b"/>
                <a:pathLst>
                  <a:path w="9874">
                    <a:moveTo>
                      <a:pt x="0" y="0"/>
                    </a:moveTo>
                    <a:lnTo>
                      <a:pt x="987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61" name="Rectangle 25"/>
              <p:cNvSpPr>
                <a:spLocks/>
              </p:cNvSpPr>
              <p:nvPr/>
            </p:nvSpPr>
            <p:spPr bwMode="auto">
              <a:xfrm>
                <a:off x="210" y="4891"/>
                <a:ext cx="3949" cy="10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sp>
            <p:nvSpPr>
              <p:cNvPr id="39962" name="Freeform 26"/>
              <p:cNvSpPr>
                <a:spLocks/>
              </p:cNvSpPr>
              <p:nvPr/>
            </p:nvSpPr>
            <p:spPr bwMode="auto">
              <a:xfrm>
                <a:off x="210" y="4891"/>
                <a:ext cx="3949" cy="0"/>
              </a:xfrm>
              <a:custGeom>
                <a:avLst/>
                <a:gdLst>
                  <a:gd name="T0" fmla="*/ 0 w 9874"/>
                  <a:gd name="T1" fmla="*/ 9874 w 9874"/>
                </a:gdLst>
                <a:ahLst/>
                <a:cxnLst>
                  <a:cxn ang="0">
                    <a:pos x="T0" y="0"/>
                  </a:cxn>
                  <a:cxn ang="0">
                    <a:pos x="T1" y="0"/>
                  </a:cxn>
                </a:cxnLst>
                <a:rect l="0" t="0" r="r" b="b"/>
                <a:pathLst>
                  <a:path w="9874">
                    <a:moveTo>
                      <a:pt x="0" y="0"/>
                    </a:moveTo>
                    <a:lnTo>
                      <a:pt x="987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63" name="Freeform 27"/>
              <p:cNvSpPr>
                <a:spLocks/>
              </p:cNvSpPr>
              <p:nvPr/>
            </p:nvSpPr>
            <p:spPr bwMode="auto">
              <a:xfrm>
                <a:off x="210" y="4993"/>
                <a:ext cx="3949" cy="0"/>
              </a:xfrm>
              <a:custGeom>
                <a:avLst/>
                <a:gdLst>
                  <a:gd name="T0" fmla="*/ 0 w 9874"/>
                  <a:gd name="T1" fmla="*/ 9874 w 9874"/>
                </a:gdLst>
                <a:ahLst/>
                <a:cxnLst>
                  <a:cxn ang="0">
                    <a:pos x="T0" y="0"/>
                  </a:cxn>
                  <a:cxn ang="0">
                    <a:pos x="T1" y="0"/>
                  </a:cxn>
                </a:cxnLst>
                <a:rect l="0" t="0" r="r" b="b"/>
                <a:pathLst>
                  <a:path w="9874">
                    <a:moveTo>
                      <a:pt x="0" y="0"/>
                    </a:moveTo>
                    <a:lnTo>
                      <a:pt x="987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64" name="Rectangle 28"/>
              <p:cNvSpPr>
                <a:spLocks/>
              </p:cNvSpPr>
              <p:nvPr/>
            </p:nvSpPr>
            <p:spPr bwMode="auto">
              <a:xfrm>
                <a:off x="210" y="5298"/>
                <a:ext cx="3949" cy="10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sp>
            <p:nvSpPr>
              <p:cNvPr id="39965" name="Freeform 29"/>
              <p:cNvSpPr>
                <a:spLocks/>
              </p:cNvSpPr>
              <p:nvPr/>
            </p:nvSpPr>
            <p:spPr bwMode="auto">
              <a:xfrm>
                <a:off x="210" y="5298"/>
                <a:ext cx="3949" cy="0"/>
              </a:xfrm>
              <a:custGeom>
                <a:avLst/>
                <a:gdLst>
                  <a:gd name="T0" fmla="*/ 0 w 9874"/>
                  <a:gd name="T1" fmla="*/ 9874 w 9874"/>
                </a:gdLst>
                <a:ahLst/>
                <a:cxnLst>
                  <a:cxn ang="0">
                    <a:pos x="T0" y="0"/>
                  </a:cxn>
                  <a:cxn ang="0">
                    <a:pos x="T1" y="0"/>
                  </a:cxn>
                </a:cxnLst>
                <a:rect l="0" t="0" r="r" b="b"/>
                <a:pathLst>
                  <a:path w="9874">
                    <a:moveTo>
                      <a:pt x="0" y="0"/>
                    </a:moveTo>
                    <a:lnTo>
                      <a:pt x="987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66" name="Freeform 30"/>
              <p:cNvSpPr>
                <a:spLocks/>
              </p:cNvSpPr>
              <p:nvPr/>
            </p:nvSpPr>
            <p:spPr bwMode="auto">
              <a:xfrm>
                <a:off x="210" y="5400"/>
                <a:ext cx="3949" cy="0"/>
              </a:xfrm>
              <a:custGeom>
                <a:avLst/>
                <a:gdLst>
                  <a:gd name="T0" fmla="*/ 0 w 9874"/>
                  <a:gd name="T1" fmla="*/ 9874 w 9874"/>
                </a:gdLst>
                <a:ahLst/>
                <a:cxnLst>
                  <a:cxn ang="0">
                    <a:pos x="T0" y="0"/>
                  </a:cxn>
                  <a:cxn ang="0">
                    <a:pos x="T1" y="0"/>
                  </a:cxn>
                </a:cxnLst>
                <a:rect l="0" t="0" r="r" b="b"/>
                <a:pathLst>
                  <a:path w="9874">
                    <a:moveTo>
                      <a:pt x="0" y="0"/>
                    </a:moveTo>
                    <a:lnTo>
                      <a:pt x="987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67" name="Rectangle 31"/>
              <p:cNvSpPr>
                <a:spLocks/>
              </p:cNvSpPr>
              <p:nvPr/>
            </p:nvSpPr>
            <p:spPr bwMode="auto">
              <a:xfrm>
                <a:off x="210" y="5504"/>
                <a:ext cx="3949" cy="10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sp>
            <p:nvSpPr>
              <p:cNvPr id="39968" name="Freeform 32"/>
              <p:cNvSpPr>
                <a:spLocks/>
              </p:cNvSpPr>
              <p:nvPr/>
            </p:nvSpPr>
            <p:spPr bwMode="auto">
              <a:xfrm>
                <a:off x="210" y="5504"/>
                <a:ext cx="3949" cy="0"/>
              </a:xfrm>
              <a:custGeom>
                <a:avLst/>
                <a:gdLst>
                  <a:gd name="T0" fmla="*/ 0 w 9874"/>
                  <a:gd name="T1" fmla="*/ 9874 w 9874"/>
                </a:gdLst>
                <a:ahLst/>
                <a:cxnLst>
                  <a:cxn ang="0">
                    <a:pos x="T0" y="0"/>
                  </a:cxn>
                  <a:cxn ang="0">
                    <a:pos x="T1" y="0"/>
                  </a:cxn>
                </a:cxnLst>
                <a:rect l="0" t="0" r="r" b="b"/>
                <a:pathLst>
                  <a:path w="9874">
                    <a:moveTo>
                      <a:pt x="0" y="0"/>
                    </a:moveTo>
                    <a:lnTo>
                      <a:pt x="987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69" name="Freeform 33"/>
              <p:cNvSpPr>
                <a:spLocks/>
              </p:cNvSpPr>
              <p:nvPr/>
            </p:nvSpPr>
            <p:spPr bwMode="auto">
              <a:xfrm>
                <a:off x="210" y="4790"/>
                <a:ext cx="3949" cy="0"/>
              </a:xfrm>
              <a:custGeom>
                <a:avLst/>
                <a:gdLst>
                  <a:gd name="T0" fmla="*/ 0 w 9874"/>
                  <a:gd name="T1" fmla="*/ 9874 w 9874"/>
                </a:gdLst>
                <a:ahLst/>
                <a:cxnLst>
                  <a:cxn ang="0">
                    <a:pos x="T0" y="0"/>
                  </a:cxn>
                  <a:cxn ang="0">
                    <a:pos x="T1" y="0"/>
                  </a:cxn>
                </a:cxnLst>
                <a:rect l="0" t="0" r="r" b="b"/>
                <a:pathLst>
                  <a:path w="9874">
                    <a:moveTo>
                      <a:pt x="0" y="0"/>
                    </a:moveTo>
                    <a:lnTo>
                      <a:pt x="9874"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70" name="Freeform 34"/>
              <p:cNvSpPr>
                <a:spLocks/>
              </p:cNvSpPr>
              <p:nvPr/>
            </p:nvSpPr>
            <p:spPr bwMode="auto">
              <a:xfrm>
                <a:off x="663" y="4790"/>
                <a:ext cx="3496" cy="816"/>
              </a:xfrm>
              <a:custGeom>
                <a:avLst/>
                <a:gdLst>
                  <a:gd name="T0" fmla="*/ 73 w 8741"/>
                  <a:gd name="T1" fmla="*/ 2001 h 2040"/>
                  <a:gd name="T2" fmla="*/ 224 w 8741"/>
                  <a:gd name="T3" fmla="*/ 1923 h 2040"/>
                  <a:gd name="T4" fmla="*/ 357 w 8741"/>
                  <a:gd name="T5" fmla="*/ 1860 h 2040"/>
                  <a:gd name="T6" fmla="*/ 472 w 8741"/>
                  <a:gd name="T7" fmla="*/ 1810 h 2040"/>
                  <a:gd name="T8" fmla="*/ 564 w 8741"/>
                  <a:gd name="T9" fmla="*/ 1772 h 2040"/>
                  <a:gd name="T10" fmla="*/ 706 w 8741"/>
                  <a:gd name="T11" fmla="*/ 1720 h 2040"/>
                  <a:gd name="T12" fmla="*/ 862 w 8741"/>
                  <a:gd name="T13" fmla="*/ 1669 h 2040"/>
                  <a:gd name="T14" fmla="*/ 979 w 8741"/>
                  <a:gd name="T15" fmla="*/ 1630 h 2040"/>
                  <a:gd name="T16" fmla="*/ 1125 w 8741"/>
                  <a:gd name="T17" fmla="*/ 1578 h 2040"/>
                  <a:gd name="T18" fmla="*/ 1248 w 8741"/>
                  <a:gd name="T19" fmla="*/ 1526 h 2040"/>
                  <a:gd name="T20" fmla="*/ 1375 w 8741"/>
                  <a:gd name="T21" fmla="*/ 1451 h 2040"/>
                  <a:gd name="T22" fmla="*/ 1465 w 8741"/>
                  <a:gd name="T23" fmla="*/ 1375 h 2040"/>
                  <a:gd name="T24" fmla="*/ 1526 w 8741"/>
                  <a:gd name="T25" fmla="*/ 1324 h 2040"/>
                  <a:gd name="T26" fmla="*/ 1650 w 8741"/>
                  <a:gd name="T27" fmla="*/ 1247 h 2040"/>
                  <a:gd name="T28" fmla="*/ 1785 w 8741"/>
                  <a:gd name="T29" fmla="*/ 1184 h 2040"/>
                  <a:gd name="T30" fmla="*/ 1872 w 8741"/>
                  <a:gd name="T31" fmla="*/ 1146 h 2040"/>
                  <a:gd name="T32" fmla="*/ 1959 w 8741"/>
                  <a:gd name="T33" fmla="*/ 1108 h 2040"/>
                  <a:gd name="T34" fmla="*/ 2093 w 8741"/>
                  <a:gd name="T35" fmla="*/ 1043 h 2040"/>
                  <a:gd name="T36" fmla="*/ 2220 w 8741"/>
                  <a:gd name="T37" fmla="*/ 966 h 2040"/>
                  <a:gd name="T38" fmla="*/ 2318 w 8741"/>
                  <a:gd name="T39" fmla="*/ 890 h 2040"/>
                  <a:gd name="T40" fmla="*/ 2381 w 8741"/>
                  <a:gd name="T41" fmla="*/ 840 h 2040"/>
                  <a:gd name="T42" fmla="*/ 2496 w 8741"/>
                  <a:gd name="T43" fmla="*/ 763 h 2040"/>
                  <a:gd name="T44" fmla="*/ 2649 w 8741"/>
                  <a:gd name="T45" fmla="*/ 686 h 2040"/>
                  <a:gd name="T46" fmla="*/ 2764 w 8741"/>
                  <a:gd name="T47" fmla="*/ 636 h 2040"/>
                  <a:gd name="T48" fmla="*/ 2823 w 8741"/>
                  <a:gd name="T49" fmla="*/ 610 h 2040"/>
                  <a:gd name="T50" fmla="*/ 2935 w 8741"/>
                  <a:gd name="T51" fmla="*/ 560 h 2040"/>
                  <a:gd name="T52" fmla="*/ 3067 w 8741"/>
                  <a:gd name="T53" fmla="*/ 483 h 2040"/>
                  <a:gd name="T54" fmla="*/ 3094 w 8741"/>
                  <a:gd name="T55" fmla="*/ 407 h 2040"/>
                  <a:gd name="T56" fmla="*/ 3143 w 8741"/>
                  <a:gd name="T57" fmla="*/ 331 h 2040"/>
                  <a:gd name="T58" fmla="*/ 3327 w 8741"/>
                  <a:gd name="T59" fmla="*/ 267 h 2040"/>
                  <a:gd name="T60" fmla="*/ 3459 w 8741"/>
                  <a:gd name="T61" fmla="*/ 241 h 2040"/>
                  <a:gd name="T62" fmla="*/ 3623 w 8741"/>
                  <a:gd name="T63" fmla="*/ 211 h 2040"/>
                  <a:gd name="T64" fmla="*/ 3814 w 8741"/>
                  <a:gd name="T65" fmla="*/ 178 h 2040"/>
                  <a:gd name="T66" fmla="*/ 4026 w 8741"/>
                  <a:gd name="T67" fmla="*/ 144 h 2040"/>
                  <a:gd name="T68" fmla="*/ 4258 w 8741"/>
                  <a:gd name="T69" fmla="*/ 111 h 2040"/>
                  <a:gd name="T70" fmla="*/ 4506 w 8741"/>
                  <a:gd name="T71" fmla="*/ 79 h 2040"/>
                  <a:gd name="T72" fmla="*/ 4764 w 8741"/>
                  <a:gd name="T73" fmla="*/ 51 h 2040"/>
                  <a:gd name="T74" fmla="*/ 5031 w 8741"/>
                  <a:gd name="T75" fmla="*/ 27 h 2040"/>
                  <a:gd name="T76" fmla="*/ 5301 w 8741"/>
                  <a:gd name="T77" fmla="*/ 10 h 2040"/>
                  <a:gd name="T78" fmla="*/ 5572 w 8741"/>
                  <a:gd name="T79" fmla="*/ 1 h 2040"/>
                  <a:gd name="T80" fmla="*/ 5842 w 8741"/>
                  <a:gd name="T81" fmla="*/ 1 h 2040"/>
                  <a:gd name="T82" fmla="*/ 6120 w 8741"/>
                  <a:gd name="T83" fmla="*/ 8 h 2040"/>
                  <a:gd name="T84" fmla="*/ 6407 w 8741"/>
                  <a:gd name="T85" fmla="*/ 21 h 2040"/>
                  <a:gd name="T86" fmla="*/ 6702 w 8741"/>
                  <a:gd name="T87" fmla="*/ 40 h 2040"/>
                  <a:gd name="T88" fmla="*/ 7004 w 8741"/>
                  <a:gd name="T89" fmla="*/ 65 h 2040"/>
                  <a:gd name="T90" fmla="*/ 7312 w 8741"/>
                  <a:gd name="T91" fmla="*/ 93 h 2040"/>
                  <a:gd name="T92" fmla="*/ 7624 w 8741"/>
                  <a:gd name="T93" fmla="*/ 125 h 2040"/>
                  <a:gd name="T94" fmla="*/ 7940 w 8741"/>
                  <a:gd name="T95" fmla="*/ 160 h 2040"/>
                  <a:gd name="T96" fmla="*/ 8259 w 8741"/>
                  <a:gd name="T97" fmla="*/ 197 h 2040"/>
                  <a:gd name="T98" fmla="*/ 8580 w 8741"/>
                  <a:gd name="T99" fmla="*/ 23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41" h="2040">
                    <a:moveTo>
                      <a:pt x="0" y="2040"/>
                    </a:moveTo>
                    <a:lnTo>
                      <a:pt x="73" y="2001"/>
                    </a:lnTo>
                    <a:lnTo>
                      <a:pt x="148" y="1962"/>
                    </a:lnTo>
                    <a:lnTo>
                      <a:pt x="224" y="1923"/>
                    </a:lnTo>
                    <a:lnTo>
                      <a:pt x="303" y="1885"/>
                    </a:lnTo>
                    <a:lnTo>
                      <a:pt x="357" y="1860"/>
                    </a:lnTo>
                    <a:lnTo>
                      <a:pt x="413" y="1835"/>
                    </a:lnTo>
                    <a:lnTo>
                      <a:pt x="472" y="1810"/>
                    </a:lnTo>
                    <a:lnTo>
                      <a:pt x="533" y="1785"/>
                    </a:lnTo>
                    <a:lnTo>
                      <a:pt x="564" y="1772"/>
                    </a:lnTo>
                    <a:lnTo>
                      <a:pt x="633" y="1746"/>
                    </a:lnTo>
                    <a:lnTo>
                      <a:pt x="706" y="1720"/>
                    </a:lnTo>
                    <a:lnTo>
                      <a:pt x="783" y="1695"/>
                    </a:lnTo>
                    <a:lnTo>
                      <a:pt x="862" y="1669"/>
                    </a:lnTo>
                    <a:lnTo>
                      <a:pt x="901" y="1656"/>
                    </a:lnTo>
                    <a:lnTo>
                      <a:pt x="979" y="1630"/>
                    </a:lnTo>
                    <a:lnTo>
                      <a:pt x="1054" y="1604"/>
                    </a:lnTo>
                    <a:lnTo>
                      <a:pt x="1125" y="1578"/>
                    </a:lnTo>
                    <a:lnTo>
                      <a:pt x="1190" y="1552"/>
                    </a:lnTo>
                    <a:lnTo>
                      <a:pt x="1248" y="1526"/>
                    </a:lnTo>
                    <a:lnTo>
                      <a:pt x="1318" y="1489"/>
                    </a:lnTo>
                    <a:lnTo>
                      <a:pt x="1375" y="1451"/>
                    </a:lnTo>
                    <a:lnTo>
                      <a:pt x="1422" y="1413"/>
                    </a:lnTo>
                    <a:lnTo>
                      <a:pt x="1465" y="1375"/>
                    </a:lnTo>
                    <a:lnTo>
                      <a:pt x="1479" y="1362"/>
                    </a:lnTo>
                    <a:lnTo>
                      <a:pt x="1526" y="1324"/>
                    </a:lnTo>
                    <a:lnTo>
                      <a:pt x="1581" y="1285"/>
                    </a:lnTo>
                    <a:lnTo>
                      <a:pt x="1650" y="1247"/>
                    </a:lnTo>
                    <a:lnTo>
                      <a:pt x="1729" y="1210"/>
                    </a:lnTo>
                    <a:lnTo>
                      <a:pt x="1785" y="1184"/>
                    </a:lnTo>
                    <a:lnTo>
                      <a:pt x="1843" y="1159"/>
                    </a:lnTo>
                    <a:lnTo>
                      <a:pt x="1872" y="1146"/>
                    </a:lnTo>
                    <a:lnTo>
                      <a:pt x="1901" y="1134"/>
                    </a:lnTo>
                    <a:lnTo>
                      <a:pt x="1959" y="1108"/>
                    </a:lnTo>
                    <a:lnTo>
                      <a:pt x="2015" y="1082"/>
                    </a:lnTo>
                    <a:lnTo>
                      <a:pt x="2093" y="1043"/>
                    </a:lnTo>
                    <a:lnTo>
                      <a:pt x="2162" y="1004"/>
                    </a:lnTo>
                    <a:lnTo>
                      <a:pt x="2220" y="966"/>
                    </a:lnTo>
                    <a:lnTo>
                      <a:pt x="2271" y="928"/>
                    </a:lnTo>
                    <a:lnTo>
                      <a:pt x="2318" y="890"/>
                    </a:lnTo>
                    <a:lnTo>
                      <a:pt x="2334" y="877"/>
                    </a:lnTo>
                    <a:lnTo>
                      <a:pt x="2381" y="840"/>
                    </a:lnTo>
                    <a:lnTo>
                      <a:pt x="2434" y="801"/>
                    </a:lnTo>
                    <a:lnTo>
                      <a:pt x="2496" y="763"/>
                    </a:lnTo>
                    <a:lnTo>
                      <a:pt x="2568" y="724"/>
                    </a:lnTo>
                    <a:lnTo>
                      <a:pt x="2649" y="686"/>
                    </a:lnTo>
                    <a:lnTo>
                      <a:pt x="2706" y="661"/>
                    </a:lnTo>
                    <a:lnTo>
                      <a:pt x="2764" y="636"/>
                    </a:lnTo>
                    <a:lnTo>
                      <a:pt x="2794" y="623"/>
                    </a:lnTo>
                    <a:lnTo>
                      <a:pt x="2823" y="610"/>
                    </a:lnTo>
                    <a:lnTo>
                      <a:pt x="2880" y="585"/>
                    </a:lnTo>
                    <a:lnTo>
                      <a:pt x="2935" y="560"/>
                    </a:lnTo>
                    <a:lnTo>
                      <a:pt x="3010" y="521"/>
                    </a:lnTo>
                    <a:lnTo>
                      <a:pt x="3067" y="483"/>
                    </a:lnTo>
                    <a:lnTo>
                      <a:pt x="3093" y="419"/>
                    </a:lnTo>
                    <a:lnTo>
                      <a:pt x="3094" y="407"/>
                    </a:lnTo>
                    <a:lnTo>
                      <a:pt x="3096" y="394"/>
                    </a:lnTo>
                    <a:lnTo>
                      <a:pt x="3143" y="331"/>
                    </a:lnTo>
                    <a:lnTo>
                      <a:pt x="3230" y="293"/>
                    </a:lnTo>
                    <a:lnTo>
                      <a:pt x="3327" y="267"/>
                    </a:lnTo>
                    <a:lnTo>
                      <a:pt x="3389" y="254"/>
                    </a:lnTo>
                    <a:lnTo>
                      <a:pt x="3459" y="241"/>
                    </a:lnTo>
                    <a:lnTo>
                      <a:pt x="3538" y="226"/>
                    </a:lnTo>
                    <a:lnTo>
                      <a:pt x="3623" y="211"/>
                    </a:lnTo>
                    <a:lnTo>
                      <a:pt x="3715" y="194"/>
                    </a:lnTo>
                    <a:lnTo>
                      <a:pt x="3814" y="178"/>
                    </a:lnTo>
                    <a:lnTo>
                      <a:pt x="3917" y="161"/>
                    </a:lnTo>
                    <a:lnTo>
                      <a:pt x="4026" y="144"/>
                    </a:lnTo>
                    <a:lnTo>
                      <a:pt x="4140" y="127"/>
                    </a:lnTo>
                    <a:lnTo>
                      <a:pt x="4258" y="111"/>
                    </a:lnTo>
                    <a:lnTo>
                      <a:pt x="4380" y="94"/>
                    </a:lnTo>
                    <a:lnTo>
                      <a:pt x="4506" y="79"/>
                    </a:lnTo>
                    <a:lnTo>
                      <a:pt x="4634" y="64"/>
                    </a:lnTo>
                    <a:lnTo>
                      <a:pt x="4764" y="51"/>
                    </a:lnTo>
                    <a:lnTo>
                      <a:pt x="4897" y="38"/>
                    </a:lnTo>
                    <a:lnTo>
                      <a:pt x="5031" y="27"/>
                    </a:lnTo>
                    <a:lnTo>
                      <a:pt x="5166" y="18"/>
                    </a:lnTo>
                    <a:lnTo>
                      <a:pt x="5301" y="10"/>
                    </a:lnTo>
                    <a:lnTo>
                      <a:pt x="5437" y="4"/>
                    </a:lnTo>
                    <a:lnTo>
                      <a:pt x="5572" y="1"/>
                    </a:lnTo>
                    <a:lnTo>
                      <a:pt x="5707" y="0"/>
                    </a:lnTo>
                    <a:lnTo>
                      <a:pt x="5842" y="1"/>
                    </a:lnTo>
                    <a:lnTo>
                      <a:pt x="5980" y="3"/>
                    </a:lnTo>
                    <a:lnTo>
                      <a:pt x="6120" y="8"/>
                    </a:lnTo>
                    <a:lnTo>
                      <a:pt x="6262" y="14"/>
                    </a:lnTo>
                    <a:lnTo>
                      <a:pt x="6407" y="21"/>
                    </a:lnTo>
                    <a:lnTo>
                      <a:pt x="6554" y="30"/>
                    </a:lnTo>
                    <a:lnTo>
                      <a:pt x="6702" y="40"/>
                    </a:lnTo>
                    <a:lnTo>
                      <a:pt x="6852" y="52"/>
                    </a:lnTo>
                    <a:lnTo>
                      <a:pt x="7004" y="65"/>
                    </a:lnTo>
                    <a:lnTo>
                      <a:pt x="7157" y="78"/>
                    </a:lnTo>
                    <a:lnTo>
                      <a:pt x="7312" y="93"/>
                    </a:lnTo>
                    <a:lnTo>
                      <a:pt x="7467" y="109"/>
                    </a:lnTo>
                    <a:lnTo>
                      <a:pt x="7624" y="125"/>
                    </a:lnTo>
                    <a:lnTo>
                      <a:pt x="7782" y="142"/>
                    </a:lnTo>
                    <a:lnTo>
                      <a:pt x="7940" y="160"/>
                    </a:lnTo>
                    <a:lnTo>
                      <a:pt x="8100" y="178"/>
                    </a:lnTo>
                    <a:lnTo>
                      <a:pt x="8259" y="197"/>
                    </a:lnTo>
                    <a:lnTo>
                      <a:pt x="8420" y="215"/>
                    </a:lnTo>
                    <a:lnTo>
                      <a:pt x="8580" y="235"/>
                    </a:lnTo>
                    <a:lnTo>
                      <a:pt x="8741" y="254"/>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71" name="Freeform 35"/>
              <p:cNvSpPr>
                <a:spLocks/>
              </p:cNvSpPr>
              <p:nvPr/>
            </p:nvSpPr>
            <p:spPr bwMode="auto">
              <a:xfrm>
                <a:off x="210" y="5400"/>
                <a:ext cx="0" cy="96"/>
              </a:xfrm>
              <a:custGeom>
                <a:avLst/>
                <a:gdLst>
                  <a:gd name="T0" fmla="*/ 0 h 240"/>
                  <a:gd name="T1" fmla="*/ 240 h 240"/>
                </a:gdLst>
                <a:ahLst/>
                <a:cxnLst>
                  <a:cxn ang="0">
                    <a:pos x="0" y="T0"/>
                  </a:cxn>
                  <a:cxn ang="0">
                    <a:pos x="0" y="T1"/>
                  </a:cxn>
                </a:cxnLst>
                <a:rect l="0" t="0" r="r" b="b"/>
                <a:pathLst>
                  <a:path h="240">
                    <a:moveTo>
                      <a:pt x="0" y="0"/>
                    </a:moveTo>
                    <a:lnTo>
                      <a:pt x="0" y="24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72" name="Freeform 36"/>
              <p:cNvSpPr>
                <a:spLocks/>
              </p:cNvSpPr>
              <p:nvPr/>
            </p:nvSpPr>
            <p:spPr bwMode="auto">
              <a:xfrm>
                <a:off x="210" y="5196"/>
                <a:ext cx="0" cy="102"/>
              </a:xfrm>
              <a:custGeom>
                <a:avLst/>
                <a:gdLst>
                  <a:gd name="T0" fmla="*/ 0 h 255"/>
                  <a:gd name="T1" fmla="*/ 255 h 255"/>
                </a:gdLst>
                <a:ahLst/>
                <a:cxnLst>
                  <a:cxn ang="0">
                    <a:pos x="0" y="T0"/>
                  </a:cxn>
                  <a:cxn ang="0">
                    <a:pos x="0" y="T1"/>
                  </a:cxn>
                </a:cxnLst>
                <a:rect l="0" t="0" r="r" b="b"/>
                <a:pathLst>
                  <a:path h="255">
                    <a:moveTo>
                      <a:pt x="0" y="0"/>
                    </a:moveTo>
                    <a:lnTo>
                      <a:pt x="0" y="255"/>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73" name="Freeform 37"/>
              <p:cNvSpPr>
                <a:spLocks/>
              </p:cNvSpPr>
              <p:nvPr/>
            </p:nvSpPr>
            <p:spPr bwMode="auto">
              <a:xfrm>
                <a:off x="210" y="4993"/>
                <a:ext cx="0" cy="102"/>
              </a:xfrm>
              <a:custGeom>
                <a:avLst/>
                <a:gdLst>
                  <a:gd name="T0" fmla="*/ 0 h 255"/>
                  <a:gd name="T1" fmla="*/ 255 h 255"/>
                </a:gdLst>
                <a:ahLst/>
                <a:cxnLst>
                  <a:cxn ang="0">
                    <a:pos x="0" y="T0"/>
                  </a:cxn>
                  <a:cxn ang="0">
                    <a:pos x="0" y="T1"/>
                  </a:cxn>
                </a:cxnLst>
                <a:rect l="0" t="0" r="r" b="b"/>
                <a:pathLst>
                  <a:path h="255">
                    <a:moveTo>
                      <a:pt x="0" y="0"/>
                    </a:moveTo>
                    <a:lnTo>
                      <a:pt x="0" y="255"/>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75" name="Freeform 39"/>
              <p:cNvSpPr>
                <a:spLocks/>
              </p:cNvSpPr>
              <p:nvPr/>
            </p:nvSpPr>
            <p:spPr bwMode="auto">
              <a:xfrm>
                <a:off x="2984" y="4626"/>
                <a:ext cx="0" cy="164"/>
              </a:xfrm>
              <a:custGeom>
                <a:avLst/>
                <a:gdLst>
                  <a:gd name="T0" fmla="*/ 408 h 408"/>
                  <a:gd name="T1" fmla="*/ 0 h 408"/>
                </a:gdLst>
                <a:ahLst/>
                <a:cxnLst>
                  <a:cxn ang="0">
                    <a:pos x="0" y="T0"/>
                  </a:cxn>
                  <a:cxn ang="0">
                    <a:pos x="0" y="T1"/>
                  </a:cxn>
                </a:cxnLst>
                <a:rect l="0" t="0" r="r" b="b"/>
                <a:pathLst>
                  <a:path h="408">
                    <a:moveTo>
                      <a:pt x="0" y="408"/>
                    </a:moveTo>
                    <a:lnTo>
                      <a:pt x="0"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76" name="Rectangle 40"/>
              <p:cNvSpPr>
                <a:spLocks/>
              </p:cNvSpPr>
              <p:nvPr/>
            </p:nvSpPr>
            <p:spPr bwMode="auto">
              <a:xfrm>
                <a:off x="2593" y="4521"/>
                <a:ext cx="391" cy="159"/>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77" name="Rectangle 41"/>
              <p:cNvSpPr>
                <a:spLocks/>
              </p:cNvSpPr>
              <p:nvPr/>
            </p:nvSpPr>
            <p:spPr bwMode="auto">
              <a:xfrm>
                <a:off x="663" y="5682"/>
                <a:ext cx="348" cy="160"/>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78" name="Freeform 42"/>
              <p:cNvSpPr>
                <a:spLocks/>
              </p:cNvSpPr>
              <p:nvPr/>
            </p:nvSpPr>
            <p:spPr bwMode="auto">
              <a:xfrm>
                <a:off x="663" y="5606"/>
                <a:ext cx="0" cy="76"/>
              </a:xfrm>
              <a:custGeom>
                <a:avLst/>
                <a:gdLst>
                  <a:gd name="T0" fmla="*/ 0 h 192"/>
                  <a:gd name="T1" fmla="*/ 192 h 192"/>
                </a:gdLst>
                <a:ahLst/>
                <a:cxnLst>
                  <a:cxn ang="0">
                    <a:pos x="0" y="T0"/>
                  </a:cxn>
                  <a:cxn ang="0">
                    <a:pos x="0" y="T1"/>
                  </a:cxn>
                </a:cxnLst>
                <a:rect l="0" t="0" r="r" b="b"/>
                <a:pathLst>
                  <a:path h="192">
                    <a:moveTo>
                      <a:pt x="0" y="0"/>
                    </a:moveTo>
                    <a:lnTo>
                      <a:pt x="0" y="192"/>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979" name="Rectangle 43"/>
              <p:cNvSpPr>
                <a:spLocks noChangeArrowheads="1"/>
              </p:cNvSpPr>
              <p:nvPr/>
            </p:nvSpPr>
            <p:spPr bwMode="auto">
              <a:xfrm>
                <a:off x="210" y="3710"/>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39980" name="Rectangle 44"/>
              <p:cNvSpPr>
                <a:spLocks noChangeArrowheads="1"/>
              </p:cNvSpPr>
              <p:nvPr/>
            </p:nvSpPr>
            <p:spPr bwMode="auto">
              <a:xfrm>
                <a:off x="210" y="3838"/>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39981" name="Rectangle 45"/>
              <p:cNvSpPr>
                <a:spLocks noChangeArrowheads="1"/>
              </p:cNvSpPr>
              <p:nvPr/>
            </p:nvSpPr>
            <p:spPr bwMode="auto">
              <a:xfrm>
                <a:off x="210" y="3929"/>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39982" name="Rectangle 46"/>
              <p:cNvSpPr>
                <a:spLocks noChangeArrowheads="1"/>
              </p:cNvSpPr>
              <p:nvPr/>
            </p:nvSpPr>
            <p:spPr bwMode="auto">
              <a:xfrm>
                <a:off x="210" y="4027"/>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39983" name="Rectangle 47"/>
              <p:cNvSpPr>
                <a:spLocks noChangeArrowheads="1"/>
              </p:cNvSpPr>
              <p:nvPr/>
            </p:nvSpPr>
            <p:spPr bwMode="auto">
              <a:xfrm>
                <a:off x="210" y="4118"/>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39996" name="Rectangle 60"/>
              <p:cNvSpPr>
                <a:spLocks noChangeArrowheads="1"/>
              </p:cNvSpPr>
              <p:nvPr/>
            </p:nvSpPr>
            <p:spPr bwMode="auto">
              <a:xfrm>
                <a:off x="164" y="4753"/>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39997" name="Rectangle 61"/>
              <p:cNvSpPr>
                <a:spLocks noChangeArrowheads="1"/>
              </p:cNvSpPr>
              <p:nvPr/>
            </p:nvSpPr>
            <p:spPr bwMode="auto">
              <a:xfrm>
                <a:off x="164" y="4881"/>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39998" name="Rectangle 62"/>
              <p:cNvSpPr>
                <a:spLocks noChangeArrowheads="1"/>
              </p:cNvSpPr>
              <p:nvPr/>
            </p:nvSpPr>
            <p:spPr bwMode="auto">
              <a:xfrm>
                <a:off x="164" y="4972"/>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39999" name="Rectangle 63"/>
              <p:cNvSpPr>
                <a:spLocks noChangeArrowheads="1"/>
              </p:cNvSpPr>
              <p:nvPr/>
            </p:nvSpPr>
            <p:spPr bwMode="auto">
              <a:xfrm>
                <a:off x="164" y="5070"/>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40000" name="Rectangle 64"/>
              <p:cNvSpPr>
                <a:spLocks noChangeArrowheads="1"/>
              </p:cNvSpPr>
              <p:nvPr/>
            </p:nvSpPr>
            <p:spPr bwMode="auto">
              <a:xfrm>
                <a:off x="164" y="5161"/>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40001" name="Rectangle 65"/>
              <p:cNvSpPr>
                <a:spLocks noChangeArrowheads="1"/>
              </p:cNvSpPr>
              <p:nvPr/>
            </p:nvSpPr>
            <p:spPr bwMode="auto">
              <a:xfrm>
                <a:off x="712" y="4308"/>
                <a:ext cx="35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1200"/>
                  <a:t>490 m</a:t>
                </a:r>
              </a:p>
            </p:txBody>
          </p:sp>
          <p:sp>
            <p:nvSpPr>
              <p:cNvPr id="40002" name="Rectangle 66"/>
              <p:cNvSpPr>
                <a:spLocks noChangeArrowheads="1"/>
              </p:cNvSpPr>
              <p:nvPr/>
            </p:nvSpPr>
            <p:spPr bwMode="auto">
              <a:xfrm>
                <a:off x="164" y="5388"/>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40003" name="Rectangle 67"/>
              <p:cNvSpPr>
                <a:spLocks noChangeArrowheads="1"/>
              </p:cNvSpPr>
              <p:nvPr/>
            </p:nvSpPr>
            <p:spPr bwMode="auto">
              <a:xfrm>
                <a:off x="164" y="5479"/>
                <a:ext cx="39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900"/>
                  <a:t>10 mètres</a:t>
                </a:r>
                <a:endParaRPr lang="fr-FR"/>
              </a:p>
            </p:txBody>
          </p:sp>
          <p:sp>
            <p:nvSpPr>
              <p:cNvPr id="40004" name="Rectangle 68"/>
              <p:cNvSpPr>
                <a:spLocks noChangeArrowheads="1"/>
              </p:cNvSpPr>
              <p:nvPr/>
            </p:nvSpPr>
            <p:spPr bwMode="auto">
              <a:xfrm>
                <a:off x="663" y="5660"/>
                <a:ext cx="35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1200"/>
                  <a:t>490 m</a:t>
                </a:r>
              </a:p>
            </p:txBody>
          </p:sp>
          <p:sp>
            <p:nvSpPr>
              <p:cNvPr id="40005" name="Rectangle 69"/>
              <p:cNvSpPr>
                <a:spLocks noChangeArrowheads="1"/>
              </p:cNvSpPr>
              <p:nvPr/>
            </p:nvSpPr>
            <p:spPr bwMode="auto">
              <a:xfrm>
                <a:off x="2626" y="4526"/>
                <a:ext cx="33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1200"/>
                  <a:t>570m</a:t>
                </a:r>
              </a:p>
            </p:txBody>
          </p:sp>
          <p:sp>
            <p:nvSpPr>
              <p:cNvPr id="40006" name="Rectangle 70"/>
              <p:cNvSpPr>
                <a:spLocks noChangeArrowheads="1"/>
              </p:cNvSpPr>
              <p:nvPr/>
            </p:nvSpPr>
            <p:spPr bwMode="auto">
              <a:xfrm>
                <a:off x="2614" y="3438"/>
                <a:ext cx="35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1200"/>
                  <a:t>540 m</a:t>
                </a:r>
              </a:p>
            </p:txBody>
          </p:sp>
        </p:grpSp>
      </p:grpSp>
      <p:sp>
        <p:nvSpPr>
          <p:cNvPr id="40009" name="Text Box 73"/>
          <p:cNvSpPr txBox="1">
            <a:spLocks noChangeArrowheads="1"/>
          </p:cNvSpPr>
          <p:nvPr/>
        </p:nvSpPr>
        <p:spPr bwMode="auto">
          <a:xfrm>
            <a:off x="0" y="0"/>
            <a:ext cx="8953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70 Prof 15</a:t>
            </a:r>
            <a:endParaRPr lang="fr-FR" sz="1200">
              <a:latin typeface="Arial" charset="0"/>
            </a:endParaRPr>
          </a:p>
        </p:txBody>
      </p:sp>
      <p:grpSp>
        <p:nvGrpSpPr>
          <p:cNvPr id="40011" name="Group 75"/>
          <p:cNvGrpSpPr>
            <a:grpSpLocks/>
          </p:cNvGrpSpPr>
          <p:nvPr/>
        </p:nvGrpSpPr>
        <p:grpSpPr bwMode="auto">
          <a:xfrm>
            <a:off x="5372100" y="128588"/>
            <a:ext cx="1263650" cy="1257300"/>
            <a:chOff x="3384" y="81"/>
            <a:chExt cx="796" cy="792"/>
          </a:xfrm>
        </p:grpSpPr>
        <p:pic>
          <p:nvPicPr>
            <p:cNvPr id="40012" name="Picture 76"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013" name="Rectangle 77"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40014" name="Text Box 7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40964"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40966" name="Rectangle 6"/>
          <p:cNvSpPr>
            <a:spLocks noChangeArrowheads="1"/>
          </p:cNvSpPr>
          <p:nvPr/>
        </p:nvSpPr>
        <p:spPr bwMode="auto">
          <a:xfrm>
            <a:off x="260350" y="2073275"/>
            <a:ext cx="6337300" cy="71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400">
                <a:latin typeface="Arial" charset="0"/>
              </a:rPr>
              <a:t>3ème séance (calculer des courbes de niveau)</a:t>
            </a:r>
          </a:p>
          <a:p>
            <a:endParaRPr lang="fr-FR" sz="1400">
              <a:latin typeface="Arial" charset="0"/>
            </a:endParaRPr>
          </a:p>
          <a:p>
            <a:r>
              <a:rPr lang="fr-FR" sz="1400" i="1">
                <a:latin typeface="Arial" charset="0"/>
              </a:rPr>
              <a:t>Objectifs :	 </a:t>
            </a:r>
            <a:r>
              <a:rPr lang="fr-FR" sz="1400">
                <a:latin typeface="Arial" charset="0"/>
              </a:rPr>
              <a:t>Le  but  de  cette  séance  est  d’exercer  les  différentes  notions  étudiées  	et  de poser des questions afin d’être au point avec la matière.</a:t>
            </a:r>
          </a:p>
          <a:p>
            <a:r>
              <a:rPr lang="fr-FR" sz="1400">
                <a:latin typeface="Arial" charset="0"/>
              </a:rPr>
              <a:t>	Savoir qu’il existe aussi des courbes de niveau dans les lacs.</a:t>
            </a:r>
          </a:p>
          <a:p>
            <a:r>
              <a:rPr lang="fr-FR" sz="1400">
                <a:latin typeface="Arial" charset="0"/>
              </a:rPr>
              <a:t>	Savoir  mesurer la  hauteur d’une colline et la profondeur d’un lac grâce  aux 	courbes de niveau de profil et vu de dessus.</a:t>
            </a:r>
          </a:p>
          <a:p>
            <a:r>
              <a:rPr lang="fr-FR" sz="1400">
                <a:latin typeface="Arial" charset="0"/>
              </a:rPr>
              <a:t>	Savoir dessiner de profil une colline ou un lac.</a:t>
            </a:r>
          </a:p>
          <a:p>
            <a:endParaRPr lang="fr-FR" sz="1400">
              <a:latin typeface="Arial" charset="0"/>
            </a:endParaRPr>
          </a:p>
          <a:p>
            <a:r>
              <a:rPr lang="fr-FR" sz="1400" i="1">
                <a:latin typeface="Arial" charset="0"/>
              </a:rPr>
              <a:t>Matériel : 	</a:t>
            </a:r>
            <a:r>
              <a:rPr lang="fr-FR" sz="1400">
                <a:latin typeface="Arial" charset="0"/>
              </a:rPr>
              <a:t>3 fiches de travail</a:t>
            </a:r>
          </a:p>
          <a:p>
            <a:r>
              <a:rPr lang="fr-FR" sz="1400">
                <a:latin typeface="Arial" charset="0"/>
              </a:rPr>
              <a:t>	Colline en pâte à modeler</a:t>
            </a:r>
          </a:p>
          <a:p>
            <a:endParaRPr lang="fr-FR" sz="1400">
              <a:latin typeface="Arial" charset="0"/>
            </a:endParaRPr>
          </a:p>
          <a:p>
            <a:r>
              <a:rPr lang="fr-FR" sz="1400" i="1">
                <a:latin typeface="Arial" charset="0"/>
              </a:rPr>
              <a:t>Déroulement :</a:t>
            </a:r>
            <a:endParaRPr lang="fr-FR" sz="1400">
              <a:latin typeface="Arial" charset="0"/>
            </a:endParaRPr>
          </a:p>
          <a:p>
            <a:r>
              <a:rPr lang="fr-FR" sz="1400">
                <a:latin typeface="Arial" charset="0"/>
              </a:rPr>
              <a:t>Céline fait un rappel de la dernière séance.</a:t>
            </a:r>
          </a:p>
          <a:p>
            <a:r>
              <a:rPr lang="fr-FR" sz="1400">
                <a:latin typeface="Arial" charset="0"/>
              </a:rPr>
              <a:t>Elle distribue la première fiche (Annexe4). Les élèves sont amenés à calculer la distance entre les deux points et à inscrire la distance entre deux courbes de niveau (10 mètres). Ils font cela pour les activités B et C. Cette activité se fait collectivement</a:t>
            </a:r>
          </a:p>
          <a:p>
            <a:r>
              <a:rPr lang="fr-FR" sz="1400">
                <a:latin typeface="Arial" charset="0"/>
              </a:rPr>
              <a:t>Céline distribue la deuxième fiche. La démarche est exactement la même à un détail près, il s’agit de calculer non pas la hauteur mais la profondeur d’un lac. Céline prend un moment pour introduire ce nouvel aspect. Elle fait remarquer où se trouve le point le plus haut et le  point le  plus  bas.  Les élèves  font l’exercice  B.  L’exercice C va relever une caractéristique de la représentation d’un lac vu de dessus avec des courbes de niveau. Les élèves se sont sentis un peu perdus car la représentation d’une colline ou d’un lac vu de dessus et pratiquement la même. La seule chose qui diffère, c’est le fait que le point le plus profond du lac, le plus bas, se trouve au centre du schéma et que le point le plus haut se situe  sur le cercle extérieur, le plus grand. Céline prend une colline en pâte à modeler et la retourne pour simuler un lac. Les élèves peuvent alors constater que le point le plus bas d’un lac est diamétralement opposé au point le plus haut sur une colline.</a:t>
            </a:r>
          </a:p>
          <a:p>
            <a:r>
              <a:rPr lang="fr-FR" sz="1400">
                <a:latin typeface="Arial" charset="0"/>
              </a:rPr>
              <a:t>Il est aussi intéressant de souligner que le point le plus haut d’un lac se nomme la surface. Cette activité se fait aussi collectivement.</a:t>
            </a:r>
          </a:p>
        </p:txBody>
      </p:sp>
      <p:sp>
        <p:nvSpPr>
          <p:cNvPr id="40967" name="Text Box 7"/>
          <p:cNvSpPr txBox="1">
            <a:spLocks noChangeArrowheads="1"/>
          </p:cNvSpPr>
          <p:nvPr/>
        </p:nvSpPr>
        <p:spPr bwMode="auto">
          <a:xfrm>
            <a:off x="0" y="0"/>
            <a:ext cx="8953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71 Prof 16</a:t>
            </a:r>
            <a:endParaRPr lang="fr-FR" sz="1200">
              <a:latin typeface="Arial" charset="0"/>
            </a:endParaRPr>
          </a:p>
        </p:txBody>
      </p:sp>
      <p:grpSp>
        <p:nvGrpSpPr>
          <p:cNvPr id="40968" name="Group 8"/>
          <p:cNvGrpSpPr>
            <a:grpSpLocks/>
          </p:cNvGrpSpPr>
          <p:nvPr/>
        </p:nvGrpSpPr>
        <p:grpSpPr bwMode="auto">
          <a:xfrm>
            <a:off x="5372100" y="128588"/>
            <a:ext cx="1263650" cy="1257300"/>
            <a:chOff x="3384" y="81"/>
            <a:chExt cx="796" cy="792"/>
          </a:xfrm>
        </p:grpSpPr>
        <p:pic>
          <p:nvPicPr>
            <p:cNvPr id="40969" name="Picture 9"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70" name="Rectangle 10"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40971" name="Text Box 11"/>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49156" name="Text Box 4"/>
          <p:cNvSpPr txBox="1">
            <a:spLocks noChangeArrowheads="1"/>
          </p:cNvSpPr>
          <p:nvPr/>
        </p:nvSpPr>
        <p:spPr bwMode="auto">
          <a:xfrm>
            <a:off x="620713" y="992188"/>
            <a:ext cx="423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a:latin typeface="Arial Black" pitchFamily="34" charset="0"/>
              </a:rPr>
              <a:t>La carte, </a:t>
            </a:r>
            <a:r>
              <a:rPr lang="fr-CH" sz="1600">
                <a:latin typeface="Arial Black" pitchFamily="34" charset="0"/>
              </a:rPr>
              <a:t>les</a:t>
            </a:r>
            <a:r>
              <a:rPr lang="fr-CH">
                <a:latin typeface="Arial Black" pitchFamily="34" charset="0"/>
              </a:rPr>
              <a:t> </a:t>
            </a:r>
            <a:r>
              <a:rPr lang="fr-CH" sz="1600">
                <a:latin typeface="Arial Black" pitchFamily="34" charset="0"/>
              </a:rPr>
              <a:t>courbes de niveau</a:t>
            </a:r>
            <a:endParaRPr lang="fr-FR" sz="1600">
              <a:latin typeface="Arial Black" pitchFamily="34" charset="0"/>
            </a:endParaRPr>
          </a:p>
        </p:txBody>
      </p:sp>
      <p:sp>
        <p:nvSpPr>
          <p:cNvPr id="49157" name="Rectangle 5"/>
          <p:cNvSpPr>
            <a:spLocks noChangeArrowheads="1"/>
          </p:cNvSpPr>
          <p:nvPr/>
        </p:nvSpPr>
        <p:spPr bwMode="auto">
          <a:xfrm>
            <a:off x="260350" y="2000250"/>
            <a:ext cx="63373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sz="1400">
                <a:latin typeface="Arial" charset="0"/>
              </a:rPr>
              <a:t>Céline distribue la troisième et dernière fiche. Celle-ci comporte un texte à trous utilisant les mots importants étudiés durant toutes les leçons et que les élèves doivent retenir. Il y a aussi un  exercice  sur  le  calcul  de  courbes  de  niveau  qui  se  fait  individuellement  avec  une correction collective. Les exercices proposent soit la l’altitude de la colline à son sommet, soit l’altitude de la colline à sa base.</a:t>
            </a:r>
          </a:p>
        </p:txBody>
      </p:sp>
      <p:sp>
        <p:nvSpPr>
          <p:cNvPr id="49158" name="Text Box 6"/>
          <p:cNvSpPr txBox="1">
            <a:spLocks noChangeArrowheads="1"/>
          </p:cNvSpPr>
          <p:nvPr/>
        </p:nvSpPr>
        <p:spPr bwMode="auto">
          <a:xfrm>
            <a:off x="0" y="0"/>
            <a:ext cx="89535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72 Prof 17</a:t>
            </a:r>
            <a:endParaRPr lang="fr-FR" sz="1200">
              <a:latin typeface="Arial" charset="0"/>
            </a:endParaRPr>
          </a:p>
        </p:txBody>
      </p:sp>
      <p:grpSp>
        <p:nvGrpSpPr>
          <p:cNvPr id="49159" name="Group 7"/>
          <p:cNvGrpSpPr>
            <a:grpSpLocks/>
          </p:cNvGrpSpPr>
          <p:nvPr/>
        </p:nvGrpSpPr>
        <p:grpSpPr bwMode="auto">
          <a:xfrm>
            <a:off x="0" y="7761288"/>
            <a:ext cx="6858000" cy="2144712"/>
            <a:chOff x="0" y="4889"/>
            <a:chExt cx="4320" cy="1351"/>
          </a:xfrm>
        </p:grpSpPr>
        <p:pic>
          <p:nvPicPr>
            <p:cNvPr id="49160" name="Picture 8"/>
            <p:cNvPicPr>
              <a:picLocks noChangeAspect="1" noChangeArrowheads="1"/>
            </p:cNvPicPr>
            <p:nvPr/>
          </p:nvPicPr>
          <p:blipFill>
            <a:blip r:embed="rId2">
              <a:extLst>
                <a:ext uri="{28A0092B-C50C-407E-A947-70E740481C1C}">
                  <a14:useLocalDpi xmlns:a14="http://schemas.microsoft.com/office/drawing/2010/main" val="0"/>
                </a:ext>
              </a:extLst>
            </a:blip>
            <a:srcRect l="17513" t="20070" r="10429" b="50000"/>
            <a:stretch>
              <a:fillRect/>
            </a:stretch>
          </p:blipFill>
          <p:spPr bwMode="auto">
            <a:xfrm>
              <a:off x="0" y="4894"/>
              <a:ext cx="4320" cy="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 y="4889"/>
              <a:ext cx="7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9162" name="Group 10"/>
          <p:cNvGrpSpPr>
            <a:grpSpLocks/>
          </p:cNvGrpSpPr>
          <p:nvPr/>
        </p:nvGrpSpPr>
        <p:grpSpPr bwMode="auto">
          <a:xfrm>
            <a:off x="5372100" y="128588"/>
            <a:ext cx="1263650" cy="1257300"/>
            <a:chOff x="3384" y="81"/>
            <a:chExt cx="796" cy="792"/>
          </a:xfrm>
        </p:grpSpPr>
        <p:pic>
          <p:nvPicPr>
            <p:cNvPr id="49163" name="Picture 11" descr="v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64" name="Rectangle 12"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49165" name="Text Box 13"/>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9460" name="Text Box 4"/>
          <p:cNvSpPr txBox="1">
            <a:spLocks noChangeArrowheads="1"/>
          </p:cNvSpPr>
          <p:nvPr/>
        </p:nvSpPr>
        <p:spPr bwMode="auto">
          <a:xfrm>
            <a:off x="396875" y="992188"/>
            <a:ext cx="2911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le</a:t>
            </a:r>
            <a:r>
              <a:rPr lang="fr-FR">
                <a:latin typeface="Arial Black" pitchFamily="34" charset="0"/>
              </a:rPr>
              <a:t> </a:t>
            </a:r>
            <a:r>
              <a:rPr lang="fr-FR" sz="1600">
                <a:latin typeface="Arial Black" pitchFamily="34" charset="0"/>
              </a:rPr>
              <a:t>drapeau</a:t>
            </a:r>
          </a:p>
        </p:txBody>
      </p:sp>
      <p:pic>
        <p:nvPicPr>
          <p:cNvPr id="19461" name="Picture 5" descr="vd bla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2073275"/>
            <a:ext cx="4037013" cy="5111750"/>
          </a:xfrm>
          <a:prstGeom prst="rect">
            <a:avLst/>
          </a:prstGeom>
          <a:noFill/>
          <a:extLst>
            <a:ext uri="{909E8E84-426E-40DD-AFC4-6F175D3DCCD1}">
              <a14:hiddenFill xmlns:a14="http://schemas.microsoft.com/office/drawing/2010/main">
                <a:solidFill>
                  <a:srgbClr val="FFFFFF"/>
                </a:solidFill>
              </a14:hiddenFill>
            </a:ext>
          </a:extLst>
        </p:spPr>
      </p:pic>
      <p:sp>
        <p:nvSpPr>
          <p:cNvPr id="19464" name="Text Box 8"/>
          <p:cNvSpPr txBox="1">
            <a:spLocks noChangeArrowheads="1"/>
          </p:cNvSpPr>
          <p:nvPr/>
        </p:nvSpPr>
        <p:spPr bwMode="auto">
          <a:xfrm>
            <a:off x="0" y="0"/>
            <a:ext cx="2778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6</a:t>
            </a:r>
            <a:endParaRPr lang="fr-FR" sz="1200">
              <a:latin typeface="Arial" charset="0"/>
            </a:endParaRPr>
          </a:p>
        </p:txBody>
      </p:sp>
      <p:grpSp>
        <p:nvGrpSpPr>
          <p:cNvPr id="19466" name="Group 10"/>
          <p:cNvGrpSpPr>
            <a:grpSpLocks/>
          </p:cNvGrpSpPr>
          <p:nvPr/>
        </p:nvGrpSpPr>
        <p:grpSpPr bwMode="auto">
          <a:xfrm>
            <a:off x="5372100" y="128588"/>
            <a:ext cx="1263650" cy="1257300"/>
            <a:chOff x="3384" y="81"/>
            <a:chExt cx="796" cy="792"/>
          </a:xfrm>
        </p:grpSpPr>
        <p:pic>
          <p:nvPicPr>
            <p:cNvPr id="19467" name="Picture 11"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8" name="Rectangle 12"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9469" name="Rectangle 13"/>
          <p:cNvSpPr>
            <a:spLocks noChangeArrowheads="1"/>
          </p:cNvSpPr>
          <p:nvPr/>
        </p:nvSpPr>
        <p:spPr bwMode="auto">
          <a:xfrm>
            <a:off x="73025" y="7439025"/>
            <a:ext cx="6669088"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sz="1400">
                <a:latin typeface="Arial" charset="0"/>
              </a:rPr>
              <a:t>1 Les armoiries du Canton consistent en un écusson blanc et vert </a:t>
            </a:r>
          </a:p>
          <a:p>
            <a:pPr algn="ctr"/>
            <a:r>
              <a:rPr lang="fr-FR" sz="1400">
                <a:latin typeface="Arial" charset="0"/>
              </a:rPr>
              <a:t>avec la devise «Liberté et Patrie».</a:t>
            </a:r>
          </a:p>
          <a:p>
            <a:pPr algn="ctr"/>
            <a:endParaRPr lang="fr-FR" sz="1400">
              <a:latin typeface="Arial" charset="0"/>
            </a:endParaRPr>
          </a:p>
          <a:p>
            <a:pPr algn="ctr"/>
            <a:r>
              <a:rPr lang="fr-FR" sz="1400">
                <a:latin typeface="Arial" charset="0"/>
              </a:rPr>
              <a:t>2 Les armoiries du Canton de Vaud sont: coupé, au 1 d’argent chargé des mots «Liberté et Patrie», rangés sur trois lignes, </a:t>
            </a:r>
          </a:p>
          <a:p>
            <a:pPr algn="ctr"/>
            <a:r>
              <a:rPr lang="fr-FR" sz="1400">
                <a:latin typeface="Arial" charset="0"/>
              </a:rPr>
              <a:t>aux lettres d’or bordées de sable, au 2 de sinople.</a:t>
            </a:r>
          </a:p>
          <a:p>
            <a:endParaRPr lang="fr-FR" sz="1400">
              <a:latin typeface="Arial" charset="0"/>
            </a:endParaRPr>
          </a:p>
          <a:p>
            <a:pPr algn="ctr"/>
            <a:r>
              <a:rPr lang="fr-FR" sz="1100">
                <a:latin typeface="Arial" charset="0"/>
              </a:rPr>
              <a:t>Constitution du canton de Vaud du 14 avril 2003 (Etat au 18 juin 2007)</a:t>
            </a:r>
          </a:p>
        </p:txBody>
      </p:sp>
      <p:sp>
        <p:nvSpPr>
          <p:cNvPr id="19473" name="Text Box 17"/>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87" name="Group 107"/>
          <p:cNvGrpSpPr>
            <a:grpSpLocks/>
          </p:cNvGrpSpPr>
          <p:nvPr/>
        </p:nvGrpSpPr>
        <p:grpSpPr bwMode="auto">
          <a:xfrm>
            <a:off x="0" y="128588"/>
            <a:ext cx="6858000" cy="9001125"/>
            <a:chOff x="0" y="81"/>
            <a:chExt cx="4320" cy="5670"/>
          </a:xfrm>
        </p:grpSpPr>
        <p:sp>
          <p:nvSpPr>
            <p:cNvPr id="71750" name="Rectangle 70"/>
            <p:cNvSpPr>
              <a:spLocks noChangeArrowheads="1"/>
            </p:cNvSpPr>
            <p:nvPr/>
          </p:nvSpPr>
          <p:spPr bwMode="auto">
            <a:xfrm>
              <a:off x="0" y="81"/>
              <a:ext cx="4320" cy="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p>
              <a:r>
                <a:rPr lang="fr-CH" sz="1200">
                  <a:latin typeface="Arial" charset="0"/>
                  <a:cs typeface="Arial" charset="0"/>
                </a:rPr>
                <a:t>Prénom :________________________			Date :____________________</a:t>
              </a:r>
            </a:p>
            <a:p>
              <a:pPr algn="ctr"/>
              <a:endParaRPr lang="fr-CH" sz="1000">
                <a:latin typeface="Arial" charset="0"/>
                <a:ea typeface="Times New Roman" pitchFamily="18" charset="0"/>
                <a:cs typeface="Arial" charset="0"/>
              </a:endParaRPr>
            </a:p>
            <a:p>
              <a:pPr algn="ctr"/>
              <a:endParaRPr lang="fr-CH" sz="1000">
                <a:latin typeface="Arial" charset="0"/>
                <a:ea typeface="Times New Roman" pitchFamily="18" charset="0"/>
                <a:cs typeface="Arial" charset="0"/>
              </a:endParaRPr>
            </a:p>
            <a:p>
              <a:pPr algn="ctr"/>
              <a:r>
                <a:rPr lang="fr-CH" sz="1000">
                  <a:latin typeface="Arial" charset="0"/>
                  <a:ea typeface="Times New Roman" pitchFamily="18" charset="0"/>
                  <a:cs typeface="Arial" charset="0"/>
                </a:rPr>
                <a:t>TEST SIGNIFICATIF</a:t>
              </a:r>
            </a:p>
            <a:p>
              <a:pPr algn="ctr"/>
              <a:endParaRPr lang="fr-FR" sz="600"/>
            </a:p>
            <a:p>
              <a:pPr algn="ctr"/>
              <a:r>
                <a:rPr lang="fr-CH" sz="2000">
                  <a:latin typeface="Arial" charset="0"/>
                  <a:cs typeface="Arial" charset="0"/>
                </a:rPr>
                <a:t>Géographie du Canton de Vaud</a:t>
              </a:r>
              <a:endParaRPr lang="fr-CH" sz="1200">
                <a:latin typeface="Arial" charset="0"/>
                <a:cs typeface="Times New Roman" pitchFamily="18" charset="0"/>
              </a:endParaRPr>
            </a:p>
            <a:p>
              <a:pPr algn="ctr"/>
              <a:endParaRPr lang="fr-CH" sz="1200">
                <a:latin typeface="Arial" charset="0"/>
                <a:cs typeface="Times New Roman" pitchFamily="18" charset="0"/>
              </a:endParaRPr>
            </a:p>
            <a:p>
              <a:pPr algn="ctr"/>
              <a:endParaRPr lang="fr-CH" sz="1200">
                <a:latin typeface="Arial" charset="0"/>
                <a:cs typeface="Times New Roman" pitchFamily="18" charset="0"/>
              </a:endParaRPr>
            </a:p>
            <a:p>
              <a:r>
                <a:rPr lang="fr-CH" sz="1200">
                  <a:latin typeface="Arial" charset="0"/>
                  <a:cs typeface="Times New Roman" pitchFamily="18" charset="0"/>
                </a:rPr>
                <a:t>1. Quels sont les noms de ces deux cantons ?</a:t>
              </a:r>
              <a:endParaRPr lang="fr-FR" sz="600"/>
            </a:p>
            <a:p>
              <a:pPr algn="ctr"/>
              <a:endParaRPr lang="fr-FR"/>
            </a:p>
          </p:txBody>
        </p:sp>
        <p:grpSp>
          <p:nvGrpSpPr>
            <p:cNvPr id="71786" name="Group 106"/>
            <p:cNvGrpSpPr>
              <a:grpSpLocks/>
            </p:cNvGrpSpPr>
            <p:nvPr/>
          </p:nvGrpSpPr>
          <p:grpSpPr bwMode="auto">
            <a:xfrm>
              <a:off x="0" y="1215"/>
              <a:ext cx="4320" cy="4536"/>
              <a:chOff x="0" y="1215"/>
              <a:chExt cx="4320" cy="4536"/>
            </a:xfrm>
          </p:grpSpPr>
          <p:pic>
            <p:nvPicPr>
              <p:cNvPr id="71749" name="Picture 69" descr="ge"/>
              <p:cNvPicPr>
                <a:picLocks noChangeAspect="1" noChangeArrowheads="1"/>
              </p:cNvPicPr>
              <p:nvPr/>
            </p:nvPicPr>
            <p:blipFill>
              <a:blip r:embed="rId2" cstate="print">
                <a:lum bright="12000"/>
                <a:grayscl/>
                <a:extLst>
                  <a:ext uri="{28A0092B-C50C-407E-A947-70E740481C1C}">
                    <a14:useLocalDpi xmlns:a14="http://schemas.microsoft.com/office/drawing/2010/main" val="0"/>
                  </a:ext>
                </a:extLst>
              </a:blip>
              <a:srcRect/>
              <a:stretch>
                <a:fillRect/>
              </a:stretch>
            </p:blipFill>
            <p:spPr bwMode="auto">
              <a:xfrm>
                <a:off x="164" y="1215"/>
                <a:ext cx="432" cy="432"/>
              </a:xfrm>
              <a:prstGeom prst="rect">
                <a:avLst/>
              </a:prstGeom>
              <a:noFill/>
              <a:extLst>
                <a:ext uri="{909E8E84-426E-40DD-AFC4-6F175D3DCCD1}">
                  <a14:hiddenFill xmlns:a14="http://schemas.microsoft.com/office/drawing/2010/main">
                    <a:solidFill>
                      <a:srgbClr val="FFFFFF"/>
                    </a:solidFill>
                  </a14:hiddenFill>
                </a:ext>
              </a:extLst>
            </p:spPr>
          </p:pic>
          <p:pic>
            <p:nvPicPr>
              <p:cNvPr id="71747" name="Picture 67" descr="vs"/>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64" y="1781"/>
                <a:ext cx="432" cy="432"/>
              </a:xfrm>
              <a:prstGeom prst="rect">
                <a:avLst/>
              </a:prstGeom>
              <a:noFill/>
              <a:extLst>
                <a:ext uri="{909E8E84-426E-40DD-AFC4-6F175D3DCCD1}">
                  <a14:hiddenFill xmlns:a14="http://schemas.microsoft.com/office/drawing/2010/main">
                    <a:solidFill>
                      <a:srgbClr val="FFFFFF"/>
                    </a:solidFill>
                  </a14:hiddenFill>
                </a:ext>
              </a:extLst>
            </p:spPr>
          </p:pic>
          <p:sp>
            <p:nvSpPr>
              <p:cNvPr id="71746" name="Line 66"/>
              <p:cNvSpPr>
                <a:spLocks noChangeShapeType="1"/>
              </p:cNvSpPr>
              <p:nvPr/>
            </p:nvSpPr>
            <p:spPr bwMode="auto">
              <a:xfrm>
                <a:off x="663" y="1623"/>
                <a:ext cx="19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1745" name="Line 65"/>
              <p:cNvSpPr>
                <a:spLocks noChangeShapeType="1"/>
              </p:cNvSpPr>
              <p:nvPr/>
            </p:nvSpPr>
            <p:spPr bwMode="auto">
              <a:xfrm flipV="1">
                <a:off x="0" y="3060"/>
                <a:ext cx="4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1744" name="Line 64"/>
              <p:cNvSpPr>
                <a:spLocks noChangeShapeType="1"/>
              </p:cNvSpPr>
              <p:nvPr/>
            </p:nvSpPr>
            <p:spPr bwMode="auto">
              <a:xfrm flipV="1">
                <a:off x="0" y="3619"/>
                <a:ext cx="4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1743" name="Line 63"/>
              <p:cNvSpPr>
                <a:spLocks noChangeShapeType="1"/>
              </p:cNvSpPr>
              <p:nvPr/>
            </p:nvSpPr>
            <p:spPr bwMode="auto">
              <a:xfrm>
                <a:off x="0" y="4163"/>
                <a:ext cx="4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1742" name="Line 62"/>
              <p:cNvSpPr>
                <a:spLocks noChangeShapeType="1"/>
              </p:cNvSpPr>
              <p:nvPr/>
            </p:nvSpPr>
            <p:spPr bwMode="auto">
              <a:xfrm flipV="1">
                <a:off x="0" y="4708"/>
                <a:ext cx="4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1741" name="Line 61"/>
              <p:cNvSpPr>
                <a:spLocks noChangeShapeType="1"/>
              </p:cNvSpPr>
              <p:nvPr/>
            </p:nvSpPr>
            <p:spPr bwMode="auto">
              <a:xfrm flipV="1">
                <a:off x="0" y="5207"/>
                <a:ext cx="4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1753" name="Rectangle 73"/>
              <p:cNvSpPr>
                <a:spLocks noChangeArrowheads="1"/>
              </p:cNvSpPr>
              <p:nvPr/>
            </p:nvSpPr>
            <p:spPr bwMode="auto">
              <a:xfrm>
                <a:off x="1162" y="1805"/>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54" name="Rectangle 74"/>
              <p:cNvSpPr>
                <a:spLocks noChangeArrowheads="1"/>
              </p:cNvSpPr>
              <p:nvPr/>
            </p:nvSpPr>
            <p:spPr bwMode="auto">
              <a:xfrm>
                <a:off x="0" y="2330"/>
                <a:ext cx="43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ea typeface="Times New Roman" pitchFamily="18" charset="0"/>
                    <a:cs typeface="Arial" charset="0"/>
                  </a:rPr>
                  <a:t>2. Répondre aux questions suivantes.</a:t>
                </a:r>
              </a:p>
              <a:p>
                <a:endParaRPr lang="fr-FR" sz="1200">
                  <a:latin typeface="Arial" charset="0"/>
                  <a:ea typeface="Times New Roman" pitchFamily="18" charset="0"/>
                  <a:cs typeface="Arial" charset="0"/>
                </a:endParaRPr>
              </a:p>
              <a:p>
                <a:pPr>
                  <a:buFontTx/>
                  <a:buAutoNum type="alphaLcPeriod"/>
                </a:pPr>
                <a:r>
                  <a:rPr lang="fr-CH" sz="1200">
                    <a:latin typeface="Arial" charset="0"/>
                    <a:ea typeface="Times New Roman" pitchFamily="18" charset="0"/>
                    <a:cs typeface="Arial" charset="0"/>
                  </a:rPr>
                  <a:t>Comment se nomme la chaîne de montagnes qui se trouve à l’Ouest du canton de Vaud ?</a:t>
                </a:r>
                <a:endParaRPr lang="fr-FR" sz="1200">
                  <a:latin typeface="Arial" charset="0"/>
                </a:endParaRPr>
              </a:p>
              <a:p>
                <a:endParaRPr lang="fr-FR" sz="1200">
                  <a:latin typeface="Arial" charset="0"/>
                </a:endParaRPr>
              </a:p>
            </p:txBody>
          </p:sp>
          <p:sp>
            <p:nvSpPr>
              <p:cNvPr id="71755" name="Rectangle 75"/>
              <p:cNvSpPr>
                <a:spLocks noChangeArrowheads="1"/>
              </p:cNvSpPr>
              <p:nvPr/>
            </p:nvSpPr>
            <p:spPr bwMode="auto">
              <a:xfrm>
                <a:off x="0" y="3128"/>
                <a:ext cx="432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ea typeface="Times New Roman" pitchFamily="18" charset="0"/>
                    <a:cs typeface="Arial" charset="0"/>
                  </a:rPr>
                  <a:t>b. Avec quel pays le canton de Vaud a-t-il plusieurs frontières ?</a:t>
                </a:r>
                <a:endParaRPr lang="fr-FR" sz="1200">
                  <a:latin typeface="Arial" charset="0"/>
                  <a:ea typeface="Times New Roman" pitchFamily="18" charset="0"/>
                  <a:cs typeface="Arial" charset="0"/>
                </a:endParaRPr>
              </a:p>
            </p:txBody>
          </p:sp>
          <p:sp>
            <p:nvSpPr>
              <p:cNvPr id="71756" name="Rectangle 76"/>
              <p:cNvSpPr>
                <a:spLocks noChangeArrowheads="1"/>
              </p:cNvSpPr>
              <p:nvPr/>
            </p:nvSpPr>
            <p:spPr bwMode="auto">
              <a:xfrm>
                <a:off x="0" y="3673"/>
                <a:ext cx="432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ea typeface="Times New Roman" pitchFamily="18" charset="0"/>
                    <a:cs typeface="Arial" charset="0"/>
                  </a:rPr>
                  <a:t>c. Quel canton se trouve au Nord du canton de Vaud ?</a:t>
                </a:r>
                <a:endParaRPr lang="fr-FR" sz="1200">
                  <a:latin typeface="Arial" charset="0"/>
                  <a:ea typeface="Times New Roman" pitchFamily="18" charset="0"/>
                  <a:cs typeface="Arial" charset="0"/>
                </a:endParaRPr>
              </a:p>
            </p:txBody>
          </p:sp>
          <p:sp>
            <p:nvSpPr>
              <p:cNvPr id="71757" name="Rectangle 77"/>
              <p:cNvSpPr>
                <a:spLocks noChangeArrowheads="1"/>
              </p:cNvSpPr>
              <p:nvPr/>
            </p:nvSpPr>
            <p:spPr bwMode="auto">
              <a:xfrm>
                <a:off x="0" y="4172"/>
                <a:ext cx="432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ea typeface="Times New Roman" pitchFamily="18" charset="0"/>
                    <a:cs typeface="Arial" charset="0"/>
                  </a:rPr>
                  <a:t>d. Quel cantons se trouvent à l’Est du Canton de Vaud (2) ?</a:t>
                </a:r>
                <a:endParaRPr lang="fr-FR" sz="1200">
                  <a:latin typeface="Arial" charset="0"/>
                  <a:ea typeface="Times New Roman" pitchFamily="18" charset="0"/>
                  <a:cs typeface="Arial" charset="0"/>
                </a:endParaRPr>
              </a:p>
            </p:txBody>
          </p:sp>
          <p:sp>
            <p:nvSpPr>
              <p:cNvPr id="71758" name="Rectangle 78"/>
              <p:cNvSpPr>
                <a:spLocks noChangeArrowheads="1"/>
              </p:cNvSpPr>
              <p:nvPr/>
            </p:nvSpPr>
            <p:spPr bwMode="auto">
              <a:xfrm>
                <a:off x="0" y="4716"/>
                <a:ext cx="432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cs typeface="Times New Roman" pitchFamily="18" charset="0"/>
                  </a:rPr>
                  <a:t>e. </a:t>
                </a:r>
                <a:r>
                  <a:rPr lang="fr-CH" sz="1200">
                    <a:latin typeface="Arial" charset="0"/>
                    <a:ea typeface="Times New Roman" pitchFamily="18" charset="0"/>
                    <a:cs typeface="Arial" charset="0"/>
                  </a:rPr>
                  <a:t>Quel lac fait frontière au Nord du canton de Vaud ?</a:t>
                </a:r>
                <a:endParaRPr lang="fr-FR" sz="1200">
                  <a:latin typeface="Arial" charset="0"/>
                </a:endParaRPr>
              </a:p>
            </p:txBody>
          </p:sp>
          <p:sp>
            <p:nvSpPr>
              <p:cNvPr id="71759" name="Rectangle 79"/>
              <p:cNvSpPr>
                <a:spLocks noChangeArrowheads="1"/>
              </p:cNvSpPr>
              <p:nvPr/>
            </p:nvSpPr>
            <p:spPr bwMode="auto">
              <a:xfrm>
                <a:off x="0" y="5252"/>
                <a:ext cx="432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cs typeface="Times New Roman" pitchFamily="18" charset="0"/>
                  </a:rPr>
                  <a:t>f. </a:t>
                </a:r>
                <a:r>
                  <a:rPr lang="fr-CH" sz="1200">
                    <a:latin typeface="Arial" charset="0"/>
                    <a:ea typeface="Times New Roman" pitchFamily="18" charset="0"/>
                    <a:cs typeface="Arial" charset="0"/>
                  </a:rPr>
                  <a:t>Quel est le chef-lieu du canton de Vaud ?</a:t>
                </a:r>
                <a:endParaRPr lang="fr-FR" sz="1200">
                  <a:latin typeface="Arial" charset="0"/>
                </a:endParaRPr>
              </a:p>
            </p:txBody>
          </p:sp>
          <p:sp>
            <p:nvSpPr>
              <p:cNvPr id="71781" name="Line 101"/>
              <p:cNvSpPr>
                <a:spLocks noChangeShapeType="1"/>
              </p:cNvSpPr>
              <p:nvPr/>
            </p:nvSpPr>
            <p:spPr bwMode="auto">
              <a:xfrm>
                <a:off x="663" y="2167"/>
                <a:ext cx="19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1782" name="Line 102"/>
              <p:cNvSpPr>
                <a:spLocks noChangeShapeType="1"/>
              </p:cNvSpPr>
              <p:nvPr/>
            </p:nvSpPr>
            <p:spPr bwMode="auto">
              <a:xfrm flipV="1">
                <a:off x="0" y="5751"/>
                <a:ext cx="4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gr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6" name="Rectangle 26"/>
          <p:cNvSpPr>
            <a:spLocks noChangeArrowheads="1"/>
          </p:cNvSpPr>
          <p:nvPr/>
        </p:nvSpPr>
        <p:spPr bwMode="auto">
          <a:xfrm>
            <a:off x="0" y="344488"/>
            <a:ext cx="6858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ea typeface="Times New Roman" pitchFamily="18" charset="0"/>
                <a:cs typeface="Arial" charset="0"/>
              </a:rPr>
              <a:t>3a. Colorier correctement le drapeau de la Suisse</a:t>
            </a:r>
            <a:endParaRPr lang="fr-FR">
              <a:ea typeface="Times New Roman" pitchFamily="18" charset="0"/>
              <a:cs typeface="Arial" charset="0"/>
            </a:endParaRPr>
          </a:p>
        </p:txBody>
      </p:sp>
      <p:grpSp>
        <p:nvGrpSpPr>
          <p:cNvPr id="81947" name="Group 27"/>
          <p:cNvGrpSpPr>
            <a:grpSpLocks/>
          </p:cNvGrpSpPr>
          <p:nvPr/>
        </p:nvGrpSpPr>
        <p:grpSpPr bwMode="auto">
          <a:xfrm>
            <a:off x="2420938" y="4029075"/>
            <a:ext cx="2016125" cy="1860550"/>
            <a:chOff x="2601" y="1804"/>
            <a:chExt cx="2340" cy="2160"/>
          </a:xfrm>
        </p:grpSpPr>
        <p:sp>
          <p:nvSpPr>
            <p:cNvPr id="81948" name="Rectangle 28"/>
            <p:cNvSpPr>
              <a:spLocks noChangeArrowheads="1"/>
            </p:cNvSpPr>
            <p:nvPr/>
          </p:nvSpPr>
          <p:spPr bwMode="auto">
            <a:xfrm>
              <a:off x="2601" y="1804"/>
              <a:ext cx="2340" cy="1080"/>
            </a:xfrm>
            <a:prstGeom prst="rect">
              <a:avLst/>
            </a:prstGeom>
            <a:solidFill>
              <a:srgbClr val="FFFFFF"/>
            </a:solidFill>
            <a:ln w="9525">
              <a:solidFill>
                <a:srgbClr val="000000"/>
              </a:solidFill>
              <a:miter lim="800000"/>
              <a:headEnd/>
              <a:tailEnd/>
            </a:ln>
          </p:spPr>
          <p:txBody>
            <a:bodyPr/>
            <a:lstStyle/>
            <a:p>
              <a:endParaRPr lang="fr-CH"/>
            </a:p>
          </p:txBody>
        </p:sp>
        <p:sp>
          <p:nvSpPr>
            <p:cNvPr id="81949" name="Rectangle 29"/>
            <p:cNvSpPr>
              <a:spLocks noChangeArrowheads="1"/>
            </p:cNvSpPr>
            <p:nvPr/>
          </p:nvSpPr>
          <p:spPr bwMode="auto">
            <a:xfrm>
              <a:off x="2601" y="2884"/>
              <a:ext cx="2340" cy="1080"/>
            </a:xfrm>
            <a:prstGeom prst="rect">
              <a:avLst/>
            </a:prstGeom>
            <a:solidFill>
              <a:srgbClr val="FFFFFF"/>
            </a:solidFill>
            <a:ln w="9525">
              <a:solidFill>
                <a:srgbClr val="000000"/>
              </a:solidFill>
              <a:miter lim="800000"/>
              <a:headEnd/>
              <a:tailEnd/>
            </a:ln>
          </p:spPr>
          <p:txBody>
            <a:bodyPr/>
            <a:lstStyle/>
            <a:p>
              <a:endParaRPr lang="fr-CH"/>
            </a:p>
          </p:txBody>
        </p:sp>
        <p:pic>
          <p:nvPicPr>
            <p:cNvPr id="81950" name="Picture 30" descr="vd"/>
            <p:cNvPicPr>
              <a:picLocks noChangeAspect="1" noChangeArrowheads="1"/>
            </p:cNvPicPr>
            <p:nvPr/>
          </p:nvPicPr>
          <p:blipFill>
            <a:blip r:embed="rId2">
              <a:lum bright="-42000" contrast="66000"/>
              <a:grayscl/>
              <a:extLst>
                <a:ext uri="{28A0092B-C50C-407E-A947-70E740481C1C}">
                  <a14:useLocalDpi xmlns:a14="http://schemas.microsoft.com/office/drawing/2010/main" val="0"/>
                </a:ext>
              </a:extLst>
            </a:blip>
            <a:srcRect l="3751" t="139" r="2499" b="49861"/>
            <a:stretch>
              <a:fillRect/>
            </a:stretch>
          </p:blipFill>
          <p:spPr bwMode="auto">
            <a:xfrm>
              <a:off x="2781" y="1804"/>
              <a:ext cx="1980" cy="1056"/>
            </a:xfrm>
            <a:prstGeom prst="rect">
              <a:avLst/>
            </a:prstGeom>
            <a:noFill/>
            <a:extLst>
              <a:ext uri="{909E8E84-426E-40DD-AFC4-6F175D3DCCD1}">
                <a14:hiddenFill xmlns:a14="http://schemas.microsoft.com/office/drawing/2010/main">
                  <a:solidFill>
                    <a:srgbClr val="FFFFFF"/>
                  </a:solidFill>
                </a14:hiddenFill>
              </a:ext>
            </a:extLst>
          </p:spPr>
        </p:pic>
      </p:grpSp>
      <p:sp>
        <p:nvSpPr>
          <p:cNvPr id="81951" name="Rectangle 31"/>
          <p:cNvSpPr>
            <a:spLocks noChangeArrowheads="1"/>
          </p:cNvSpPr>
          <p:nvPr/>
        </p:nvSpPr>
        <p:spPr bwMode="auto">
          <a:xfrm>
            <a:off x="0" y="3308350"/>
            <a:ext cx="6858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ea typeface="Times New Roman" pitchFamily="18" charset="0"/>
                <a:cs typeface="Arial" charset="0"/>
              </a:rPr>
              <a:t>3b. Colorier correctement le drapeau du canton de Vaud</a:t>
            </a:r>
            <a:endParaRPr lang="fr-FR">
              <a:ea typeface="Times New Roman" pitchFamily="18" charset="0"/>
              <a:cs typeface="Arial" charset="0"/>
            </a:endParaRPr>
          </a:p>
        </p:txBody>
      </p:sp>
      <p:sp>
        <p:nvSpPr>
          <p:cNvPr id="81956" name="Rectangle 36"/>
          <p:cNvSpPr>
            <a:spLocks noChangeArrowheads="1"/>
          </p:cNvSpPr>
          <p:nvPr/>
        </p:nvSpPr>
        <p:spPr bwMode="auto">
          <a:xfrm>
            <a:off x="0" y="6176963"/>
            <a:ext cx="6858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ea typeface="Times New Roman" pitchFamily="18" charset="0"/>
                <a:cs typeface="Arial" charset="0"/>
              </a:rPr>
              <a:t>3c. Colorier correctement le drapeau de Lausanne</a:t>
            </a:r>
            <a:endParaRPr lang="fr-FR">
              <a:ea typeface="Times New Roman" pitchFamily="18" charset="0"/>
              <a:cs typeface="Arial" charset="0"/>
            </a:endParaRPr>
          </a:p>
        </p:txBody>
      </p:sp>
      <p:sp>
        <p:nvSpPr>
          <p:cNvPr id="81962" name="Rectangle 42"/>
          <p:cNvSpPr>
            <a:spLocks noChangeArrowheads="1"/>
          </p:cNvSpPr>
          <p:nvPr/>
        </p:nvSpPr>
        <p:spPr bwMode="auto">
          <a:xfrm>
            <a:off x="2420938" y="1136650"/>
            <a:ext cx="2016125" cy="1800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81963" name="AutoShape 43"/>
          <p:cNvSpPr>
            <a:spLocks noChangeArrowheads="1"/>
          </p:cNvSpPr>
          <p:nvPr/>
        </p:nvSpPr>
        <p:spPr bwMode="auto">
          <a:xfrm>
            <a:off x="2857500" y="1497013"/>
            <a:ext cx="1141413" cy="1141412"/>
          </a:xfrm>
          <a:prstGeom prst="plus">
            <a:avLst>
              <a:gd name="adj" fmla="val 36023"/>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81966" name="Picture 46" descr="numériser00011"/>
          <p:cNvPicPr>
            <a:picLocks noChangeAspect="1" noChangeArrowheads="1"/>
          </p:cNvPicPr>
          <p:nvPr/>
        </p:nvPicPr>
        <p:blipFill>
          <a:blip r:embed="rId3" cstate="print">
            <a:clrChange>
              <a:clrFrom>
                <a:srgbClr val="F8F7F5"/>
              </a:clrFrom>
              <a:clrTo>
                <a:srgbClr val="F8F7F5">
                  <a:alpha val="0"/>
                </a:srgbClr>
              </a:clrTo>
            </a:clrChange>
            <a:grayscl/>
            <a:extLst>
              <a:ext uri="{28A0092B-C50C-407E-A947-70E740481C1C}">
                <a14:useLocalDpi xmlns:a14="http://schemas.microsoft.com/office/drawing/2010/main" val="0"/>
              </a:ext>
            </a:extLst>
          </a:blip>
          <a:srcRect/>
          <a:stretch>
            <a:fillRect/>
          </a:stretch>
        </p:blipFill>
        <p:spPr bwMode="auto">
          <a:xfrm>
            <a:off x="1447800" y="6897688"/>
            <a:ext cx="3960813" cy="2312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Image 376"/>
          <p:cNvPicPr>
            <a:picLocks noChangeAspect="1"/>
          </p:cNvPicPr>
          <p:nvPr/>
        </p:nvPicPr>
        <p:blipFill rotWithShape="1">
          <a:blip r:embed="rId2" cstate="print">
            <a:extLst>
              <a:ext uri="{28A0092B-C50C-407E-A947-70E740481C1C}">
                <a14:useLocalDpi xmlns:a14="http://schemas.microsoft.com/office/drawing/2010/main" val="0"/>
              </a:ext>
            </a:extLst>
          </a:blip>
          <a:srcRect l="13430" r="14004"/>
          <a:stretch/>
        </p:blipFill>
        <p:spPr>
          <a:xfrm>
            <a:off x="21278" y="1724442"/>
            <a:ext cx="6858000" cy="6662979"/>
          </a:xfrm>
          <a:prstGeom prst="rect">
            <a:avLst/>
          </a:prstGeom>
        </p:spPr>
      </p:pic>
      <p:sp>
        <p:nvSpPr>
          <p:cNvPr id="112642" name="Text Box 2"/>
          <p:cNvSpPr txBox="1">
            <a:spLocks noChangeArrowheads="1"/>
          </p:cNvSpPr>
          <p:nvPr/>
        </p:nvSpPr>
        <p:spPr bwMode="auto">
          <a:xfrm>
            <a:off x="476250" y="750888"/>
            <a:ext cx="4498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12643" name="Text Box 3"/>
          <p:cNvSpPr txBox="1">
            <a:spLocks noChangeArrowheads="1"/>
          </p:cNvSpPr>
          <p:nvPr/>
        </p:nvSpPr>
        <p:spPr bwMode="auto">
          <a:xfrm>
            <a:off x="549275" y="1327150"/>
            <a:ext cx="3060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Villes principales</a:t>
            </a:r>
          </a:p>
        </p:txBody>
      </p:sp>
      <p:sp>
        <p:nvSpPr>
          <p:cNvPr id="112646" name="Line 6"/>
          <p:cNvSpPr>
            <a:spLocks noChangeShapeType="1"/>
          </p:cNvSpPr>
          <p:nvPr/>
        </p:nvSpPr>
        <p:spPr bwMode="auto">
          <a:xfrm flipV="1">
            <a:off x="5511340" y="2724148"/>
            <a:ext cx="865648" cy="658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47" name="Line 7"/>
          <p:cNvSpPr>
            <a:spLocks noChangeShapeType="1"/>
          </p:cNvSpPr>
          <p:nvPr/>
        </p:nvSpPr>
        <p:spPr bwMode="auto">
          <a:xfrm flipV="1">
            <a:off x="3340108" y="4781550"/>
            <a:ext cx="2046280" cy="8195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48" name="Line 8"/>
          <p:cNvSpPr>
            <a:spLocks noChangeShapeType="1"/>
          </p:cNvSpPr>
          <p:nvPr/>
        </p:nvSpPr>
        <p:spPr bwMode="auto">
          <a:xfrm flipH="1">
            <a:off x="3557588" y="6105128"/>
            <a:ext cx="905658" cy="9624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49" name="Line 9"/>
          <p:cNvSpPr>
            <a:spLocks noChangeShapeType="1"/>
          </p:cNvSpPr>
          <p:nvPr/>
        </p:nvSpPr>
        <p:spPr bwMode="auto">
          <a:xfrm flipH="1">
            <a:off x="4167188" y="6177136"/>
            <a:ext cx="383782" cy="13476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50" name="Line 10"/>
          <p:cNvSpPr>
            <a:spLocks noChangeShapeType="1"/>
          </p:cNvSpPr>
          <p:nvPr/>
        </p:nvSpPr>
        <p:spPr bwMode="auto">
          <a:xfrm>
            <a:off x="2603633" y="5748338"/>
            <a:ext cx="191956" cy="17764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51" name="Line 11"/>
          <p:cNvSpPr>
            <a:spLocks noChangeShapeType="1"/>
          </p:cNvSpPr>
          <p:nvPr/>
        </p:nvSpPr>
        <p:spPr bwMode="auto">
          <a:xfrm>
            <a:off x="2054557" y="5821362"/>
            <a:ext cx="131431" cy="18557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52" name="Line 12"/>
          <p:cNvSpPr>
            <a:spLocks noChangeShapeType="1"/>
          </p:cNvSpPr>
          <p:nvPr/>
        </p:nvSpPr>
        <p:spPr bwMode="auto">
          <a:xfrm flipH="1">
            <a:off x="1652588" y="6177136"/>
            <a:ext cx="81756" cy="15762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53" name="Line 13"/>
          <p:cNvSpPr>
            <a:spLocks noChangeShapeType="1"/>
          </p:cNvSpPr>
          <p:nvPr/>
        </p:nvSpPr>
        <p:spPr bwMode="auto">
          <a:xfrm flipH="1">
            <a:off x="836613" y="6714331"/>
            <a:ext cx="310356" cy="15517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54" name="Line 14"/>
          <p:cNvSpPr>
            <a:spLocks noChangeShapeType="1"/>
          </p:cNvSpPr>
          <p:nvPr/>
        </p:nvSpPr>
        <p:spPr bwMode="auto">
          <a:xfrm flipH="1">
            <a:off x="4852987" y="7295220"/>
            <a:ext cx="297639" cy="6105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55" name="Line 15"/>
          <p:cNvSpPr>
            <a:spLocks noChangeShapeType="1"/>
          </p:cNvSpPr>
          <p:nvPr/>
        </p:nvSpPr>
        <p:spPr bwMode="auto">
          <a:xfrm flipH="1" flipV="1">
            <a:off x="5995987" y="4857749"/>
            <a:ext cx="46037" cy="11753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56" name="Line 16"/>
          <p:cNvSpPr>
            <a:spLocks noChangeShapeType="1"/>
          </p:cNvSpPr>
          <p:nvPr/>
        </p:nvSpPr>
        <p:spPr bwMode="auto">
          <a:xfrm flipV="1">
            <a:off x="3416777" y="4476750"/>
            <a:ext cx="2122011" cy="180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57" name="Line 17"/>
          <p:cNvSpPr>
            <a:spLocks noChangeShapeType="1"/>
          </p:cNvSpPr>
          <p:nvPr/>
        </p:nvSpPr>
        <p:spPr bwMode="auto">
          <a:xfrm flipH="1" flipV="1">
            <a:off x="1500187" y="3257549"/>
            <a:ext cx="1900237" cy="284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58" name="Line 18"/>
          <p:cNvSpPr>
            <a:spLocks noChangeShapeType="1"/>
          </p:cNvSpPr>
          <p:nvPr/>
        </p:nvSpPr>
        <p:spPr bwMode="auto">
          <a:xfrm>
            <a:off x="4997568" y="3257550"/>
            <a:ext cx="84602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59" name="Line 19"/>
          <p:cNvSpPr>
            <a:spLocks noChangeShapeType="1"/>
          </p:cNvSpPr>
          <p:nvPr/>
        </p:nvSpPr>
        <p:spPr bwMode="auto">
          <a:xfrm flipH="1" flipV="1">
            <a:off x="1042988" y="3790949"/>
            <a:ext cx="1607718" cy="1122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60" name="Line 20"/>
          <p:cNvSpPr>
            <a:spLocks noChangeShapeType="1"/>
          </p:cNvSpPr>
          <p:nvPr/>
        </p:nvSpPr>
        <p:spPr bwMode="auto">
          <a:xfrm flipH="1" flipV="1">
            <a:off x="1042988" y="3409949"/>
            <a:ext cx="1733364"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61" name="Line 21"/>
          <p:cNvSpPr>
            <a:spLocks noChangeShapeType="1"/>
          </p:cNvSpPr>
          <p:nvPr/>
        </p:nvSpPr>
        <p:spPr bwMode="auto">
          <a:xfrm flipH="1" flipV="1">
            <a:off x="509588" y="4400549"/>
            <a:ext cx="637381" cy="512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62" name="Text Box 22"/>
          <p:cNvSpPr txBox="1">
            <a:spLocks noChangeArrowheads="1"/>
          </p:cNvSpPr>
          <p:nvPr/>
        </p:nvSpPr>
        <p:spPr bwMode="auto">
          <a:xfrm>
            <a:off x="5386388" y="4629150"/>
            <a:ext cx="312906"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O</a:t>
            </a:r>
            <a:endParaRPr lang="fr-FR" dirty="0"/>
          </a:p>
        </p:txBody>
      </p:sp>
      <p:sp>
        <p:nvSpPr>
          <p:cNvPr id="112663" name="Text Box 23"/>
          <p:cNvSpPr txBox="1">
            <a:spLocks noChangeArrowheads="1"/>
          </p:cNvSpPr>
          <p:nvPr/>
        </p:nvSpPr>
        <p:spPr bwMode="auto">
          <a:xfrm>
            <a:off x="6224588" y="2571750"/>
            <a:ext cx="3129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K</a:t>
            </a:r>
            <a:endParaRPr lang="fr-FR" dirty="0"/>
          </a:p>
        </p:txBody>
      </p:sp>
      <p:sp>
        <p:nvSpPr>
          <p:cNvPr id="112664" name="Text Box 24"/>
          <p:cNvSpPr txBox="1">
            <a:spLocks noChangeArrowheads="1"/>
          </p:cNvSpPr>
          <p:nvPr/>
        </p:nvSpPr>
        <p:spPr bwMode="auto">
          <a:xfrm>
            <a:off x="5995988" y="4629150"/>
            <a:ext cx="312906"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N</a:t>
            </a:r>
            <a:endParaRPr lang="fr-FR" dirty="0"/>
          </a:p>
        </p:txBody>
      </p:sp>
      <p:sp>
        <p:nvSpPr>
          <p:cNvPr id="112665" name="Text Box 25"/>
          <p:cNvSpPr txBox="1">
            <a:spLocks noChangeArrowheads="1"/>
          </p:cNvSpPr>
          <p:nvPr/>
        </p:nvSpPr>
        <p:spPr bwMode="auto">
          <a:xfrm>
            <a:off x="5538788" y="4248150"/>
            <a:ext cx="330540"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M</a:t>
            </a:r>
            <a:endParaRPr lang="fr-FR" dirty="0"/>
          </a:p>
        </p:txBody>
      </p:sp>
      <p:sp>
        <p:nvSpPr>
          <p:cNvPr id="112666" name="Text Box 26"/>
          <p:cNvSpPr txBox="1">
            <a:spLocks noChangeArrowheads="1"/>
          </p:cNvSpPr>
          <p:nvPr/>
        </p:nvSpPr>
        <p:spPr bwMode="auto">
          <a:xfrm>
            <a:off x="1500188" y="3105150"/>
            <a:ext cx="28725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J</a:t>
            </a:r>
            <a:endParaRPr lang="fr-FR" dirty="0"/>
          </a:p>
        </p:txBody>
      </p:sp>
      <p:sp>
        <p:nvSpPr>
          <p:cNvPr id="112667" name="Text Box 27"/>
          <p:cNvSpPr txBox="1">
            <a:spLocks noChangeArrowheads="1"/>
          </p:cNvSpPr>
          <p:nvPr/>
        </p:nvSpPr>
        <p:spPr bwMode="auto">
          <a:xfrm>
            <a:off x="1500188" y="7600950"/>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E</a:t>
            </a:r>
            <a:endParaRPr lang="fr-FR" dirty="0"/>
          </a:p>
        </p:txBody>
      </p:sp>
      <p:sp>
        <p:nvSpPr>
          <p:cNvPr id="112668" name="Text Box 28"/>
          <p:cNvSpPr txBox="1">
            <a:spLocks noChangeArrowheads="1"/>
          </p:cNvSpPr>
          <p:nvPr/>
        </p:nvSpPr>
        <p:spPr bwMode="auto">
          <a:xfrm>
            <a:off x="2109788" y="7448550"/>
            <a:ext cx="304892"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D</a:t>
            </a:r>
            <a:endParaRPr lang="fr-FR" dirty="0"/>
          </a:p>
        </p:txBody>
      </p:sp>
      <p:sp>
        <p:nvSpPr>
          <p:cNvPr id="112669" name="Text Box 29"/>
          <p:cNvSpPr txBox="1">
            <a:spLocks noChangeArrowheads="1"/>
          </p:cNvSpPr>
          <p:nvPr/>
        </p:nvSpPr>
        <p:spPr bwMode="auto">
          <a:xfrm>
            <a:off x="2719388" y="7296150"/>
            <a:ext cx="304892"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C</a:t>
            </a:r>
            <a:endParaRPr lang="fr-FR" dirty="0"/>
          </a:p>
        </p:txBody>
      </p:sp>
      <p:sp>
        <p:nvSpPr>
          <p:cNvPr id="112670" name="Text Box 30"/>
          <p:cNvSpPr txBox="1">
            <a:spLocks noChangeArrowheads="1"/>
          </p:cNvSpPr>
          <p:nvPr/>
        </p:nvSpPr>
        <p:spPr bwMode="auto">
          <a:xfrm>
            <a:off x="3557588" y="6838950"/>
            <a:ext cx="304892"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R</a:t>
            </a:r>
            <a:endParaRPr lang="fr-FR" dirty="0"/>
          </a:p>
        </p:txBody>
      </p:sp>
      <p:sp>
        <p:nvSpPr>
          <p:cNvPr id="112671" name="Text Box 31"/>
          <p:cNvSpPr txBox="1">
            <a:spLocks noChangeArrowheads="1"/>
          </p:cNvSpPr>
          <p:nvPr/>
        </p:nvSpPr>
        <p:spPr bwMode="auto">
          <a:xfrm>
            <a:off x="4090988" y="7372350"/>
            <a:ext cx="304892"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A</a:t>
            </a:r>
            <a:endParaRPr lang="fr-FR" dirty="0"/>
          </a:p>
        </p:txBody>
      </p:sp>
      <p:sp>
        <p:nvSpPr>
          <p:cNvPr id="112672" name="Text Box 32"/>
          <p:cNvSpPr txBox="1">
            <a:spLocks noChangeArrowheads="1"/>
          </p:cNvSpPr>
          <p:nvPr/>
        </p:nvSpPr>
        <p:spPr bwMode="auto">
          <a:xfrm>
            <a:off x="4776788" y="7753350"/>
            <a:ext cx="304892"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B</a:t>
            </a:r>
            <a:endParaRPr lang="fr-FR" dirty="0"/>
          </a:p>
        </p:txBody>
      </p:sp>
      <p:sp>
        <p:nvSpPr>
          <p:cNvPr id="112673" name="Text Box 33"/>
          <p:cNvSpPr txBox="1">
            <a:spLocks noChangeArrowheads="1"/>
          </p:cNvSpPr>
          <p:nvPr/>
        </p:nvSpPr>
        <p:spPr bwMode="auto">
          <a:xfrm>
            <a:off x="358425" y="4352130"/>
            <a:ext cx="3129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G</a:t>
            </a:r>
            <a:endParaRPr lang="fr-FR" dirty="0"/>
          </a:p>
        </p:txBody>
      </p:sp>
      <p:sp>
        <p:nvSpPr>
          <p:cNvPr id="112674" name="Text Box 34"/>
          <p:cNvSpPr txBox="1">
            <a:spLocks noChangeArrowheads="1"/>
          </p:cNvSpPr>
          <p:nvPr/>
        </p:nvSpPr>
        <p:spPr bwMode="auto">
          <a:xfrm>
            <a:off x="966788" y="3735388"/>
            <a:ext cx="3129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H</a:t>
            </a:r>
            <a:endParaRPr lang="fr-FR" dirty="0"/>
          </a:p>
        </p:txBody>
      </p:sp>
      <p:sp>
        <p:nvSpPr>
          <p:cNvPr id="112675" name="Text Box 35"/>
          <p:cNvSpPr txBox="1">
            <a:spLocks noChangeArrowheads="1"/>
          </p:cNvSpPr>
          <p:nvPr/>
        </p:nvSpPr>
        <p:spPr bwMode="auto">
          <a:xfrm>
            <a:off x="958742" y="3257550"/>
            <a:ext cx="24397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I</a:t>
            </a:r>
            <a:endParaRPr lang="fr-FR" dirty="0"/>
          </a:p>
        </p:txBody>
      </p:sp>
      <p:sp>
        <p:nvSpPr>
          <p:cNvPr id="112676" name="Text Box 36"/>
          <p:cNvSpPr txBox="1">
            <a:spLocks noChangeArrowheads="1"/>
          </p:cNvSpPr>
          <p:nvPr/>
        </p:nvSpPr>
        <p:spPr bwMode="auto">
          <a:xfrm>
            <a:off x="5843588" y="3181350"/>
            <a:ext cx="287258"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L</a:t>
            </a:r>
            <a:endParaRPr lang="fr-FR" dirty="0"/>
          </a:p>
        </p:txBody>
      </p:sp>
      <p:sp>
        <p:nvSpPr>
          <p:cNvPr id="112677" name="Text Box 37"/>
          <p:cNvSpPr txBox="1">
            <a:spLocks noChangeArrowheads="1"/>
          </p:cNvSpPr>
          <p:nvPr/>
        </p:nvSpPr>
        <p:spPr bwMode="auto">
          <a:xfrm>
            <a:off x="692150" y="8193088"/>
            <a:ext cx="2952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F</a:t>
            </a:r>
            <a:endParaRPr lang="fr-FR" dirty="0"/>
          </a:p>
        </p:txBody>
      </p:sp>
      <p:sp>
        <p:nvSpPr>
          <p:cNvPr id="112678" name="Text Box 38"/>
          <p:cNvSpPr txBox="1">
            <a:spLocks noChangeArrowheads="1"/>
          </p:cNvSpPr>
          <p:nvPr/>
        </p:nvSpPr>
        <p:spPr bwMode="auto">
          <a:xfrm>
            <a:off x="5057775" y="3735388"/>
            <a:ext cx="295274"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P</a:t>
            </a:r>
            <a:endParaRPr lang="fr-FR" dirty="0"/>
          </a:p>
        </p:txBody>
      </p:sp>
      <p:sp>
        <p:nvSpPr>
          <p:cNvPr id="112679" name="Line 39"/>
          <p:cNvSpPr>
            <a:spLocks noChangeShapeType="1"/>
          </p:cNvSpPr>
          <p:nvPr/>
        </p:nvSpPr>
        <p:spPr bwMode="auto">
          <a:xfrm flipV="1">
            <a:off x="4230692" y="3948113"/>
            <a:ext cx="827083" cy="518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680" name="Line 40"/>
          <p:cNvSpPr>
            <a:spLocks noChangeShapeType="1"/>
          </p:cNvSpPr>
          <p:nvPr/>
        </p:nvSpPr>
        <p:spPr bwMode="auto">
          <a:xfrm flipH="1">
            <a:off x="4481512" y="6321152"/>
            <a:ext cx="381247" cy="1948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681" name="Text Box 41"/>
          <p:cNvSpPr txBox="1">
            <a:spLocks noChangeArrowheads="1"/>
          </p:cNvSpPr>
          <p:nvPr/>
        </p:nvSpPr>
        <p:spPr bwMode="auto">
          <a:xfrm>
            <a:off x="4265613" y="8269288"/>
            <a:ext cx="3129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Q</a:t>
            </a:r>
            <a:endParaRPr lang="fr-FR" dirty="0"/>
          </a:p>
        </p:txBody>
      </p:sp>
      <p:sp>
        <p:nvSpPr>
          <p:cNvPr id="112682" name="Text Box 42"/>
          <p:cNvSpPr txBox="1">
            <a:spLocks noChangeArrowheads="1"/>
          </p:cNvSpPr>
          <p:nvPr/>
        </p:nvSpPr>
        <p:spPr bwMode="auto">
          <a:xfrm>
            <a:off x="0" y="60325"/>
            <a:ext cx="469106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PRENOM:…………………………	DATE:……………………..</a:t>
            </a:r>
            <a:endParaRPr lang="fr-FR" sz="1200">
              <a:latin typeface="Arial" charset="0"/>
            </a:endParaRPr>
          </a:p>
        </p:txBody>
      </p:sp>
      <p:grpSp>
        <p:nvGrpSpPr>
          <p:cNvPr id="112683" name="Group 43"/>
          <p:cNvGrpSpPr>
            <a:grpSpLocks/>
          </p:cNvGrpSpPr>
          <p:nvPr/>
        </p:nvGrpSpPr>
        <p:grpSpPr bwMode="auto">
          <a:xfrm>
            <a:off x="5372100" y="128588"/>
            <a:ext cx="1263650" cy="1257300"/>
            <a:chOff x="3384" y="81"/>
            <a:chExt cx="796" cy="792"/>
          </a:xfrm>
        </p:grpSpPr>
        <p:pic>
          <p:nvPicPr>
            <p:cNvPr id="112684" name="Picture 44"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85" name="Rectangle 45"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112690" name="Group 50"/>
          <p:cNvGrpSpPr>
            <a:grpSpLocks/>
          </p:cNvGrpSpPr>
          <p:nvPr/>
        </p:nvGrpSpPr>
        <p:grpSpPr bwMode="auto">
          <a:xfrm>
            <a:off x="0" y="7905750"/>
            <a:ext cx="6858000" cy="1849438"/>
            <a:chOff x="23" y="440"/>
            <a:chExt cx="6172" cy="1664"/>
          </a:xfrm>
        </p:grpSpPr>
        <p:grpSp>
          <p:nvGrpSpPr>
            <p:cNvPr id="112691" name="Group 51"/>
            <p:cNvGrpSpPr>
              <a:grpSpLocks/>
            </p:cNvGrpSpPr>
            <p:nvPr/>
          </p:nvGrpSpPr>
          <p:grpSpPr bwMode="auto">
            <a:xfrm>
              <a:off x="5479" y="1026"/>
              <a:ext cx="716" cy="680"/>
              <a:chOff x="5479" y="1026"/>
              <a:chExt cx="716" cy="680"/>
            </a:xfrm>
          </p:grpSpPr>
          <p:grpSp>
            <p:nvGrpSpPr>
              <p:cNvPr id="112692" name="Group 52"/>
              <p:cNvGrpSpPr>
                <a:grpSpLocks/>
              </p:cNvGrpSpPr>
              <p:nvPr/>
            </p:nvGrpSpPr>
            <p:grpSpPr bwMode="auto">
              <a:xfrm>
                <a:off x="5479" y="1026"/>
                <a:ext cx="716" cy="648"/>
                <a:chOff x="3347" y="1797"/>
                <a:chExt cx="2551" cy="2309"/>
              </a:xfrm>
            </p:grpSpPr>
            <p:pic>
              <p:nvPicPr>
                <p:cNvPr id="112693" name="Picture 53" descr="château"/>
                <p:cNvPicPr>
                  <a:picLocks noChangeAspect="1" noChangeArrowheads="1"/>
                </p:cNvPicPr>
                <p:nvPr/>
              </p:nvPicPr>
              <p:blipFill>
                <a:blip r:embed="rId4" cstate="print">
                  <a:clrChange>
                    <a:clrFrom>
                      <a:srgbClr val="FBFBF9"/>
                    </a:clrFrom>
                    <a:clrTo>
                      <a:srgbClr val="FBFBF9">
                        <a:alpha val="0"/>
                      </a:srgbClr>
                    </a:clrTo>
                  </a:clrChange>
                  <a:extLst>
                    <a:ext uri="{28A0092B-C50C-407E-A947-70E740481C1C}">
                      <a14:useLocalDpi xmlns:a14="http://schemas.microsoft.com/office/drawing/2010/main" val="0"/>
                    </a:ext>
                  </a:extLst>
                </a:blip>
                <a:srcRect/>
                <a:stretch>
                  <a:fillRect/>
                </a:stretch>
              </p:blipFill>
              <p:spPr bwMode="auto">
                <a:xfrm>
                  <a:off x="3347" y="1797"/>
                  <a:ext cx="2551" cy="2309"/>
                </a:xfrm>
                <a:prstGeom prst="rect">
                  <a:avLst/>
                </a:prstGeom>
                <a:noFill/>
                <a:extLst>
                  <a:ext uri="{909E8E84-426E-40DD-AFC4-6F175D3DCCD1}">
                    <a14:hiddenFill xmlns:a14="http://schemas.microsoft.com/office/drawing/2010/main">
                      <a:solidFill>
                        <a:srgbClr val="FFFFFF"/>
                      </a:solidFill>
                    </a14:hiddenFill>
                  </a:ext>
                </a:extLst>
              </p:spPr>
            </p:pic>
            <p:sp>
              <p:nvSpPr>
                <p:cNvPr id="112694" name="AutoShape 54"/>
                <p:cNvSpPr>
                  <a:spLocks noChangeArrowheads="1"/>
                </p:cNvSpPr>
                <p:nvPr/>
              </p:nvSpPr>
              <p:spPr bwMode="auto">
                <a:xfrm>
                  <a:off x="4648" y="3521"/>
                  <a:ext cx="377" cy="531"/>
                </a:xfrm>
                <a:custGeom>
                  <a:avLst/>
                  <a:gdLst>
                    <a:gd name="G0" fmla="+- 7883 0 0"/>
                    <a:gd name="G1" fmla="+- -9588700 0 0"/>
                    <a:gd name="G2" fmla="+- 0 0 -9588700"/>
                    <a:gd name="T0" fmla="*/ 0 256 1"/>
                    <a:gd name="T1" fmla="*/ 180 256 1"/>
                    <a:gd name="G3" fmla="+- -9588700 T0 T1"/>
                    <a:gd name="T2" fmla="*/ 0 256 1"/>
                    <a:gd name="T3" fmla="*/ 90 256 1"/>
                    <a:gd name="G4" fmla="+- -9588700 T2 T3"/>
                    <a:gd name="G5" fmla="*/ G4 2 1"/>
                    <a:gd name="T4" fmla="*/ 90 256 1"/>
                    <a:gd name="T5" fmla="*/ 0 256 1"/>
                    <a:gd name="G6" fmla="+- -9588700 T4 T5"/>
                    <a:gd name="G7" fmla="*/ G6 2 1"/>
                    <a:gd name="G8" fmla="abs -95887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883"/>
                    <a:gd name="G18" fmla="*/ 7883 1 2"/>
                    <a:gd name="G19" fmla="+- G18 5400 0"/>
                    <a:gd name="G20" fmla="cos G19 -9588700"/>
                    <a:gd name="G21" fmla="sin G19 -9588700"/>
                    <a:gd name="G22" fmla="+- G20 10800 0"/>
                    <a:gd name="G23" fmla="+- G21 10800 0"/>
                    <a:gd name="G24" fmla="+- 10800 0 G20"/>
                    <a:gd name="G25" fmla="+- 7883 10800 0"/>
                    <a:gd name="G26" fmla="?: G9 G17 G25"/>
                    <a:gd name="G27" fmla="?: G9 0 21600"/>
                    <a:gd name="G28" fmla="cos 10800 -9588700"/>
                    <a:gd name="G29" fmla="sin 10800 -9588700"/>
                    <a:gd name="G30" fmla="sin 7883 -9588700"/>
                    <a:gd name="G31" fmla="+- G28 10800 0"/>
                    <a:gd name="G32" fmla="+- G29 10800 0"/>
                    <a:gd name="G33" fmla="+- G30 10800 0"/>
                    <a:gd name="G34" fmla="?: G4 0 G31"/>
                    <a:gd name="G35" fmla="?: -9588700 G34 0"/>
                    <a:gd name="G36" fmla="?: G6 G35 G31"/>
                    <a:gd name="G37" fmla="+- 21600 0 G36"/>
                    <a:gd name="G38" fmla="?: G4 0 G33"/>
                    <a:gd name="G39" fmla="?: -9588700 G38 G32"/>
                    <a:gd name="G40" fmla="?: G6 G39 0"/>
                    <a:gd name="G41" fmla="?: G4 G32 21600"/>
                    <a:gd name="G42" fmla="?: G6 G41 G33"/>
                    <a:gd name="T12" fmla="*/ 10800 w 21600"/>
                    <a:gd name="T13" fmla="*/ 0 h 21600"/>
                    <a:gd name="T14" fmla="*/ 3026 w 21600"/>
                    <a:gd name="T15" fmla="*/ 5618 h 21600"/>
                    <a:gd name="T16" fmla="*/ 10800 w 21600"/>
                    <a:gd name="T17" fmla="*/ 2917 h 21600"/>
                    <a:gd name="T18" fmla="*/ 18574 w 21600"/>
                    <a:gd name="T19" fmla="*/ 561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240" y="6427"/>
                      </a:moveTo>
                      <a:cubicBezTo>
                        <a:pt x="5702" y="4234"/>
                        <a:pt x="8164" y="2916"/>
                        <a:pt x="10800" y="2917"/>
                      </a:cubicBezTo>
                      <a:cubicBezTo>
                        <a:pt x="13435" y="2917"/>
                        <a:pt x="15897" y="4234"/>
                        <a:pt x="17359" y="6427"/>
                      </a:cubicBezTo>
                      <a:lnTo>
                        <a:pt x="19786" y="4809"/>
                      </a:lnTo>
                      <a:cubicBezTo>
                        <a:pt x="17783" y="1804"/>
                        <a:pt x="14411" y="-1"/>
                        <a:pt x="10799" y="0"/>
                      </a:cubicBezTo>
                      <a:cubicBezTo>
                        <a:pt x="7188" y="0"/>
                        <a:pt x="3816" y="1804"/>
                        <a:pt x="1813" y="4809"/>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2695" name="Rectangle 55"/>
              <p:cNvSpPr>
                <a:spLocks noChangeArrowheads="1"/>
              </p:cNvSpPr>
              <p:nvPr/>
            </p:nvSpPr>
            <p:spPr bwMode="auto">
              <a:xfrm>
                <a:off x="5524" y="1570"/>
                <a:ext cx="318"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pic>
          <p:nvPicPr>
            <p:cNvPr id="112696" name="Picture 56"/>
            <p:cNvPicPr>
              <a:picLocks noChangeAspect="1" noChangeArrowheads="1"/>
            </p:cNvPicPr>
            <p:nvPr/>
          </p:nvPicPr>
          <p:blipFill>
            <a:blip r:embed="rId5"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160" y="1540"/>
              <a:ext cx="110"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7" name="Picture 57" descr="Imag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6" y="1026"/>
              <a:ext cx="326" cy="645"/>
            </a:xfrm>
            <a:prstGeom prst="rect">
              <a:avLst/>
            </a:prstGeom>
            <a:noFill/>
            <a:extLst>
              <a:ext uri="{909E8E84-426E-40DD-AFC4-6F175D3DCCD1}">
                <a14:hiddenFill xmlns:a14="http://schemas.microsoft.com/office/drawing/2010/main">
                  <a:solidFill>
                    <a:srgbClr val="FFFFFF"/>
                  </a:solidFill>
                </a14:hiddenFill>
              </a:ext>
            </a:extLst>
          </p:spPr>
        </p:pic>
        <p:grpSp>
          <p:nvGrpSpPr>
            <p:cNvPr id="112698" name="Group 58"/>
            <p:cNvGrpSpPr>
              <a:grpSpLocks/>
            </p:cNvGrpSpPr>
            <p:nvPr/>
          </p:nvGrpSpPr>
          <p:grpSpPr bwMode="auto">
            <a:xfrm>
              <a:off x="3971" y="1671"/>
              <a:ext cx="231" cy="317"/>
              <a:chOff x="-10" y="2976"/>
              <a:chExt cx="862" cy="1180"/>
            </a:xfrm>
          </p:grpSpPr>
          <p:sp>
            <p:nvSpPr>
              <p:cNvPr id="112699" name="Oval 59"/>
              <p:cNvSpPr>
                <a:spLocks noChangeArrowheads="1"/>
              </p:cNvSpPr>
              <p:nvPr/>
            </p:nvSpPr>
            <p:spPr bwMode="auto">
              <a:xfrm>
                <a:off x="81" y="3113"/>
                <a:ext cx="589" cy="725"/>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00" name="Rectangle 60"/>
              <p:cNvSpPr>
                <a:spLocks noChangeArrowheads="1"/>
              </p:cNvSpPr>
              <p:nvPr/>
            </p:nvSpPr>
            <p:spPr bwMode="auto">
              <a:xfrm>
                <a:off x="-10" y="3521"/>
                <a:ext cx="862" cy="6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01" name="Rectangle 61"/>
              <p:cNvSpPr>
                <a:spLocks noChangeArrowheads="1"/>
              </p:cNvSpPr>
              <p:nvPr/>
            </p:nvSpPr>
            <p:spPr bwMode="auto">
              <a:xfrm>
                <a:off x="-10" y="2976"/>
                <a:ext cx="816" cy="1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02" name="AutoShape 62"/>
              <p:cNvSpPr>
                <a:spLocks noChangeArrowheads="1"/>
              </p:cNvSpPr>
              <p:nvPr/>
            </p:nvSpPr>
            <p:spPr bwMode="auto">
              <a:xfrm rot="5033176">
                <a:off x="34" y="3064"/>
                <a:ext cx="317" cy="318"/>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03" name="AutoShape 63"/>
              <p:cNvSpPr>
                <a:spLocks noChangeArrowheads="1"/>
              </p:cNvSpPr>
              <p:nvPr/>
            </p:nvSpPr>
            <p:spPr bwMode="auto">
              <a:xfrm rot="16049318" flipH="1">
                <a:off x="421" y="3091"/>
                <a:ext cx="318" cy="27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112704" name="Group 64"/>
            <p:cNvGrpSpPr>
              <a:grpSpLocks/>
            </p:cNvGrpSpPr>
            <p:nvPr/>
          </p:nvGrpSpPr>
          <p:grpSpPr bwMode="auto">
            <a:xfrm>
              <a:off x="1684" y="1686"/>
              <a:ext cx="1535" cy="418"/>
              <a:chOff x="852" y="1480"/>
              <a:chExt cx="4763" cy="1134"/>
            </a:xfrm>
          </p:grpSpPr>
          <p:sp>
            <p:nvSpPr>
              <p:cNvPr id="112705" name="Oval 65"/>
              <p:cNvSpPr>
                <a:spLocks noChangeArrowheads="1"/>
              </p:cNvSpPr>
              <p:nvPr/>
            </p:nvSpPr>
            <p:spPr bwMode="auto">
              <a:xfrm>
                <a:off x="942" y="1480"/>
                <a:ext cx="4355" cy="1043"/>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06" name="Rectangle 66"/>
              <p:cNvSpPr>
                <a:spLocks noChangeArrowheads="1"/>
              </p:cNvSpPr>
              <p:nvPr/>
            </p:nvSpPr>
            <p:spPr bwMode="auto">
              <a:xfrm>
                <a:off x="852" y="1706"/>
                <a:ext cx="4763" cy="9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2707" name="Rectangle 67"/>
            <p:cNvSpPr>
              <a:spLocks noChangeArrowheads="1"/>
            </p:cNvSpPr>
            <p:nvPr/>
          </p:nvSpPr>
          <p:spPr bwMode="auto">
            <a:xfrm>
              <a:off x="23" y="1645"/>
              <a:ext cx="1760" cy="285"/>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112708" name="Picture 68"/>
            <p:cNvPicPr>
              <a:picLocks noChangeAspect="1" noChangeArrowheads="1"/>
            </p:cNvPicPr>
            <p:nvPr/>
          </p:nvPicPr>
          <p:blipFill>
            <a:blip r:embed="rId5"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776" y="1556"/>
              <a:ext cx="109"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9" name="Picture 69"/>
            <p:cNvPicPr>
              <a:picLocks noChangeAspect="1" noChangeArrowheads="1"/>
            </p:cNvPicPr>
            <p:nvPr/>
          </p:nvPicPr>
          <p:blipFill>
            <a:blip r:embed="rId5"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886" y="1556"/>
              <a:ext cx="109"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0" name="Picture 70"/>
            <p:cNvPicPr>
              <a:picLocks noChangeAspect="1" noChangeArrowheads="1"/>
            </p:cNvPicPr>
            <p:nvPr/>
          </p:nvPicPr>
          <p:blipFill>
            <a:blip r:embed="rId5"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733" y="1556"/>
              <a:ext cx="109"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11" name="Rectangle 71"/>
            <p:cNvSpPr>
              <a:spLocks noChangeArrowheads="1"/>
            </p:cNvSpPr>
            <p:nvPr/>
          </p:nvSpPr>
          <p:spPr bwMode="auto">
            <a:xfrm>
              <a:off x="3011" y="1645"/>
              <a:ext cx="1096" cy="285"/>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112712" name="Group 72"/>
            <p:cNvGrpSpPr>
              <a:grpSpLocks/>
            </p:cNvGrpSpPr>
            <p:nvPr/>
          </p:nvGrpSpPr>
          <p:grpSpPr bwMode="auto">
            <a:xfrm>
              <a:off x="3976" y="1513"/>
              <a:ext cx="1213" cy="475"/>
              <a:chOff x="3982" y="2024"/>
              <a:chExt cx="1255" cy="491"/>
            </a:xfrm>
          </p:grpSpPr>
          <p:pic>
            <p:nvPicPr>
              <p:cNvPr id="112713" name="Picture 73"/>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l="41029" t="41129" r="42828"/>
              <a:stretch>
                <a:fillRect/>
              </a:stretch>
            </p:blipFill>
            <p:spPr bwMode="auto">
              <a:xfrm flipH="1">
                <a:off x="4048" y="2024"/>
                <a:ext cx="2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714" name="Group 74"/>
              <p:cNvGrpSpPr>
                <a:grpSpLocks/>
              </p:cNvGrpSpPr>
              <p:nvPr/>
            </p:nvGrpSpPr>
            <p:grpSpPr bwMode="auto">
              <a:xfrm>
                <a:off x="4986" y="2187"/>
                <a:ext cx="251" cy="328"/>
                <a:chOff x="988" y="3022"/>
                <a:chExt cx="902" cy="1180"/>
              </a:xfrm>
            </p:grpSpPr>
            <p:sp>
              <p:nvSpPr>
                <p:cNvPr id="112715" name="Oval 75"/>
                <p:cNvSpPr>
                  <a:spLocks noChangeArrowheads="1"/>
                </p:cNvSpPr>
                <p:nvPr/>
              </p:nvSpPr>
              <p:spPr bwMode="auto">
                <a:xfrm>
                  <a:off x="1079" y="3159"/>
                  <a:ext cx="589" cy="725"/>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16" name="Rectangle 76"/>
                <p:cNvSpPr>
                  <a:spLocks noChangeArrowheads="1"/>
                </p:cNvSpPr>
                <p:nvPr/>
              </p:nvSpPr>
              <p:spPr bwMode="auto">
                <a:xfrm>
                  <a:off x="988" y="3567"/>
                  <a:ext cx="862" cy="6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17" name="Rectangle 77"/>
                <p:cNvSpPr>
                  <a:spLocks noChangeArrowheads="1"/>
                </p:cNvSpPr>
                <p:nvPr/>
              </p:nvSpPr>
              <p:spPr bwMode="auto">
                <a:xfrm>
                  <a:off x="988" y="3022"/>
                  <a:ext cx="816" cy="1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18" name="AutoShape 78"/>
                <p:cNvSpPr>
                  <a:spLocks noChangeArrowheads="1"/>
                </p:cNvSpPr>
                <p:nvPr/>
              </p:nvSpPr>
              <p:spPr bwMode="auto">
                <a:xfrm rot="10800000">
                  <a:off x="1578" y="3068"/>
                  <a:ext cx="312" cy="95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19" name="AutoShape 79"/>
                <p:cNvSpPr>
                  <a:spLocks noChangeArrowheads="1"/>
                </p:cNvSpPr>
                <p:nvPr/>
              </p:nvSpPr>
              <p:spPr bwMode="auto">
                <a:xfrm rot="5033176">
                  <a:off x="1032" y="3110"/>
                  <a:ext cx="317" cy="318"/>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20" name="AutoShape 80"/>
                <p:cNvSpPr>
                  <a:spLocks noChangeArrowheads="1"/>
                </p:cNvSpPr>
                <p:nvPr/>
              </p:nvSpPr>
              <p:spPr bwMode="auto">
                <a:xfrm rot="16049318" flipH="1">
                  <a:off x="1419" y="3137"/>
                  <a:ext cx="318" cy="27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112721" name="Group 81"/>
              <p:cNvGrpSpPr>
                <a:grpSpLocks/>
              </p:cNvGrpSpPr>
              <p:nvPr/>
            </p:nvGrpSpPr>
            <p:grpSpPr bwMode="auto">
              <a:xfrm>
                <a:off x="4785" y="2187"/>
                <a:ext cx="250" cy="328"/>
                <a:chOff x="988" y="3022"/>
                <a:chExt cx="902" cy="1180"/>
              </a:xfrm>
            </p:grpSpPr>
            <p:sp>
              <p:nvSpPr>
                <p:cNvPr id="112722" name="Oval 82"/>
                <p:cNvSpPr>
                  <a:spLocks noChangeArrowheads="1"/>
                </p:cNvSpPr>
                <p:nvPr/>
              </p:nvSpPr>
              <p:spPr bwMode="auto">
                <a:xfrm>
                  <a:off x="1079" y="3159"/>
                  <a:ext cx="589" cy="725"/>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23" name="Rectangle 83"/>
                <p:cNvSpPr>
                  <a:spLocks noChangeArrowheads="1"/>
                </p:cNvSpPr>
                <p:nvPr/>
              </p:nvSpPr>
              <p:spPr bwMode="auto">
                <a:xfrm>
                  <a:off x="988" y="3567"/>
                  <a:ext cx="862" cy="6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24" name="Rectangle 84"/>
                <p:cNvSpPr>
                  <a:spLocks noChangeArrowheads="1"/>
                </p:cNvSpPr>
                <p:nvPr/>
              </p:nvSpPr>
              <p:spPr bwMode="auto">
                <a:xfrm>
                  <a:off x="988" y="3022"/>
                  <a:ext cx="816" cy="1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25" name="AutoShape 85"/>
                <p:cNvSpPr>
                  <a:spLocks noChangeArrowheads="1"/>
                </p:cNvSpPr>
                <p:nvPr/>
              </p:nvSpPr>
              <p:spPr bwMode="auto">
                <a:xfrm rot="10800000">
                  <a:off x="1578" y="3068"/>
                  <a:ext cx="312" cy="95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26" name="AutoShape 86"/>
                <p:cNvSpPr>
                  <a:spLocks noChangeArrowheads="1"/>
                </p:cNvSpPr>
                <p:nvPr/>
              </p:nvSpPr>
              <p:spPr bwMode="auto">
                <a:xfrm rot="5033176">
                  <a:off x="1032" y="3110"/>
                  <a:ext cx="317" cy="318"/>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27" name="AutoShape 87"/>
                <p:cNvSpPr>
                  <a:spLocks noChangeArrowheads="1"/>
                </p:cNvSpPr>
                <p:nvPr/>
              </p:nvSpPr>
              <p:spPr bwMode="auto">
                <a:xfrm rot="16049318" flipH="1">
                  <a:off x="1419" y="3137"/>
                  <a:ext cx="318" cy="27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112728" name="Group 88"/>
              <p:cNvGrpSpPr>
                <a:grpSpLocks/>
              </p:cNvGrpSpPr>
              <p:nvPr/>
            </p:nvGrpSpPr>
            <p:grpSpPr bwMode="auto">
              <a:xfrm>
                <a:off x="4583" y="2187"/>
                <a:ext cx="251" cy="328"/>
                <a:chOff x="988" y="3022"/>
                <a:chExt cx="902" cy="1180"/>
              </a:xfrm>
            </p:grpSpPr>
            <p:sp>
              <p:nvSpPr>
                <p:cNvPr id="112729" name="Oval 89"/>
                <p:cNvSpPr>
                  <a:spLocks noChangeArrowheads="1"/>
                </p:cNvSpPr>
                <p:nvPr/>
              </p:nvSpPr>
              <p:spPr bwMode="auto">
                <a:xfrm>
                  <a:off x="1079" y="3159"/>
                  <a:ext cx="589" cy="725"/>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30" name="Rectangle 90"/>
                <p:cNvSpPr>
                  <a:spLocks noChangeArrowheads="1"/>
                </p:cNvSpPr>
                <p:nvPr/>
              </p:nvSpPr>
              <p:spPr bwMode="auto">
                <a:xfrm>
                  <a:off x="988" y="3567"/>
                  <a:ext cx="862" cy="6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31" name="Rectangle 91"/>
                <p:cNvSpPr>
                  <a:spLocks noChangeArrowheads="1"/>
                </p:cNvSpPr>
                <p:nvPr/>
              </p:nvSpPr>
              <p:spPr bwMode="auto">
                <a:xfrm>
                  <a:off x="988" y="3022"/>
                  <a:ext cx="816" cy="1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32" name="AutoShape 92"/>
                <p:cNvSpPr>
                  <a:spLocks noChangeArrowheads="1"/>
                </p:cNvSpPr>
                <p:nvPr/>
              </p:nvSpPr>
              <p:spPr bwMode="auto">
                <a:xfrm rot="10800000">
                  <a:off x="1578" y="3068"/>
                  <a:ext cx="312" cy="95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33" name="AutoShape 93"/>
                <p:cNvSpPr>
                  <a:spLocks noChangeArrowheads="1"/>
                </p:cNvSpPr>
                <p:nvPr/>
              </p:nvSpPr>
              <p:spPr bwMode="auto">
                <a:xfrm rot="5033176">
                  <a:off x="1032" y="3110"/>
                  <a:ext cx="317" cy="318"/>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34" name="AutoShape 94"/>
                <p:cNvSpPr>
                  <a:spLocks noChangeArrowheads="1"/>
                </p:cNvSpPr>
                <p:nvPr/>
              </p:nvSpPr>
              <p:spPr bwMode="auto">
                <a:xfrm rot="16049318" flipH="1">
                  <a:off x="1419" y="3137"/>
                  <a:ext cx="318" cy="27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112735" name="Group 95"/>
              <p:cNvGrpSpPr>
                <a:grpSpLocks/>
              </p:cNvGrpSpPr>
              <p:nvPr/>
            </p:nvGrpSpPr>
            <p:grpSpPr bwMode="auto">
              <a:xfrm>
                <a:off x="4382" y="2187"/>
                <a:ext cx="250" cy="328"/>
                <a:chOff x="988" y="3022"/>
                <a:chExt cx="902" cy="1180"/>
              </a:xfrm>
            </p:grpSpPr>
            <p:sp>
              <p:nvSpPr>
                <p:cNvPr id="112736" name="Oval 96"/>
                <p:cNvSpPr>
                  <a:spLocks noChangeArrowheads="1"/>
                </p:cNvSpPr>
                <p:nvPr/>
              </p:nvSpPr>
              <p:spPr bwMode="auto">
                <a:xfrm>
                  <a:off x="1079" y="3159"/>
                  <a:ext cx="589" cy="725"/>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37" name="Rectangle 97"/>
                <p:cNvSpPr>
                  <a:spLocks noChangeArrowheads="1"/>
                </p:cNvSpPr>
                <p:nvPr/>
              </p:nvSpPr>
              <p:spPr bwMode="auto">
                <a:xfrm>
                  <a:off x="988" y="3567"/>
                  <a:ext cx="862" cy="6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38" name="Rectangle 98"/>
                <p:cNvSpPr>
                  <a:spLocks noChangeArrowheads="1"/>
                </p:cNvSpPr>
                <p:nvPr/>
              </p:nvSpPr>
              <p:spPr bwMode="auto">
                <a:xfrm>
                  <a:off x="988" y="3022"/>
                  <a:ext cx="816" cy="1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39" name="AutoShape 99"/>
                <p:cNvSpPr>
                  <a:spLocks noChangeArrowheads="1"/>
                </p:cNvSpPr>
                <p:nvPr/>
              </p:nvSpPr>
              <p:spPr bwMode="auto">
                <a:xfrm rot="10800000">
                  <a:off x="1578" y="3068"/>
                  <a:ext cx="312" cy="95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40" name="AutoShape 100"/>
                <p:cNvSpPr>
                  <a:spLocks noChangeArrowheads="1"/>
                </p:cNvSpPr>
                <p:nvPr/>
              </p:nvSpPr>
              <p:spPr bwMode="auto">
                <a:xfrm rot="5033176">
                  <a:off x="1032" y="3110"/>
                  <a:ext cx="317" cy="318"/>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41" name="AutoShape 101"/>
                <p:cNvSpPr>
                  <a:spLocks noChangeArrowheads="1"/>
                </p:cNvSpPr>
                <p:nvPr/>
              </p:nvSpPr>
              <p:spPr bwMode="auto">
                <a:xfrm rot="16049318" flipH="1">
                  <a:off x="1419" y="3137"/>
                  <a:ext cx="318" cy="27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2742" name="Oval 102"/>
              <p:cNvSpPr>
                <a:spLocks noChangeArrowheads="1"/>
              </p:cNvSpPr>
              <p:nvPr/>
            </p:nvSpPr>
            <p:spPr bwMode="auto">
              <a:xfrm>
                <a:off x="4205" y="2226"/>
                <a:ext cx="164" cy="201"/>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43" name="Rectangle 103"/>
              <p:cNvSpPr>
                <a:spLocks noChangeArrowheads="1"/>
              </p:cNvSpPr>
              <p:nvPr/>
            </p:nvSpPr>
            <p:spPr bwMode="auto">
              <a:xfrm>
                <a:off x="4180" y="2339"/>
                <a:ext cx="240" cy="1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44" name="Rectangle 104"/>
              <p:cNvSpPr>
                <a:spLocks noChangeArrowheads="1"/>
              </p:cNvSpPr>
              <p:nvPr/>
            </p:nvSpPr>
            <p:spPr bwMode="auto">
              <a:xfrm>
                <a:off x="4180" y="2187"/>
                <a:ext cx="227" cy="3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112745" name="Picture 105"/>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l="40991" t="41129" r="42818"/>
              <a:stretch>
                <a:fillRect/>
              </a:stretch>
            </p:blipFill>
            <p:spPr bwMode="auto">
              <a:xfrm flipH="1">
                <a:off x="4489" y="2027"/>
                <a:ext cx="3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6" name="Picture 106"/>
              <p:cNvPicPr>
                <a:picLocks noChangeAspect="1" noChangeArrowheads="1"/>
              </p:cNvPicPr>
              <p:nvPr/>
            </p:nvPicPr>
            <p:blipFill>
              <a:blip r:embed="rId9" cstate="print">
                <a:grayscl/>
                <a:biLevel thresh="50000"/>
                <a:extLst>
                  <a:ext uri="{28A0092B-C50C-407E-A947-70E740481C1C}">
                    <a14:useLocalDpi xmlns:a14="http://schemas.microsoft.com/office/drawing/2010/main" val="0"/>
                  </a:ext>
                </a:extLst>
              </a:blip>
              <a:srcRect l="40991" t="41129" r="42818"/>
              <a:stretch>
                <a:fillRect/>
              </a:stretch>
            </p:blipFill>
            <p:spPr bwMode="auto">
              <a:xfrm flipH="1">
                <a:off x="4708" y="2024"/>
                <a:ext cx="30"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7" name="Picture 107"/>
              <p:cNvPicPr>
                <a:picLocks noChangeAspect="1" noChangeArrowheads="1"/>
              </p:cNvPicPr>
              <p:nvPr/>
            </p:nvPicPr>
            <p:blipFill>
              <a:blip r:embed="rId9" cstate="print">
                <a:grayscl/>
                <a:biLevel thresh="50000"/>
                <a:extLst>
                  <a:ext uri="{28A0092B-C50C-407E-A947-70E740481C1C}">
                    <a14:useLocalDpi xmlns:a14="http://schemas.microsoft.com/office/drawing/2010/main" val="0"/>
                  </a:ext>
                </a:extLst>
              </a:blip>
              <a:srcRect l="40991" t="41129" r="42818"/>
              <a:stretch>
                <a:fillRect/>
              </a:stretch>
            </p:blipFill>
            <p:spPr bwMode="auto">
              <a:xfrm flipH="1">
                <a:off x="4927" y="2024"/>
                <a:ext cx="30"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8" name="Picture 108"/>
              <p:cNvPicPr>
                <a:picLocks noChangeAspect="1" noChangeArrowheads="1"/>
              </p:cNvPicPr>
              <p:nvPr/>
            </p:nvPicPr>
            <p:blipFill>
              <a:blip r:embed="rId9" cstate="print">
                <a:grayscl/>
                <a:biLevel thresh="50000"/>
                <a:extLst>
                  <a:ext uri="{28A0092B-C50C-407E-A947-70E740481C1C}">
                    <a14:useLocalDpi xmlns:a14="http://schemas.microsoft.com/office/drawing/2010/main" val="0"/>
                  </a:ext>
                </a:extLst>
              </a:blip>
              <a:srcRect l="40991" t="41129" r="42818"/>
              <a:stretch>
                <a:fillRect/>
              </a:stretch>
            </p:blipFill>
            <p:spPr bwMode="auto">
              <a:xfrm flipH="1">
                <a:off x="5146" y="2024"/>
                <a:ext cx="30"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49" name="Rectangle 109"/>
              <p:cNvSpPr>
                <a:spLocks noChangeArrowheads="1"/>
              </p:cNvSpPr>
              <p:nvPr/>
            </p:nvSpPr>
            <p:spPr bwMode="auto">
              <a:xfrm>
                <a:off x="4446" y="2137"/>
                <a:ext cx="110" cy="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50" name="Rectangle 110"/>
              <p:cNvSpPr>
                <a:spLocks noChangeArrowheads="1"/>
              </p:cNvSpPr>
              <p:nvPr/>
            </p:nvSpPr>
            <p:spPr bwMode="auto">
              <a:xfrm>
                <a:off x="4665" y="2137"/>
                <a:ext cx="110" cy="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51" name="Rectangle 111"/>
              <p:cNvSpPr>
                <a:spLocks noChangeArrowheads="1"/>
              </p:cNvSpPr>
              <p:nvPr/>
            </p:nvSpPr>
            <p:spPr bwMode="auto">
              <a:xfrm>
                <a:off x="4884" y="2137"/>
                <a:ext cx="110" cy="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112752" name="Group 112"/>
              <p:cNvGrpSpPr>
                <a:grpSpLocks/>
              </p:cNvGrpSpPr>
              <p:nvPr/>
            </p:nvGrpSpPr>
            <p:grpSpPr bwMode="auto">
              <a:xfrm>
                <a:off x="4556" y="2137"/>
                <a:ext cx="109" cy="25"/>
                <a:chOff x="0" y="2795"/>
                <a:chExt cx="409" cy="91"/>
              </a:xfrm>
            </p:grpSpPr>
            <p:sp>
              <p:nvSpPr>
                <p:cNvPr id="112753" name="Rectangle 113"/>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54" name="Line 114"/>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55" name="Line 115"/>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56" name="Line 116"/>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57" name="Line 117"/>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58" name="Line 118"/>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59" name="Line 119"/>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60" name="Line 120"/>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61" name="Line 121"/>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112762" name="Group 122"/>
              <p:cNvGrpSpPr>
                <a:grpSpLocks/>
              </p:cNvGrpSpPr>
              <p:nvPr/>
            </p:nvGrpSpPr>
            <p:grpSpPr bwMode="auto">
              <a:xfrm>
                <a:off x="4775" y="2137"/>
                <a:ext cx="109" cy="25"/>
                <a:chOff x="0" y="2795"/>
                <a:chExt cx="409" cy="91"/>
              </a:xfrm>
            </p:grpSpPr>
            <p:sp>
              <p:nvSpPr>
                <p:cNvPr id="112763" name="Rectangle 123"/>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64" name="Line 124"/>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65" name="Line 125"/>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66" name="Line 126"/>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67" name="Line 127"/>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68" name="Line 128"/>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69" name="Line 129"/>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70" name="Line 130"/>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71" name="Line 131"/>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112772" name="Group 132"/>
              <p:cNvGrpSpPr>
                <a:grpSpLocks/>
              </p:cNvGrpSpPr>
              <p:nvPr/>
            </p:nvGrpSpPr>
            <p:grpSpPr bwMode="auto">
              <a:xfrm>
                <a:off x="4993" y="2137"/>
                <a:ext cx="110" cy="25"/>
                <a:chOff x="0" y="2795"/>
                <a:chExt cx="409" cy="91"/>
              </a:xfrm>
            </p:grpSpPr>
            <p:sp>
              <p:nvSpPr>
                <p:cNvPr id="112773" name="Rectangle 133"/>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74" name="Line 134"/>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75" name="Line 135"/>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76" name="Line 136"/>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77" name="Line 137"/>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78" name="Line 138"/>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79" name="Line 139"/>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80" name="Line 140"/>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81" name="Line 141"/>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
            <p:nvSpPr>
              <p:cNvPr id="112782" name="Rectangle 142"/>
              <p:cNvSpPr>
                <a:spLocks noChangeArrowheads="1"/>
              </p:cNvSpPr>
              <p:nvPr/>
            </p:nvSpPr>
            <p:spPr bwMode="auto">
              <a:xfrm>
                <a:off x="5103" y="2137"/>
                <a:ext cx="110" cy="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112783" name="Picture 143"/>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l="40991" t="41129" r="42818"/>
              <a:stretch>
                <a:fillRect/>
              </a:stretch>
            </p:blipFill>
            <p:spPr bwMode="auto">
              <a:xfrm flipH="1">
                <a:off x="4264" y="2024"/>
                <a:ext cx="2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84" name="Rectangle 144"/>
              <p:cNvSpPr>
                <a:spLocks noChangeArrowheads="1"/>
              </p:cNvSpPr>
              <p:nvPr/>
            </p:nvSpPr>
            <p:spPr bwMode="auto">
              <a:xfrm>
                <a:off x="4120" y="2162"/>
                <a:ext cx="1093" cy="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85" name="Rectangle 145"/>
              <p:cNvSpPr>
                <a:spLocks noChangeArrowheads="1"/>
              </p:cNvSpPr>
              <p:nvPr/>
            </p:nvSpPr>
            <p:spPr bwMode="auto">
              <a:xfrm>
                <a:off x="4227" y="2137"/>
                <a:ext cx="110" cy="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112786" name="Group 146"/>
              <p:cNvGrpSpPr>
                <a:grpSpLocks/>
              </p:cNvGrpSpPr>
              <p:nvPr/>
            </p:nvGrpSpPr>
            <p:grpSpPr bwMode="auto">
              <a:xfrm>
                <a:off x="4120" y="2137"/>
                <a:ext cx="110" cy="25"/>
                <a:chOff x="0" y="2795"/>
                <a:chExt cx="409" cy="91"/>
              </a:xfrm>
            </p:grpSpPr>
            <p:sp>
              <p:nvSpPr>
                <p:cNvPr id="112787" name="Rectangle 147"/>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88" name="Line 148"/>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89" name="Line 149"/>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90" name="Line 150"/>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91" name="Line 151"/>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92" name="Line 152"/>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93" name="Line 153"/>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94" name="Line 154"/>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95" name="Line 155"/>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112796" name="Group 156"/>
              <p:cNvGrpSpPr>
                <a:grpSpLocks/>
              </p:cNvGrpSpPr>
              <p:nvPr/>
            </p:nvGrpSpPr>
            <p:grpSpPr bwMode="auto">
              <a:xfrm>
                <a:off x="4337" y="2137"/>
                <a:ext cx="109" cy="25"/>
                <a:chOff x="0" y="2795"/>
                <a:chExt cx="409" cy="91"/>
              </a:xfrm>
            </p:grpSpPr>
            <p:sp>
              <p:nvSpPr>
                <p:cNvPr id="112797" name="Rectangle 157"/>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798" name="Line 158"/>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799" name="Line 159"/>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00" name="Line 160"/>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01" name="Line 161"/>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02" name="Line 162"/>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03" name="Line 163"/>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04" name="Line 164"/>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05" name="Line 165"/>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
            <p:nvSpPr>
              <p:cNvPr id="112806" name="AutoShape 166"/>
              <p:cNvSpPr>
                <a:spLocks noChangeArrowheads="1"/>
              </p:cNvSpPr>
              <p:nvPr/>
            </p:nvSpPr>
            <p:spPr bwMode="auto">
              <a:xfrm rot="10800000">
                <a:off x="4142" y="2200"/>
                <a:ext cx="87" cy="26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07" name="AutoShape 167"/>
              <p:cNvSpPr>
                <a:spLocks noChangeArrowheads="1"/>
              </p:cNvSpPr>
              <p:nvPr/>
            </p:nvSpPr>
            <p:spPr bwMode="auto">
              <a:xfrm rot="10800000">
                <a:off x="4344" y="2200"/>
                <a:ext cx="87" cy="26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08" name="AutoShape 168"/>
              <p:cNvSpPr>
                <a:spLocks noChangeArrowheads="1"/>
              </p:cNvSpPr>
              <p:nvPr/>
            </p:nvSpPr>
            <p:spPr bwMode="auto">
              <a:xfrm rot="5033176">
                <a:off x="4193" y="2211"/>
                <a:ext cx="88" cy="89"/>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09" name="AutoShape 169"/>
              <p:cNvSpPr>
                <a:spLocks noChangeArrowheads="1"/>
              </p:cNvSpPr>
              <p:nvPr/>
            </p:nvSpPr>
            <p:spPr bwMode="auto">
              <a:xfrm rot="16049318" flipH="1">
                <a:off x="4300" y="2219"/>
                <a:ext cx="88" cy="76"/>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10" name="Rectangle 170"/>
              <p:cNvSpPr>
                <a:spLocks noChangeArrowheads="1"/>
              </p:cNvSpPr>
              <p:nvPr/>
            </p:nvSpPr>
            <p:spPr bwMode="auto">
              <a:xfrm>
                <a:off x="3982" y="2133"/>
                <a:ext cx="136" cy="4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pic>
          <p:nvPicPr>
            <p:cNvPr id="112811" name="Picture 171"/>
            <p:cNvPicPr>
              <a:picLocks noChangeAspect="1" noChangeArrowheads="1"/>
            </p:cNvPicPr>
            <p:nvPr/>
          </p:nvPicPr>
          <p:blipFill>
            <a:blip r:embed="rId5"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203" y="1540"/>
              <a:ext cx="109"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12" name="Picture 172"/>
            <p:cNvPicPr>
              <a:picLocks noChangeAspect="1" noChangeArrowheads="1"/>
            </p:cNvPicPr>
            <p:nvPr/>
          </p:nvPicPr>
          <p:blipFill>
            <a:blip r:embed="rId5"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335" y="1540"/>
              <a:ext cx="110"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13" name="Picture 173"/>
            <p:cNvPicPr>
              <a:picLocks noChangeAspect="1" noChangeArrowheads="1"/>
            </p:cNvPicPr>
            <p:nvPr/>
          </p:nvPicPr>
          <p:blipFill>
            <a:blip r:embed="rId5"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247" y="1540"/>
              <a:ext cx="110"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14" name="Picture 174"/>
            <p:cNvPicPr>
              <a:picLocks noChangeAspect="1" noChangeArrowheads="1"/>
            </p:cNvPicPr>
            <p:nvPr/>
          </p:nvPicPr>
          <p:blipFill>
            <a:blip r:embed="rId5"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456" y="1548"/>
              <a:ext cx="109"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815" name="Group 175"/>
            <p:cNvGrpSpPr>
              <a:grpSpLocks/>
            </p:cNvGrpSpPr>
            <p:nvPr/>
          </p:nvGrpSpPr>
          <p:grpSpPr bwMode="auto">
            <a:xfrm>
              <a:off x="104" y="440"/>
              <a:ext cx="1591" cy="1377"/>
              <a:chOff x="81" y="1004"/>
              <a:chExt cx="1542" cy="1334"/>
            </a:xfrm>
          </p:grpSpPr>
          <p:grpSp>
            <p:nvGrpSpPr>
              <p:cNvPr id="112816" name="Group 176"/>
              <p:cNvGrpSpPr>
                <a:grpSpLocks/>
              </p:cNvGrpSpPr>
              <p:nvPr/>
            </p:nvGrpSpPr>
            <p:grpSpPr bwMode="auto">
              <a:xfrm>
                <a:off x="81" y="1004"/>
                <a:ext cx="1542" cy="1334"/>
                <a:chOff x="81" y="1004"/>
                <a:chExt cx="1542" cy="1334"/>
              </a:xfrm>
            </p:grpSpPr>
            <p:sp>
              <p:nvSpPr>
                <p:cNvPr id="112817" name="Rectangle 177"/>
                <p:cNvSpPr>
                  <a:spLocks noChangeArrowheads="1"/>
                </p:cNvSpPr>
                <p:nvPr/>
              </p:nvSpPr>
              <p:spPr bwMode="auto">
                <a:xfrm>
                  <a:off x="1487" y="2055"/>
                  <a:ext cx="121" cy="28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112818" name="Group 178"/>
                <p:cNvGrpSpPr>
                  <a:grpSpLocks/>
                </p:cNvGrpSpPr>
                <p:nvPr/>
              </p:nvGrpSpPr>
              <p:grpSpPr bwMode="auto">
                <a:xfrm>
                  <a:off x="81" y="1085"/>
                  <a:ext cx="1542" cy="1075"/>
                  <a:chOff x="398" y="1306"/>
                  <a:chExt cx="1225" cy="854"/>
                </a:xfrm>
              </p:grpSpPr>
              <p:sp>
                <p:nvSpPr>
                  <p:cNvPr id="112819" name="Rectangle 179"/>
                  <p:cNvSpPr>
                    <a:spLocks noChangeArrowheads="1"/>
                  </p:cNvSpPr>
                  <p:nvPr/>
                </p:nvSpPr>
                <p:spPr bwMode="auto">
                  <a:xfrm>
                    <a:off x="416" y="1603"/>
                    <a:ext cx="205" cy="55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20" name="AutoShape 180"/>
                  <p:cNvSpPr>
                    <a:spLocks noChangeArrowheads="1"/>
                  </p:cNvSpPr>
                  <p:nvPr/>
                </p:nvSpPr>
                <p:spPr bwMode="auto">
                  <a:xfrm>
                    <a:off x="454" y="1436"/>
                    <a:ext cx="130" cy="130"/>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21" name="AutoShape 181"/>
                  <p:cNvSpPr>
                    <a:spLocks noChangeArrowheads="1"/>
                  </p:cNvSpPr>
                  <p:nvPr/>
                </p:nvSpPr>
                <p:spPr bwMode="auto">
                  <a:xfrm rot="10800000">
                    <a:off x="416" y="1566"/>
                    <a:ext cx="205" cy="37"/>
                  </a:xfrm>
                  <a:custGeom>
                    <a:avLst/>
                    <a:gdLst>
                      <a:gd name="G0" fmla="+- 4285 0 0"/>
                      <a:gd name="G1" fmla="+- 21600 0 4285"/>
                      <a:gd name="G2" fmla="*/ 4285 1 2"/>
                      <a:gd name="G3" fmla="+- 21600 0 G2"/>
                      <a:gd name="G4" fmla="+/ 4285 21600 2"/>
                      <a:gd name="G5" fmla="+/ G1 0 2"/>
                      <a:gd name="G6" fmla="*/ 21600 21600 4285"/>
                      <a:gd name="G7" fmla="*/ G6 1 2"/>
                      <a:gd name="G8" fmla="+- 21600 0 G7"/>
                      <a:gd name="G9" fmla="*/ 21600 1 2"/>
                      <a:gd name="G10" fmla="+- 4285 0 G9"/>
                      <a:gd name="G11" fmla="?: G10 G8 0"/>
                      <a:gd name="G12" fmla="?: G10 G7 21600"/>
                      <a:gd name="T0" fmla="*/ 19457 w 21600"/>
                      <a:gd name="T1" fmla="*/ 10800 h 21600"/>
                      <a:gd name="T2" fmla="*/ 10800 w 21600"/>
                      <a:gd name="T3" fmla="*/ 21600 h 21600"/>
                      <a:gd name="T4" fmla="*/ 2143 w 21600"/>
                      <a:gd name="T5" fmla="*/ 10800 h 21600"/>
                      <a:gd name="T6" fmla="*/ 10800 w 21600"/>
                      <a:gd name="T7" fmla="*/ 0 h 21600"/>
                      <a:gd name="T8" fmla="*/ 3943 w 21600"/>
                      <a:gd name="T9" fmla="*/ 3943 h 21600"/>
                      <a:gd name="T10" fmla="*/ 17657 w 21600"/>
                      <a:gd name="T11" fmla="*/ 17657 h 21600"/>
                    </a:gdLst>
                    <a:ahLst/>
                    <a:cxnLst>
                      <a:cxn ang="0">
                        <a:pos x="T0" y="T1"/>
                      </a:cxn>
                      <a:cxn ang="0">
                        <a:pos x="T2" y="T3"/>
                      </a:cxn>
                      <a:cxn ang="0">
                        <a:pos x="T4" y="T5"/>
                      </a:cxn>
                      <a:cxn ang="0">
                        <a:pos x="T6" y="T7"/>
                      </a:cxn>
                    </a:cxnLst>
                    <a:rect l="T8" t="T9" r="T10" b="T11"/>
                    <a:pathLst>
                      <a:path w="21600" h="21600">
                        <a:moveTo>
                          <a:pt x="0" y="0"/>
                        </a:moveTo>
                        <a:lnTo>
                          <a:pt x="4285" y="21600"/>
                        </a:lnTo>
                        <a:lnTo>
                          <a:pt x="17315"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22" name="AutoShape 182"/>
                  <p:cNvSpPr>
                    <a:spLocks noChangeArrowheads="1"/>
                  </p:cNvSpPr>
                  <p:nvPr/>
                </p:nvSpPr>
                <p:spPr bwMode="auto">
                  <a:xfrm>
                    <a:off x="602" y="1510"/>
                    <a:ext cx="19" cy="37"/>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23" name="Rectangle 183"/>
                  <p:cNvSpPr>
                    <a:spLocks noChangeArrowheads="1"/>
                  </p:cNvSpPr>
                  <p:nvPr/>
                </p:nvSpPr>
                <p:spPr bwMode="auto">
                  <a:xfrm>
                    <a:off x="602" y="1547"/>
                    <a:ext cx="19" cy="5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24" name="AutoShape 184"/>
                  <p:cNvSpPr>
                    <a:spLocks noChangeArrowheads="1"/>
                  </p:cNvSpPr>
                  <p:nvPr/>
                </p:nvSpPr>
                <p:spPr bwMode="auto">
                  <a:xfrm>
                    <a:off x="416" y="1510"/>
                    <a:ext cx="19" cy="37"/>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25" name="Rectangle 185"/>
                  <p:cNvSpPr>
                    <a:spLocks noChangeArrowheads="1"/>
                  </p:cNvSpPr>
                  <p:nvPr/>
                </p:nvSpPr>
                <p:spPr bwMode="auto">
                  <a:xfrm>
                    <a:off x="416" y="1547"/>
                    <a:ext cx="19" cy="5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26" name="Rectangle 186"/>
                  <p:cNvSpPr>
                    <a:spLocks noChangeArrowheads="1"/>
                  </p:cNvSpPr>
                  <p:nvPr/>
                </p:nvSpPr>
                <p:spPr bwMode="auto">
                  <a:xfrm>
                    <a:off x="621" y="1845"/>
                    <a:ext cx="835" cy="31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112827" name="Group 187"/>
                  <p:cNvGrpSpPr>
                    <a:grpSpLocks/>
                  </p:cNvGrpSpPr>
                  <p:nvPr/>
                </p:nvGrpSpPr>
                <p:grpSpPr bwMode="auto">
                  <a:xfrm>
                    <a:off x="676" y="1714"/>
                    <a:ext cx="68" cy="446"/>
                    <a:chOff x="988" y="708"/>
                    <a:chExt cx="46" cy="227"/>
                  </a:xfrm>
                </p:grpSpPr>
                <p:sp>
                  <p:nvSpPr>
                    <p:cNvPr id="112828" name="AutoShape 188"/>
                    <p:cNvSpPr>
                      <a:spLocks noChangeArrowheads="1"/>
                    </p:cNvSpPr>
                    <p:nvPr/>
                  </p:nvSpPr>
                  <p:spPr bwMode="auto">
                    <a:xfrm>
                      <a:off x="988" y="708"/>
                      <a:ext cx="45" cy="9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29" name="Rectangle 189"/>
                    <p:cNvSpPr>
                      <a:spLocks noChangeArrowheads="1"/>
                    </p:cNvSpPr>
                    <p:nvPr/>
                  </p:nvSpPr>
                  <p:spPr bwMode="auto">
                    <a:xfrm>
                      <a:off x="988" y="799"/>
                      <a:ext cx="46"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2830" name="Rectangle 190"/>
                  <p:cNvSpPr>
                    <a:spLocks noChangeArrowheads="1"/>
                  </p:cNvSpPr>
                  <p:nvPr/>
                </p:nvSpPr>
                <p:spPr bwMode="auto">
                  <a:xfrm>
                    <a:off x="1103" y="1714"/>
                    <a:ext cx="205" cy="44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31" name="AutoShape 191"/>
                  <p:cNvSpPr>
                    <a:spLocks noChangeArrowheads="1"/>
                  </p:cNvSpPr>
                  <p:nvPr/>
                </p:nvSpPr>
                <p:spPr bwMode="auto">
                  <a:xfrm>
                    <a:off x="1289" y="1621"/>
                    <a:ext cx="18" cy="3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32" name="Rectangle 192"/>
                  <p:cNvSpPr>
                    <a:spLocks noChangeArrowheads="1"/>
                  </p:cNvSpPr>
                  <p:nvPr/>
                </p:nvSpPr>
                <p:spPr bwMode="auto">
                  <a:xfrm>
                    <a:off x="1289" y="1659"/>
                    <a:ext cx="19" cy="5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33" name="AutoShape 193"/>
                  <p:cNvSpPr>
                    <a:spLocks noChangeArrowheads="1"/>
                  </p:cNvSpPr>
                  <p:nvPr/>
                </p:nvSpPr>
                <p:spPr bwMode="auto">
                  <a:xfrm>
                    <a:off x="1103" y="1621"/>
                    <a:ext cx="19" cy="3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34" name="Rectangle 194"/>
                  <p:cNvSpPr>
                    <a:spLocks noChangeArrowheads="1"/>
                  </p:cNvSpPr>
                  <p:nvPr/>
                </p:nvSpPr>
                <p:spPr bwMode="auto">
                  <a:xfrm>
                    <a:off x="1103" y="1659"/>
                    <a:ext cx="19" cy="5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35" name="AutoShape 195"/>
                  <p:cNvSpPr>
                    <a:spLocks noChangeArrowheads="1"/>
                  </p:cNvSpPr>
                  <p:nvPr/>
                </p:nvSpPr>
                <p:spPr bwMode="auto">
                  <a:xfrm>
                    <a:off x="1122" y="1306"/>
                    <a:ext cx="167" cy="40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112836" name="Group 196"/>
                  <p:cNvGrpSpPr>
                    <a:grpSpLocks/>
                  </p:cNvGrpSpPr>
                  <p:nvPr/>
                </p:nvGrpSpPr>
                <p:grpSpPr bwMode="auto">
                  <a:xfrm>
                    <a:off x="1308" y="1714"/>
                    <a:ext cx="129" cy="446"/>
                    <a:chOff x="988" y="708"/>
                    <a:chExt cx="46" cy="227"/>
                  </a:xfrm>
                </p:grpSpPr>
                <p:sp>
                  <p:nvSpPr>
                    <p:cNvPr id="112837" name="AutoShape 197"/>
                    <p:cNvSpPr>
                      <a:spLocks noChangeArrowheads="1"/>
                    </p:cNvSpPr>
                    <p:nvPr/>
                  </p:nvSpPr>
                  <p:spPr bwMode="auto">
                    <a:xfrm>
                      <a:off x="988" y="708"/>
                      <a:ext cx="45" cy="9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38" name="Rectangle 198"/>
                    <p:cNvSpPr>
                      <a:spLocks noChangeArrowheads="1"/>
                    </p:cNvSpPr>
                    <p:nvPr/>
                  </p:nvSpPr>
                  <p:spPr bwMode="auto">
                    <a:xfrm>
                      <a:off x="988" y="799"/>
                      <a:ext cx="46"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2839" name="AutoShape 199"/>
                  <p:cNvSpPr>
                    <a:spLocks noChangeArrowheads="1"/>
                  </p:cNvSpPr>
                  <p:nvPr/>
                </p:nvSpPr>
                <p:spPr bwMode="auto">
                  <a:xfrm>
                    <a:off x="1400" y="1845"/>
                    <a:ext cx="111" cy="11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40" name="Line 200"/>
                  <p:cNvSpPr>
                    <a:spLocks noChangeShapeType="1"/>
                  </p:cNvSpPr>
                  <p:nvPr/>
                </p:nvSpPr>
                <p:spPr bwMode="auto">
                  <a:xfrm>
                    <a:off x="1493" y="1937"/>
                    <a:ext cx="74" cy="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41" name="AutoShape 201"/>
                  <p:cNvSpPr>
                    <a:spLocks noChangeArrowheads="1"/>
                  </p:cNvSpPr>
                  <p:nvPr/>
                </p:nvSpPr>
                <p:spPr bwMode="auto">
                  <a:xfrm>
                    <a:off x="1512" y="1993"/>
                    <a:ext cx="111" cy="74"/>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42" name="Rectangle 202"/>
                  <p:cNvSpPr>
                    <a:spLocks noChangeArrowheads="1"/>
                  </p:cNvSpPr>
                  <p:nvPr/>
                </p:nvSpPr>
                <p:spPr bwMode="auto">
                  <a:xfrm>
                    <a:off x="1400" y="1956"/>
                    <a:ext cx="112" cy="20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43" name="Rectangle 203"/>
                  <p:cNvSpPr>
                    <a:spLocks noChangeArrowheads="1"/>
                  </p:cNvSpPr>
                  <p:nvPr/>
                </p:nvSpPr>
                <p:spPr bwMode="auto">
                  <a:xfrm>
                    <a:off x="1474" y="1993"/>
                    <a:ext cx="93" cy="9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44" name="Rectangle 204"/>
                  <p:cNvSpPr>
                    <a:spLocks noChangeArrowheads="1"/>
                  </p:cNvSpPr>
                  <p:nvPr/>
                </p:nvSpPr>
                <p:spPr bwMode="auto">
                  <a:xfrm>
                    <a:off x="1493" y="2067"/>
                    <a:ext cx="130" cy="9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45" name="AutoShape 205"/>
                  <p:cNvSpPr>
                    <a:spLocks noChangeArrowheads="1"/>
                  </p:cNvSpPr>
                  <p:nvPr/>
                </p:nvSpPr>
                <p:spPr bwMode="auto">
                  <a:xfrm>
                    <a:off x="398" y="1678"/>
                    <a:ext cx="18" cy="36"/>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46" name="Rectangle 206"/>
                  <p:cNvSpPr>
                    <a:spLocks noChangeArrowheads="1"/>
                  </p:cNvSpPr>
                  <p:nvPr/>
                </p:nvSpPr>
                <p:spPr bwMode="auto">
                  <a:xfrm>
                    <a:off x="398" y="1714"/>
                    <a:ext cx="19" cy="44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47" name="AutoShape 207"/>
                  <p:cNvSpPr>
                    <a:spLocks noChangeArrowheads="1"/>
                  </p:cNvSpPr>
                  <p:nvPr/>
                </p:nvSpPr>
                <p:spPr bwMode="auto">
                  <a:xfrm>
                    <a:off x="713" y="1759"/>
                    <a:ext cx="66" cy="17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48" name="AutoShape 208"/>
                  <p:cNvSpPr>
                    <a:spLocks noChangeArrowheads="1"/>
                  </p:cNvSpPr>
                  <p:nvPr/>
                </p:nvSpPr>
                <p:spPr bwMode="auto">
                  <a:xfrm>
                    <a:off x="1344" y="1733"/>
                    <a:ext cx="127" cy="179"/>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49" name="AutoShape 209"/>
                  <p:cNvSpPr>
                    <a:spLocks noChangeArrowheads="1"/>
                  </p:cNvSpPr>
                  <p:nvPr/>
                </p:nvSpPr>
                <p:spPr bwMode="auto">
                  <a:xfrm>
                    <a:off x="621" y="1678"/>
                    <a:ext cx="18" cy="36"/>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50" name="Rectangle 210"/>
                  <p:cNvSpPr>
                    <a:spLocks noChangeArrowheads="1"/>
                  </p:cNvSpPr>
                  <p:nvPr/>
                </p:nvSpPr>
                <p:spPr bwMode="auto">
                  <a:xfrm>
                    <a:off x="621" y="1714"/>
                    <a:ext cx="18" cy="44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2851" name="Line 211"/>
                <p:cNvSpPr>
                  <a:spLocks noChangeShapeType="1"/>
                </p:cNvSpPr>
                <p:nvPr/>
              </p:nvSpPr>
              <p:spPr bwMode="auto">
                <a:xfrm flipV="1">
                  <a:off x="1097" y="100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
            <p:nvSpPr>
              <p:cNvPr id="112852" name="Line 212"/>
              <p:cNvSpPr>
                <a:spLocks noChangeShapeType="1"/>
              </p:cNvSpPr>
              <p:nvPr/>
            </p:nvSpPr>
            <p:spPr bwMode="auto">
              <a:xfrm>
                <a:off x="233" y="1207"/>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112853" name="Group 213"/>
            <p:cNvGrpSpPr>
              <a:grpSpLocks/>
            </p:cNvGrpSpPr>
            <p:nvPr/>
          </p:nvGrpSpPr>
          <p:grpSpPr bwMode="auto">
            <a:xfrm>
              <a:off x="3098" y="890"/>
              <a:ext cx="620" cy="771"/>
              <a:chOff x="359" y="391"/>
              <a:chExt cx="2262" cy="2812"/>
            </a:xfrm>
          </p:grpSpPr>
          <p:sp>
            <p:nvSpPr>
              <p:cNvPr id="112854" name="AutoShape 214"/>
              <p:cNvSpPr>
                <a:spLocks noChangeArrowheads="1"/>
              </p:cNvSpPr>
              <p:nvPr/>
            </p:nvSpPr>
            <p:spPr bwMode="auto">
              <a:xfrm>
                <a:off x="2031" y="572"/>
                <a:ext cx="318" cy="1119"/>
              </a:xfrm>
              <a:prstGeom prst="triangle">
                <a:avLst>
                  <a:gd name="adj" fmla="val 4811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55" name="AutoShape 215"/>
              <p:cNvSpPr>
                <a:spLocks noChangeArrowheads="1"/>
              </p:cNvSpPr>
              <p:nvPr/>
            </p:nvSpPr>
            <p:spPr bwMode="auto">
              <a:xfrm rot="10800000">
                <a:off x="1940" y="1661"/>
                <a:ext cx="499" cy="166"/>
              </a:xfrm>
              <a:custGeom>
                <a:avLst/>
                <a:gdLst>
                  <a:gd name="G0" fmla="+- 4285 0 0"/>
                  <a:gd name="G1" fmla="+- 21600 0 4285"/>
                  <a:gd name="G2" fmla="*/ 4285 1 2"/>
                  <a:gd name="G3" fmla="+- 21600 0 G2"/>
                  <a:gd name="G4" fmla="+/ 4285 21600 2"/>
                  <a:gd name="G5" fmla="+/ G1 0 2"/>
                  <a:gd name="G6" fmla="*/ 21600 21600 4285"/>
                  <a:gd name="G7" fmla="*/ G6 1 2"/>
                  <a:gd name="G8" fmla="+- 21600 0 G7"/>
                  <a:gd name="G9" fmla="*/ 21600 1 2"/>
                  <a:gd name="G10" fmla="+- 4285 0 G9"/>
                  <a:gd name="G11" fmla="?: G10 G8 0"/>
                  <a:gd name="G12" fmla="?: G10 G7 21600"/>
                  <a:gd name="T0" fmla="*/ 19457 w 21600"/>
                  <a:gd name="T1" fmla="*/ 10800 h 21600"/>
                  <a:gd name="T2" fmla="*/ 10800 w 21600"/>
                  <a:gd name="T3" fmla="*/ 21600 h 21600"/>
                  <a:gd name="T4" fmla="*/ 2143 w 21600"/>
                  <a:gd name="T5" fmla="*/ 10800 h 21600"/>
                  <a:gd name="T6" fmla="*/ 10800 w 21600"/>
                  <a:gd name="T7" fmla="*/ 0 h 21600"/>
                  <a:gd name="T8" fmla="*/ 3943 w 21600"/>
                  <a:gd name="T9" fmla="*/ 3943 h 21600"/>
                  <a:gd name="T10" fmla="*/ 17657 w 21600"/>
                  <a:gd name="T11" fmla="*/ 17657 h 21600"/>
                </a:gdLst>
                <a:ahLst/>
                <a:cxnLst>
                  <a:cxn ang="0">
                    <a:pos x="T0" y="T1"/>
                  </a:cxn>
                  <a:cxn ang="0">
                    <a:pos x="T2" y="T3"/>
                  </a:cxn>
                  <a:cxn ang="0">
                    <a:pos x="T4" y="T5"/>
                  </a:cxn>
                  <a:cxn ang="0">
                    <a:pos x="T6" y="T7"/>
                  </a:cxn>
                </a:cxnLst>
                <a:rect l="T8" t="T9" r="T10" b="T11"/>
                <a:pathLst>
                  <a:path w="21600" h="21600">
                    <a:moveTo>
                      <a:pt x="0" y="0"/>
                    </a:moveTo>
                    <a:lnTo>
                      <a:pt x="4285" y="21600"/>
                    </a:lnTo>
                    <a:lnTo>
                      <a:pt x="17315"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56" name="AutoShape 216"/>
              <p:cNvSpPr>
                <a:spLocks noChangeArrowheads="1"/>
              </p:cNvSpPr>
              <p:nvPr/>
            </p:nvSpPr>
            <p:spPr bwMode="auto">
              <a:xfrm>
                <a:off x="2394" y="1600"/>
                <a:ext cx="45" cy="9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57" name="Rectangle 217"/>
              <p:cNvSpPr>
                <a:spLocks noChangeArrowheads="1"/>
              </p:cNvSpPr>
              <p:nvPr/>
            </p:nvSpPr>
            <p:spPr bwMode="auto">
              <a:xfrm>
                <a:off x="2394" y="1691"/>
                <a:ext cx="46"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58" name="AutoShape 218"/>
              <p:cNvSpPr>
                <a:spLocks noChangeArrowheads="1"/>
              </p:cNvSpPr>
              <p:nvPr/>
            </p:nvSpPr>
            <p:spPr bwMode="auto">
              <a:xfrm>
                <a:off x="1940" y="1600"/>
                <a:ext cx="45" cy="9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59" name="Rectangle 219"/>
              <p:cNvSpPr>
                <a:spLocks noChangeArrowheads="1"/>
              </p:cNvSpPr>
              <p:nvPr/>
            </p:nvSpPr>
            <p:spPr bwMode="auto">
              <a:xfrm>
                <a:off x="1940" y="1691"/>
                <a:ext cx="46"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60" name="Rectangle 220"/>
              <p:cNvSpPr>
                <a:spLocks noChangeArrowheads="1"/>
              </p:cNvSpPr>
              <p:nvPr/>
            </p:nvSpPr>
            <p:spPr bwMode="auto">
              <a:xfrm>
                <a:off x="2440" y="1978"/>
                <a:ext cx="46" cy="108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61" name="Rectangle 221"/>
              <p:cNvSpPr>
                <a:spLocks noChangeArrowheads="1"/>
              </p:cNvSpPr>
              <p:nvPr/>
            </p:nvSpPr>
            <p:spPr bwMode="auto">
              <a:xfrm>
                <a:off x="1940" y="1803"/>
                <a:ext cx="499" cy="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62" name="Line 222"/>
              <p:cNvSpPr>
                <a:spLocks noChangeShapeType="1"/>
              </p:cNvSpPr>
              <p:nvPr/>
            </p:nvSpPr>
            <p:spPr bwMode="auto">
              <a:xfrm flipV="1">
                <a:off x="2183" y="391"/>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63" name="Oval 223"/>
              <p:cNvSpPr>
                <a:spLocks noChangeArrowheads="1"/>
              </p:cNvSpPr>
              <p:nvPr/>
            </p:nvSpPr>
            <p:spPr bwMode="auto">
              <a:xfrm>
                <a:off x="2171" y="413"/>
                <a:ext cx="23" cy="2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64" name="Rectangle 224"/>
              <p:cNvSpPr>
                <a:spLocks noChangeArrowheads="1"/>
              </p:cNvSpPr>
              <p:nvPr/>
            </p:nvSpPr>
            <p:spPr bwMode="auto">
              <a:xfrm>
                <a:off x="1895" y="1978"/>
                <a:ext cx="46" cy="108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65" name="Line 225"/>
              <p:cNvSpPr>
                <a:spLocks noChangeShapeType="1"/>
              </p:cNvSpPr>
              <p:nvPr/>
            </p:nvSpPr>
            <p:spPr bwMode="auto">
              <a:xfrm flipV="1">
                <a:off x="2235" y="2047"/>
                <a:ext cx="0" cy="13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66" name="AutoShape 226"/>
              <p:cNvSpPr>
                <a:spLocks noChangeArrowheads="1"/>
              </p:cNvSpPr>
              <p:nvPr/>
            </p:nvSpPr>
            <p:spPr bwMode="auto">
              <a:xfrm rot="10800000">
                <a:off x="580" y="2169"/>
                <a:ext cx="1996" cy="399"/>
              </a:xfrm>
              <a:custGeom>
                <a:avLst/>
                <a:gdLst>
                  <a:gd name="G0" fmla="+- 3668 0 0"/>
                  <a:gd name="G1" fmla="+- 21600 0 3668"/>
                  <a:gd name="G2" fmla="*/ 3668 1 2"/>
                  <a:gd name="G3" fmla="+- 21600 0 G2"/>
                  <a:gd name="G4" fmla="+/ 3668 21600 2"/>
                  <a:gd name="G5" fmla="+/ G1 0 2"/>
                  <a:gd name="G6" fmla="*/ 21600 21600 3668"/>
                  <a:gd name="G7" fmla="*/ G6 1 2"/>
                  <a:gd name="G8" fmla="+- 21600 0 G7"/>
                  <a:gd name="G9" fmla="*/ 21600 1 2"/>
                  <a:gd name="G10" fmla="+- 3668 0 G9"/>
                  <a:gd name="G11" fmla="?: G10 G8 0"/>
                  <a:gd name="G12" fmla="?: G10 G7 21600"/>
                  <a:gd name="T0" fmla="*/ 19766 w 21600"/>
                  <a:gd name="T1" fmla="*/ 10800 h 21600"/>
                  <a:gd name="T2" fmla="*/ 10800 w 21600"/>
                  <a:gd name="T3" fmla="*/ 21600 h 21600"/>
                  <a:gd name="T4" fmla="*/ 1834 w 21600"/>
                  <a:gd name="T5" fmla="*/ 10800 h 21600"/>
                  <a:gd name="T6" fmla="*/ 10800 w 21600"/>
                  <a:gd name="T7" fmla="*/ 0 h 21600"/>
                  <a:gd name="T8" fmla="*/ 3634 w 21600"/>
                  <a:gd name="T9" fmla="*/ 3634 h 21600"/>
                  <a:gd name="T10" fmla="*/ 17966 w 21600"/>
                  <a:gd name="T11" fmla="*/ 17966 h 21600"/>
                </a:gdLst>
                <a:ahLst/>
                <a:cxnLst>
                  <a:cxn ang="0">
                    <a:pos x="T0" y="T1"/>
                  </a:cxn>
                  <a:cxn ang="0">
                    <a:pos x="T2" y="T3"/>
                  </a:cxn>
                  <a:cxn ang="0">
                    <a:pos x="T4" y="T5"/>
                  </a:cxn>
                  <a:cxn ang="0">
                    <a:pos x="T6" y="T7"/>
                  </a:cxn>
                </a:cxnLst>
                <a:rect l="T8" t="T9" r="T10" b="T11"/>
                <a:pathLst>
                  <a:path w="21600" h="21600">
                    <a:moveTo>
                      <a:pt x="0" y="0"/>
                    </a:moveTo>
                    <a:lnTo>
                      <a:pt x="3668" y="21600"/>
                    </a:lnTo>
                    <a:lnTo>
                      <a:pt x="17932" y="21600"/>
                    </a:lnTo>
                    <a:lnTo>
                      <a:pt x="21600" y="0"/>
                    </a:lnTo>
                    <a:close/>
                  </a:path>
                </a:pathLst>
              </a:cu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67" name="Rectangle 227"/>
              <p:cNvSpPr>
                <a:spLocks noChangeArrowheads="1"/>
              </p:cNvSpPr>
              <p:nvPr/>
            </p:nvSpPr>
            <p:spPr bwMode="auto">
              <a:xfrm>
                <a:off x="580" y="2568"/>
                <a:ext cx="1996" cy="63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68" name="Line 228"/>
              <p:cNvSpPr>
                <a:spLocks noChangeShapeType="1"/>
              </p:cNvSpPr>
              <p:nvPr/>
            </p:nvSpPr>
            <p:spPr bwMode="auto">
              <a:xfrm flipV="1">
                <a:off x="920" y="2047"/>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nvGrpSpPr>
              <p:cNvPr id="112869" name="Group 229"/>
              <p:cNvGrpSpPr>
                <a:grpSpLocks/>
              </p:cNvGrpSpPr>
              <p:nvPr/>
            </p:nvGrpSpPr>
            <p:grpSpPr bwMode="auto">
              <a:xfrm>
                <a:off x="535" y="2690"/>
                <a:ext cx="45" cy="513"/>
                <a:chOff x="535" y="2681"/>
                <a:chExt cx="45" cy="545"/>
              </a:xfrm>
            </p:grpSpPr>
            <p:sp>
              <p:nvSpPr>
                <p:cNvPr id="112870" name="Rectangle 230"/>
                <p:cNvSpPr>
                  <a:spLocks noChangeArrowheads="1"/>
                </p:cNvSpPr>
                <p:nvPr/>
              </p:nvSpPr>
              <p:spPr bwMode="auto">
                <a:xfrm flipH="1">
                  <a:off x="535" y="2727"/>
                  <a:ext cx="45" cy="49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71" name="AutoShape 231"/>
                <p:cNvSpPr>
                  <a:spLocks noChangeArrowheads="1"/>
                </p:cNvSpPr>
                <p:nvPr/>
              </p:nvSpPr>
              <p:spPr bwMode="auto">
                <a:xfrm rot="-5400000">
                  <a:off x="535" y="2681"/>
                  <a:ext cx="45" cy="45"/>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112872" name="Group 232"/>
              <p:cNvGrpSpPr>
                <a:grpSpLocks/>
              </p:cNvGrpSpPr>
              <p:nvPr/>
            </p:nvGrpSpPr>
            <p:grpSpPr bwMode="auto">
              <a:xfrm flipH="1">
                <a:off x="2576" y="2690"/>
                <a:ext cx="45" cy="513"/>
                <a:chOff x="535" y="2681"/>
                <a:chExt cx="45" cy="545"/>
              </a:xfrm>
            </p:grpSpPr>
            <p:sp>
              <p:nvSpPr>
                <p:cNvPr id="112873" name="Rectangle 233"/>
                <p:cNvSpPr>
                  <a:spLocks noChangeArrowheads="1"/>
                </p:cNvSpPr>
                <p:nvPr/>
              </p:nvSpPr>
              <p:spPr bwMode="auto">
                <a:xfrm flipH="1">
                  <a:off x="535" y="2727"/>
                  <a:ext cx="45" cy="49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74" name="AutoShape 234"/>
                <p:cNvSpPr>
                  <a:spLocks noChangeArrowheads="1"/>
                </p:cNvSpPr>
                <p:nvPr/>
              </p:nvSpPr>
              <p:spPr bwMode="auto">
                <a:xfrm rot="-5400000">
                  <a:off x="535" y="2681"/>
                  <a:ext cx="45" cy="45"/>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2875" name="Line 235"/>
              <p:cNvSpPr>
                <a:spLocks noChangeShapeType="1"/>
              </p:cNvSpPr>
              <p:nvPr/>
            </p:nvSpPr>
            <p:spPr bwMode="auto">
              <a:xfrm>
                <a:off x="557" y="2568"/>
                <a:ext cx="204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76" name="AutoShape 236"/>
              <p:cNvSpPr>
                <a:spLocks noChangeArrowheads="1"/>
              </p:cNvSpPr>
              <p:nvPr/>
            </p:nvSpPr>
            <p:spPr bwMode="auto">
              <a:xfrm rot="10800000">
                <a:off x="359" y="3067"/>
                <a:ext cx="266" cy="136"/>
              </a:xfrm>
              <a:custGeom>
                <a:avLst/>
                <a:gdLst>
                  <a:gd name="G0" fmla="+- 6983 0 0"/>
                  <a:gd name="G1" fmla="+- 21600 0 6983"/>
                  <a:gd name="G2" fmla="*/ 6983 1 2"/>
                  <a:gd name="G3" fmla="+- 21600 0 G2"/>
                  <a:gd name="G4" fmla="+/ 6983 21600 2"/>
                  <a:gd name="G5" fmla="+/ G1 0 2"/>
                  <a:gd name="G6" fmla="*/ 21600 21600 6983"/>
                  <a:gd name="G7" fmla="*/ G6 1 2"/>
                  <a:gd name="G8" fmla="+- 21600 0 G7"/>
                  <a:gd name="G9" fmla="*/ 21600 1 2"/>
                  <a:gd name="G10" fmla="+- 6983 0 G9"/>
                  <a:gd name="G11" fmla="?: G10 G8 0"/>
                  <a:gd name="G12" fmla="?: G10 G7 21600"/>
                  <a:gd name="T0" fmla="*/ 18108 w 21600"/>
                  <a:gd name="T1" fmla="*/ 10800 h 21600"/>
                  <a:gd name="T2" fmla="*/ 10800 w 21600"/>
                  <a:gd name="T3" fmla="*/ 21600 h 21600"/>
                  <a:gd name="T4" fmla="*/ 3492 w 21600"/>
                  <a:gd name="T5" fmla="*/ 10800 h 21600"/>
                  <a:gd name="T6" fmla="*/ 10800 w 21600"/>
                  <a:gd name="T7" fmla="*/ 0 h 21600"/>
                  <a:gd name="T8" fmla="*/ 5292 w 21600"/>
                  <a:gd name="T9" fmla="*/ 5292 h 21600"/>
                  <a:gd name="T10" fmla="*/ 16308 w 21600"/>
                  <a:gd name="T11" fmla="*/ 16308 h 21600"/>
                </a:gdLst>
                <a:ahLst/>
                <a:cxnLst>
                  <a:cxn ang="0">
                    <a:pos x="T0" y="T1"/>
                  </a:cxn>
                  <a:cxn ang="0">
                    <a:pos x="T2" y="T3"/>
                  </a:cxn>
                  <a:cxn ang="0">
                    <a:pos x="T4" y="T5"/>
                  </a:cxn>
                  <a:cxn ang="0">
                    <a:pos x="T6" y="T7"/>
                  </a:cxn>
                </a:cxnLst>
                <a:rect l="T8" t="T9" r="T10" b="T11"/>
                <a:pathLst>
                  <a:path w="21600" h="21600">
                    <a:moveTo>
                      <a:pt x="0" y="0"/>
                    </a:moveTo>
                    <a:lnTo>
                      <a:pt x="6983" y="21600"/>
                    </a:lnTo>
                    <a:lnTo>
                      <a:pt x="14617"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77" name="Rectangle 237"/>
              <p:cNvSpPr>
                <a:spLocks noChangeArrowheads="1"/>
              </p:cNvSpPr>
              <p:nvPr/>
            </p:nvSpPr>
            <p:spPr bwMode="auto">
              <a:xfrm>
                <a:off x="469" y="2886"/>
                <a:ext cx="20" cy="18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78" name="AutoShape 238"/>
              <p:cNvSpPr>
                <a:spLocks noChangeArrowheads="1"/>
              </p:cNvSpPr>
              <p:nvPr/>
            </p:nvSpPr>
            <p:spPr bwMode="auto">
              <a:xfrm rot="10800000">
                <a:off x="444" y="2795"/>
                <a:ext cx="130" cy="111"/>
              </a:xfrm>
              <a:custGeom>
                <a:avLst/>
                <a:gdLst>
                  <a:gd name="G0" fmla="+- 6147 0 0"/>
                  <a:gd name="G1" fmla="+- 21600 0 6147"/>
                  <a:gd name="G2" fmla="*/ 6147 1 2"/>
                  <a:gd name="G3" fmla="+- 21600 0 G2"/>
                  <a:gd name="G4" fmla="+/ 6147 21600 2"/>
                  <a:gd name="G5" fmla="+/ G1 0 2"/>
                  <a:gd name="G6" fmla="*/ 21600 21600 6147"/>
                  <a:gd name="G7" fmla="*/ G6 1 2"/>
                  <a:gd name="G8" fmla="+- 21600 0 G7"/>
                  <a:gd name="G9" fmla="*/ 21600 1 2"/>
                  <a:gd name="G10" fmla="+- 6147 0 G9"/>
                  <a:gd name="G11" fmla="?: G10 G8 0"/>
                  <a:gd name="G12" fmla="?: G10 G7 21600"/>
                  <a:gd name="T0" fmla="*/ 18526 w 21600"/>
                  <a:gd name="T1" fmla="*/ 10800 h 21600"/>
                  <a:gd name="T2" fmla="*/ 10800 w 21600"/>
                  <a:gd name="T3" fmla="*/ 21600 h 21600"/>
                  <a:gd name="T4" fmla="*/ 3074 w 21600"/>
                  <a:gd name="T5" fmla="*/ 10800 h 21600"/>
                  <a:gd name="T6" fmla="*/ 10800 w 21600"/>
                  <a:gd name="T7" fmla="*/ 0 h 21600"/>
                  <a:gd name="T8" fmla="*/ 4874 w 21600"/>
                  <a:gd name="T9" fmla="*/ 4874 h 21600"/>
                  <a:gd name="T10" fmla="*/ 16726 w 21600"/>
                  <a:gd name="T11" fmla="*/ 16726 h 21600"/>
                </a:gdLst>
                <a:ahLst/>
                <a:cxnLst>
                  <a:cxn ang="0">
                    <a:pos x="T0" y="T1"/>
                  </a:cxn>
                  <a:cxn ang="0">
                    <a:pos x="T2" y="T3"/>
                  </a:cxn>
                  <a:cxn ang="0">
                    <a:pos x="T4" y="T5"/>
                  </a:cxn>
                  <a:cxn ang="0">
                    <a:pos x="T6" y="T7"/>
                  </a:cxn>
                </a:cxnLst>
                <a:rect l="T8" t="T9" r="T10" b="T11"/>
                <a:pathLst>
                  <a:path w="21600" h="21600">
                    <a:moveTo>
                      <a:pt x="0" y="0"/>
                    </a:moveTo>
                    <a:lnTo>
                      <a:pt x="6147" y="21600"/>
                    </a:lnTo>
                    <a:lnTo>
                      <a:pt x="15453"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112879" name="Group 239"/>
            <p:cNvGrpSpPr>
              <a:grpSpLocks/>
            </p:cNvGrpSpPr>
            <p:nvPr/>
          </p:nvGrpSpPr>
          <p:grpSpPr bwMode="auto">
            <a:xfrm>
              <a:off x="1796" y="1353"/>
              <a:ext cx="1233" cy="584"/>
              <a:chOff x="1773" y="1353"/>
              <a:chExt cx="1233" cy="584"/>
            </a:xfrm>
          </p:grpSpPr>
          <p:grpSp>
            <p:nvGrpSpPr>
              <p:cNvPr id="112880" name="Group 240"/>
              <p:cNvGrpSpPr>
                <a:grpSpLocks/>
              </p:cNvGrpSpPr>
              <p:nvPr/>
            </p:nvGrpSpPr>
            <p:grpSpPr bwMode="auto">
              <a:xfrm>
                <a:off x="1774" y="1353"/>
                <a:ext cx="1232" cy="301"/>
                <a:chOff x="1728" y="1858"/>
                <a:chExt cx="1274" cy="311"/>
              </a:xfrm>
            </p:grpSpPr>
            <p:grpSp>
              <p:nvGrpSpPr>
                <p:cNvPr id="112881" name="Group 241"/>
                <p:cNvGrpSpPr>
                  <a:grpSpLocks/>
                </p:cNvGrpSpPr>
                <p:nvPr/>
              </p:nvGrpSpPr>
              <p:grpSpPr bwMode="auto">
                <a:xfrm>
                  <a:off x="2831" y="2082"/>
                  <a:ext cx="131" cy="35"/>
                  <a:chOff x="0" y="2795"/>
                  <a:chExt cx="409" cy="91"/>
                </a:xfrm>
              </p:grpSpPr>
              <p:sp>
                <p:nvSpPr>
                  <p:cNvPr id="112882" name="Rectangle 242"/>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83" name="Line 243"/>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84" name="Line 244"/>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85" name="Line 245"/>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86" name="Line 246"/>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87" name="Line 247"/>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88" name="Line 248"/>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89" name="Line 249"/>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90" name="Line 250"/>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
              <p:nvSpPr>
                <p:cNvPr id="112891" name="Rectangle 251"/>
                <p:cNvSpPr>
                  <a:spLocks noChangeArrowheads="1"/>
                </p:cNvSpPr>
                <p:nvPr/>
              </p:nvSpPr>
              <p:spPr bwMode="auto">
                <a:xfrm>
                  <a:off x="1728" y="2117"/>
                  <a:ext cx="1274" cy="5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112892" name="Group 252"/>
                <p:cNvGrpSpPr>
                  <a:grpSpLocks/>
                </p:cNvGrpSpPr>
                <p:nvPr/>
              </p:nvGrpSpPr>
              <p:grpSpPr bwMode="auto">
                <a:xfrm>
                  <a:off x="1909" y="2082"/>
                  <a:ext cx="132" cy="35"/>
                  <a:chOff x="0" y="2795"/>
                  <a:chExt cx="409" cy="91"/>
                </a:xfrm>
              </p:grpSpPr>
              <p:sp>
                <p:nvSpPr>
                  <p:cNvPr id="112893" name="Rectangle 253"/>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894" name="Line 254"/>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95" name="Line 255"/>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96" name="Line 256"/>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97" name="Line 257"/>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98" name="Line 258"/>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899" name="Line 259"/>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00" name="Line 260"/>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01" name="Line 261"/>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112902" name="Group 262"/>
                <p:cNvGrpSpPr>
                  <a:grpSpLocks/>
                </p:cNvGrpSpPr>
                <p:nvPr/>
              </p:nvGrpSpPr>
              <p:grpSpPr bwMode="auto">
                <a:xfrm>
                  <a:off x="1777" y="2082"/>
                  <a:ext cx="132" cy="35"/>
                  <a:chOff x="0" y="2795"/>
                  <a:chExt cx="409" cy="91"/>
                </a:xfrm>
              </p:grpSpPr>
              <p:sp>
                <p:nvSpPr>
                  <p:cNvPr id="112903" name="Rectangle 263"/>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04" name="Line 264"/>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05" name="Line 265"/>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06" name="Line 266"/>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07" name="Line 267"/>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08" name="Line 268"/>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09" name="Line 269"/>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10" name="Line 270"/>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11" name="Line 271"/>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112912" name="Group 272"/>
                <p:cNvGrpSpPr>
                  <a:grpSpLocks/>
                </p:cNvGrpSpPr>
                <p:nvPr/>
              </p:nvGrpSpPr>
              <p:grpSpPr bwMode="auto">
                <a:xfrm>
                  <a:off x="2172" y="2082"/>
                  <a:ext cx="132" cy="35"/>
                  <a:chOff x="0" y="2795"/>
                  <a:chExt cx="409" cy="91"/>
                </a:xfrm>
              </p:grpSpPr>
              <p:sp>
                <p:nvSpPr>
                  <p:cNvPr id="112913" name="Rectangle 273"/>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14" name="Line 274"/>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15" name="Line 275"/>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16" name="Line 276"/>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17" name="Line 277"/>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18" name="Line 278"/>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19" name="Line 279"/>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20" name="Line 280"/>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21" name="Line 281"/>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112922" name="Group 282"/>
                <p:cNvGrpSpPr>
                  <a:grpSpLocks/>
                </p:cNvGrpSpPr>
                <p:nvPr/>
              </p:nvGrpSpPr>
              <p:grpSpPr bwMode="auto">
                <a:xfrm>
                  <a:off x="2041" y="2082"/>
                  <a:ext cx="131" cy="35"/>
                  <a:chOff x="0" y="2795"/>
                  <a:chExt cx="409" cy="91"/>
                </a:xfrm>
              </p:grpSpPr>
              <p:sp>
                <p:nvSpPr>
                  <p:cNvPr id="112923" name="Rectangle 283"/>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24" name="Line 284"/>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25" name="Line 285"/>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26" name="Line 286"/>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27" name="Line 287"/>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28" name="Line 288"/>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29" name="Line 289"/>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30" name="Line 290"/>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31" name="Line 291"/>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112932" name="Group 292"/>
                <p:cNvGrpSpPr>
                  <a:grpSpLocks/>
                </p:cNvGrpSpPr>
                <p:nvPr/>
              </p:nvGrpSpPr>
              <p:grpSpPr bwMode="auto">
                <a:xfrm>
                  <a:off x="2305" y="2082"/>
                  <a:ext cx="527" cy="35"/>
                  <a:chOff x="3082" y="1162"/>
                  <a:chExt cx="1580" cy="91"/>
                </a:xfrm>
              </p:grpSpPr>
              <p:grpSp>
                <p:nvGrpSpPr>
                  <p:cNvPr id="112933" name="Group 293"/>
                  <p:cNvGrpSpPr>
                    <a:grpSpLocks/>
                  </p:cNvGrpSpPr>
                  <p:nvPr/>
                </p:nvGrpSpPr>
                <p:grpSpPr bwMode="auto">
                  <a:xfrm>
                    <a:off x="3477" y="1162"/>
                    <a:ext cx="395" cy="91"/>
                    <a:chOff x="0" y="2795"/>
                    <a:chExt cx="409" cy="91"/>
                  </a:xfrm>
                </p:grpSpPr>
                <p:sp>
                  <p:nvSpPr>
                    <p:cNvPr id="112934" name="Rectangle 294"/>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35" name="Line 295"/>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36" name="Line 296"/>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37" name="Line 297"/>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38" name="Line 298"/>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39" name="Line 299"/>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40" name="Line 300"/>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41" name="Line 301"/>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42" name="Line 302"/>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112943" name="Group 303"/>
                  <p:cNvGrpSpPr>
                    <a:grpSpLocks/>
                  </p:cNvGrpSpPr>
                  <p:nvPr/>
                </p:nvGrpSpPr>
                <p:grpSpPr bwMode="auto">
                  <a:xfrm>
                    <a:off x="3082" y="1162"/>
                    <a:ext cx="395" cy="91"/>
                    <a:chOff x="0" y="2795"/>
                    <a:chExt cx="409" cy="91"/>
                  </a:xfrm>
                </p:grpSpPr>
                <p:sp>
                  <p:nvSpPr>
                    <p:cNvPr id="112944" name="Rectangle 304"/>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45" name="Line 305"/>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46" name="Line 306"/>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47" name="Line 307"/>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48" name="Line 308"/>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49" name="Line 309"/>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50" name="Line 310"/>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51" name="Line 311"/>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52" name="Line 312"/>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112953" name="Group 313"/>
                  <p:cNvGrpSpPr>
                    <a:grpSpLocks/>
                  </p:cNvGrpSpPr>
                  <p:nvPr/>
                </p:nvGrpSpPr>
                <p:grpSpPr bwMode="auto">
                  <a:xfrm>
                    <a:off x="4267" y="1162"/>
                    <a:ext cx="395" cy="91"/>
                    <a:chOff x="0" y="2795"/>
                    <a:chExt cx="409" cy="91"/>
                  </a:xfrm>
                </p:grpSpPr>
                <p:sp>
                  <p:nvSpPr>
                    <p:cNvPr id="112954" name="Rectangle 314"/>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55" name="Line 315"/>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56" name="Line 316"/>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57" name="Line 317"/>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58" name="Line 318"/>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59" name="Line 319"/>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60" name="Line 320"/>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61" name="Line 321"/>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62" name="Line 322"/>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112963" name="Group 323"/>
                  <p:cNvGrpSpPr>
                    <a:grpSpLocks/>
                  </p:cNvGrpSpPr>
                  <p:nvPr/>
                </p:nvGrpSpPr>
                <p:grpSpPr bwMode="auto">
                  <a:xfrm>
                    <a:off x="3872" y="1162"/>
                    <a:ext cx="395" cy="91"/>
                    <a:chOff x="0" y="2795"/>
                    <a:chExt cx="409" cy="91"/>
                  </a:xfrm>
                </p:grpSpPr>
                <p:sp>
                  <p:nvSpPr>
                    <p:cNvPr id="112964" name="Rectangle 324"/>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65" name="Line 325"/>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66" name="Line 326"/>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67" name="Line 327"/>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68" name="Line 328"/>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69" name="Line 329"/>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70" name="Line 330"/>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71" name="Line 331"/>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72" name="Line 332"/>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grpSp>
              <p:nvGrpSpPr>
                <p:cNvPr id="112973" name="Group 333"/>
                <p:cNvGrpSpPr>
                  <a:grpSpLocks/>
                </p:cNvGrpSpPr>
                <p:nvPr/>
              </p:nvGrpSpPr>
              <p:grpSpPr bwMode="auto">
                <a:xfrm>
                  <a:off x="1732" y="1858"/>
                  <a:ext cx="45" cy="259"/>
                  <a:chOff x="1396" y="573"/>
                  <a:chExt cx="136" cy="680"/>
                </a:xfrm>
              </p:grpSpPr>
              <p:grpSp>
                <p:nvGrpSpPr>
                  <p:cNvPr id="112974" name="Group 334"/>
                  <p:cNvGrpSpPr>
                    <a:grpSpLocks/>
                  </p:cNvGrpSpPr>
                  <p:nvPr/>
                </p:nvGrpSpPr>
                <p:grpSpPr bwMode="auto">
                  <a:xfrm>
                    <a:off x="1396" y="573"/>
                    <a:ext cx="136" cy="544"/>
                    <a:chOff x="1396" y="618"/>
                    <a:chExt cx="136" cy="544"/>
                  </a:xfrm>
                </p:grpSpPr>
                <p:sp>
                  <p:nvSpPr>
                    <p:cNvPr id="112975" name="AutoShape 335"/>
                    <p:cNvSpPr>
                      <a:spLocks noChangeArrowheads="1"/>
                    </p:cNvSpPr>
                    <p:nvPr/>
                  </p:nvSpPr>
                  <p:spPr bwMode="auto">
                    <a:xfrm rot="10800000">
                      <a:off x="1396" y="618"/>
                      <a:ext cx="136" cy="5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76" name="Rectangle 336"/>
                    <p:cNvSpPr>
                      <a:spLocks noChangeArrowheads="1"/>
                    </p:cNvSpPr>
                    <p:nvPr/>
                  </p:nvSpPr>
                  <p:spPr bwMode="auto">
                    <a:xfrm>
                      <a:off x="1396" y="935"/>
                      <a:ext cx="136" cy="4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2977" name="Rectangle 337"/>
                  <p:cNvSpPr>
                    <a:spLocks noChangeArrowheads="1"/>
                  </p:cNvSpPr>
                  <p:nvPr/>
                </p:nvSpPr>
                <p:spPr bwMode="auto">
                  <a:xfrm>
                    <a:off x="1396" y="1162"/>
                    <a:ext cx="136" cy="9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78" name="Oval 338"/>
                  <p:cNvSpPr>
                    <a:spLocks noChangeArrowheads="1"/>
                  </p:cNvSpPr>
                  <p:nvPr/>
                </p:nvSpPr>
                <p:spPr bwMode="auto">
                  <a:xfrm>
                    <a:off x="1396" y="1117"/>
                    <a:ext cx="54" cy="5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79" name="Oval 339"/>
                  <p:cNvSpPr>
                    <a:spLocks noChangeArrowheads="1"/>
                  </p:cNvSpPr>
                  <p:nvPr/>
                </p:nvSpPr>
                <p:spPr bwMode="auto">
                  <a:xfrm>
                    <a:off x="1478" y="1117"/>
                    <a:ext cx="54" cy="5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112980" name="Group 340"/>
                <p:cNvGrpSpPr>
                  <a:grpSpLocks/>
                </p:cNvGrpSpPr>
                <p:nvPr/>
              </p:nvGrpSpPr>
              <p:grpSpPr bwMode="auto">
                <a:xfrm>
                  <a:off x="2956" y="1858"/>
                  <a:ext cx="46" cy="259"/>
                  <a:chOff x="1396" y="573"/>
                  <a:chExt cx="136" cy="680"/>
                </a:xfrm>
              </p:grpSpPr>
              <p:grpSp>
                <p:nvGrpSpPr>
                  <p:cNvPr id="112981" name="Group 341"/>
                  <p:cNvGrpSpPr>
                    <a:grpSpLocks/>
                  </p:cNvGrpSpPr>
                  <p:nvPr/>
                </p:nvGrpSpPr>
                <p:grpSpPr bwMode="auto">
                  <a:xfrm>
                    <a:off x="1396" y="573"/>
                    <a:ext cx="136" cy="544"/>
                    <a:chOff x="1396" y="618"/>
                    <a:chExt cx="136" cy="544"/>
                  </a:xfrm>
                </p:grpSpPr>
                <p:sp>
                  <p:nvSpPr>
                    <p:cNvPr id="112982" name="AutoShape 342"/>
                    <p:cNvSpPr>
                      <a:spLocks noChangeArrowheads="1"/>
                    </p:cNvSpPr>
                    <p:nvPr/>
                  </p:nvSpPr>
                  <p:spPr bwMode="auto">
                    <a:xfrm rot="10800000">
                      <a:off x="1396" y="618"/>
                      <a:ext cx="136" cy="5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83" name="Rectangle 343"/>
                    <p:cNvSpPr>
                      <a:spLocks noChangeArrowheads="1"/>
                    </p:cNvSpPr>
                    <p:nvPr/>
                  </p:nvSpPr>
                  <p:spPr bwMode="auto">
                    <a:xfrm>
                      <a:off x="1396" y="935"/>
                      <a:ext cx="136" cy="4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2984" name="Rectangle 344"/>
                  <p:cNvSpPr>
                    <a:spLocks noChangeArrowheads="1"/>
                  </p:cNvSpPr>
                  <p:nvPr/>
                </p:nvSpPr>
                <p:spPr bwMode="auto">
                  <a:xfrm>
                    <a:off x="1396" y="1162"/>
                    <a:ext cx="136" cy="9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85" name="Oval 345"/>
                  <p:cNvSpPr>
                    <a:spLocks noChangeArrowheads="1"/>
                  </p:cNvSpPr>
                  <p:nvPr/>
                </p:nvSpPr>
                <p:spPr bwMode="auto">
                  <a:xfrm>
                    <a:off x="1396" y="1117"/>
                    <a:ext cx="54" cy="5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86" name="Oval 346"/>
                  <p:cNvSpPr>
                    <a:spLocks noChangeArrowheads="1"/>
                  </p:cNvSpPr>
                  <p:nvPr/>
                </p:nvSpPr>
                <p:spPr bwMode="auto">
                  <a:xfrm>
                    <a:off x="1478" y="1117"/>
                    <a:ext cx="54" cy="5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grpSp>
            <p:nvGrpSpPr>
              <p:cNvPr id="112987" name="Group 347"/>
              <p:cNvGrpSpPr>
                <a:grpSpLocks/>
              </p:cNvGrpSpPr>
              <p:nvPr/>
            </p:nvGrpSpPr>
            <p:grpSpPr bwMode="auto">
              <a:xfrm>
                <a:off x="1773" y="1654"/>
                <a:ext cx="77" cy="283"/>
                <a:chOff x="1382" y="1389"/>
                <a:chExt cx="241" cy="771"/>
              </a:xfrm>
            </p:grpSpPr>
            <p:sp>
              <p:nvSpPr>
                <p:cNvPr id="112988" name="Rectangle 348"/>
                <p:cNvSpPr>
                  <a:spLocks noChangeArrowheads="1"/>
                </p:cNvSpPr>
                <p:nvPr/>
              </p:nvSpPr>
              <p:spPr bwMode="auto">
                <a:xfrm>
                  <a:off x="1385" y="1389"/>
                  <a:ext cx="182" cy="40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89" name="AutoShape 349"/>
                <p:cNvSpPr>
                  <a:spLocks noChangeArrowheads="1"/>
                </p:cNvSpPr>
                <p:nvPr/>
              </p:nvSpPr>
              <p:spPr bwMode="auto">
                <a:xfrm>
                  <a:off x="1411" y="1616"/>
                  <a:ext cx="212" cy="18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90" name="Rectangle 350"/>
                <p:cNvSpPr>
                  <a:spLocks noChangeArrowheads="1"/>
                </p:cNvSpPr>
                <p:nvPr/>
              </p:nvSpPr>
              <p:spPr bwMode="auto">
                <a:xfrm>
                  <a:off x="1382" y="1797"/>
                  <a:ext cx="238" cy="3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112991" name="Group 351"/>
              <p:cNvGrpSpPr>
                <a:grpSpLocks/>
              </p:cNvGrpSpPr>
              <p:nvPr/>
            </p:nvGrpSpPr>
            <p:grpSpPr bwMode="auto">
              <a:xfrm flipH="1">
                <a:off x="2928" y="1654"/>
                <a:ext cx="78" cy="283"/>
                <a:chOff x="1382" y="1389"/>
                <a:chExt cx="241" cy="771"/>
              </a:xfrm>
            </p:grpSpPr>
            <p:sp>
              <p:nvSpPr>
                <p:cNvPr id="112992" name="Rectangle 352"/>
                <p:cNvSpPr>
                  <a:spLocks noChangeArrowheads="1"/>
                </p:cNvSpPr>
                <p:nvPr/>
              </p:nvSpPr>
              <p:spPr bwMode="auto">
                <a:xfrm>
                  <a:off x="1385" y="1389"/>
                  <a:ext cx="182" cy="40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93" name="AutoShape 353"/>
                <p:cNvSpPr>
                  <a:spLocks noChangeArrowheads="1"/>
                </p:cNvSpPr>
                <p:nvPr/>
              </p:nvSpPr>
              <p:spPr bwMode="auto">
                <a:xfrm>
                  <a:off x="1411" y="1616"/>
                  <a:ext cx="212" cy="18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2994" name="Rectangle 354"/>
                <p:cNvSpPr>
                  <a:spLocks noChangeArrowheads="1"/>
                </p:cNvSpPr>
                <p:nvPr/>
              </p:nvSpPr>
              <p:spPr bwMode="auto">
                <a:xfrm>
                  <a:off x="1382" y="1797"/>
                  <a:ext cx="238" cy="3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2995" name="Line 355"/>
              <p:cNvSpPr>
                <a:spLocks noChangeShapeType="1"/>
              </p:cNvSpPr>
              <p:nvPr/>
            </p:nvSpPr>
            <p:spPr bwMode="auto">
              <a:xfrm>
                <a:off x="1953" y="1654"/>
                <a:ext cx="0"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96" name="Line 356"/>
              <p:cNvSpPr>
                <a:spLocks noChangeShapeType="1"/>
              </p:cNvSpPr>
              <p:nvPr/>
            </p:nvSpPr>
            <p:spPr bwMode="auto">
              <a:xfrm>
                <a:off x="2100" y="1654"/>
                <a:ext cx="0"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97" name="Line 357"/>
              <p:cNvSpPr>
                <a:spLocks noChangeShapeType="1"/>
              </p:cNvSpPr>
              <p:nvPr/>
            </p:nvSpPr>
            <p:spPr bwMode="auto">
              <a:xfrm>
                <a:off x="2246" y="1654"/>
                <a:ext cx="0"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98" name="Line 358"/>
              <p:cNvSpPr>
                <a:spLocks noChangeShapeType="1"/>
              </p:cNvSpPr>
              <p:nvPr/>
            </p:nvSpPr>
            <p:spPr bwMode="auto">
              <a:xfrm>
                <a:off x="1836" y="1654"/>
                <a:ext cx="117"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2999" name="Line 359"/>
              <p:cNvSpPr>
                <a:spLocks noChangeShapeType="1"/>
              </p:cNvSpPr>
              <p:nvPr/>
            </p:nvSpPr>
            <p:spPr bwMode="auto">
              <a:xfrm flipH="1" flipV="1">
                <a:off x="1953" y="1654"/>
                <a:ext cx="147"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00" name="Line 360"/>
              <p:cNvSpPr>
                <a:spLocks noChangeShapeType="1"/>
              </p:cNvSpPr>
              <p:nvPr/>
            </p:nvSpPr>
            <p:spPr bwMode="auto">
              <a:xfrm flipH="1" flipV="1">
                <a:off x="2100" y="1654"/>
                <a:ext cx="146"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01" name="Line 361"/>
              <p:cNvSpPr>
                <a:spLocks noChangeShapeType="1"/>
              </p:cNvSpPr>
              <p:nvPr/>
            </p:nvSpPr>
            <p:spPr bwMode="auto">
              <a:xfrm>
                <a:off x="2392" y="1654"/>
                <a:ext cx="0"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02" name="Line 362"/>
              <p:cNvSpPr>
                <a:spLocks noChangeShapeType="1"/>
              </p:cNvSpPr>
              <p:nvPr/>
            </p:nvSpPr>
            <p:spPr bwMode="auto">
              <a:xfrm>
                <a:off x="2539" y="1654"/>
                <a:ext cx="0"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03" name="Line 363"/>
              <p:cNvSpPr>
                <a:spLocks noChangeShapeType="1"/>
              </p:cNvSpPr>
              <p:nvPr/>
            </p:nvSpPr>
            <p:spPr bwMode="auto">
              <a:xfrm>
                <a:off x="2685" y="1654"/>
                <a:ext cx="0"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04" name="Line 364"/>
              <p:cNvSpPr>
                <a:spLocks noChangeShapeType="1"/>
              </p:cNvSpPr>
              <p:nvPr/>
            </p:nvSpPr>
            <p:spPr bwMode="auto">
              <a:xfrm>
                <a:off x="2831" y="1654"/>
                <a:ext cx="0"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05" name="Line 365"/>
              <p:cNvSpPr>
                <a:spLocks noChangeShapeType="1"/>
              </p:cNvSpPr>
              <p:nvPr/>
            </p:nvSpPr>
            <p:spPr bwMode="auto">
              <a:xfrm flipV="1">
                <a:off x="2831" y="1654"/>
                <a:ext cx="117"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06" name="Line 366"/>
              <p:cNvSpPr>
                <a:spLocks noChangeShapeType="1"/>
              </p:cNvSpPr>
              <p:nvPr/>
            </p:nvSpPr>
            <p:spPr bwMode="auto">
              <a:xfrm flipV="1">
                <a:off x="2685" y="1654"/>
                <a:ext cx="146"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07" name="Line 367"/>
              <p:cNvSpPr>
                <a:spLocks noChangeShapeType="1"/>
              </p:cNvSpPr>
              <p:nvPr/>
            </p:nvSpPr>
            <p:spPr bwMode="auto">
              <a:xfrm flipV="1">
                <a:off x="2539" y="1654"/>
                <a:ext cx="146"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08" name="Line 368"/>
              <p:cNvSpPr>
                <a:spLocks noChangeShapeType="1"/>
              </p:cNvSpPr>
              <p:nvPr/>
            </p:nvSpPr>
            <p:spPr bwMode="auto">
              <a:xfrm flipV="1">
                <a:off x="2392" y="1654"/>
                <a:ext cx="147"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09" name="Line 369"/>
              <p:cNvSpPr>
                <a:spLocks noChangeShapeType="1"/>
              </p:cNvSpPr>
              <p:nvPr/>
            </p:nvSpPr>
            <p:spPr bwMode="auto">
              <a:xfrm flipH="1" flipV="1">
                <a:off x="2246" y="1654"/>
                <a:ext cx="146"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10" name="Line 370"/>
              <p:cNvSpPr>
                <a:spLocks noChangeShapeType="1"/>
              </p:cNvSpPr>
              <p:nvPr/>
            </p:nvSpPr>
            <p:spPr bwMode="auto">
              <a:xfrm flipV="1">
                <a:off x="2100" y="1654"/>
                <a:ext cx="146"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11" name="Line 371"/>
              <p:cNvSpPr>
                <a:spLocks noChangeShapeType="1"/>
              </p:cNvSpPr>
              <p:nvPr/>
            </p:nvSpPr>
            <p:spPr bwMode="auto">
              <a:xfrm flipV="1">
                <a:off x="1953" y="1654"/>
                <a:ext cx="147"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12" name="Line 372"/>
              <p:cNvSpPr>
                <a:spLocks noChangeShapeType="1"/>
              </p:cNvSpPr>
              <p:nvPr/>
            </p:nvSpPr>
            <p:spPr bwMode="auto">
              <a:xfrm flipH="1">
                <a:off x="1821" y="1654"/>
                <a:ext cx="132" cy="1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13" name="Line 373"/>
              <p:cNvSpPr>
                <a:spLocks noChangeShapeType="1"/>
              </p:cNvSpPr>
              <p:nvPr/>
            </p:nvSpPr>
            <p:spPr bwMode="auto">
              <a:xfrm flipV="1">
                <a:off x="2246" y="1654"/>
                <a:ext cx="146"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14" name="Line 374"/>
              <p:cNvSpPr>
                <a:spLocks noChangeShapeType="1"/>
              </p:cNvSpPr>
              <p:nvPr/>
            </p:nvSpPr>
            <p:spPr bwMode="auto">
              <a:xfrm>
                <a:off x="2392" y="1654"/>
                <a:ext cx="147"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15" name="Line 375"/>
              <p:cNvSpPr>
                <a:spLocks noChangeShapeType="1"/>
              </p:cNvSpPr>
              <p:nvPr/>
            </p:nvSpPr>
            <p:spPr bwMode="auto">
              <a:xfrm>
                <a:off x="2539" y="1654"/>
                <a:ext cx="146"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16" name="Line 376"/>
              <p:cNvSpPr>
                <a:spLocks noChangeShapeType="1"/>
              </p:cNvSpPr>
              <p:nvPr/>
            </p:nvSpPr>
            <p:spPr bwMode="auto">
              <a:xfrm>
                <a:off x="2685" y="1654"/>
                <a:ext cx="146"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3017" name="Line 377"/>
              <p:cNvSpPr>
                <a:spLocks noChangeShapeType="1"/>
              </p:cNvSpPr>
              <p:nvPr/>
            </p:nvSpPr>
            <p:spPr bwMode="auto">
              <a:xfrm>
                <a:off x="2831" y="1654"/>
                <a:ext cx="131" cy="1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pic>
            <p:nvPicPr>
              <p:cNvPr id="113018" name="Picture 378"/>
              <p:cNvPicPr>
                <a:picLocks noChangeAspect="1" noChangeArrowheads="1"/>
              </p:cNvPicPr>
              <p:nvPr/>
            </p:nvPicPr>
            <p:blipFill>
              <a:blip r:embed="rId10" cstate="print">
                <a:clrChange>
                  <a:clrFrom>
                    <a:srgbClr val="FFFFFF"/>
                  </a:clrFrom>
                  <a:clrTo>
                    <a:srgbClr val="FFFFFF">
                      <a:alpha val="0"/>
                    </a:srgbClr>
                  </a:clrTo>
                </a:clrChange>
                <a:lum bright="-18000"/>
                <a:grayscl/>
                <a:biLevel thresh="50000"/>
                <a:extLst>
                  <a:ext uri="{28A0092B-C50C-407E-A947-70E740481C1C}">
                    <a14:useLocalDpi xmlns:a14="http://schemas.microsoft.com/office/drawing/2010/main" val="0"/>
                  </a:ext>
                </a:extLst>
              </a:blip>
              <a:srcRect t="2586" b="70686"/>
              <a:stretch>
                <a:fillRect/>
              </a:stretch>
            </p:blipFill>
            <p:spPr bwMode="auto">
              <a:xfrm>
                <a:off x="2485" y="1775"/>
                <a:ext cx="354" cy="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019" name="Rectangle 379"/>
              <p:cNvSpPr>
                <a:spLocks noChangeArrowheads="1"/>
              </p:cNvSpPr>
              <p:nvPr/>
            </p:nvSpPr>
            <p:spPr bwMode="auto">
              <a:xfrm>
                <a:off x="1851" y="1820"/>
                <a:ext cx="1082" cy="3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3020" name="Rectangle 380"/>
            <p:cNvSpPr>
              <a:spLocks noChangeArrowheads="1"/>
            </p:cNvSpPr>
            <p:nvPr/>
          </p:nvSpPr>
          <p:spPr bwMode="auto">
            <a:xfrm>
              <a:off x="5160" y="1645"/>
              <a:ext cx="999" cy="285"/>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3021" name="Text Box 381"/>
          <p:cNvSpPr txBox="1">
            <a:spLocks noChangeArrowheads="1"/>
          </p:cNvSpPr>
          <p:nvPr/>
        </p:nvSpPr>
        <p:spPr bwMode="auto">
          <a:xfrm>
            <a:off x="0" y="344488"/>
            <a:ext cx="1304925" cy="284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TEST PARTIE 1</a:t>
            </a:r>
            <a:endParaRPr lang="fr-FR" sz="1200">
              <a:latin typeface="Arial"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152400" y="1639888"/>
            <a:ext cx="6477000" cy="827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dirty="0">
                <a:latin typeface="Arial" charset="0"/>
              </a:rPr>
              <a:t>A l’aide de la page précédente, cite les noms des principales villes</a:t>
            </a:r>
          </a:p>
          <a:p>
            <a:pPr algn="ctr"/>
            <a:r>
              <a:rPr lang="fr-CH" sz="1400" dirty="0">
                <a:latin typeface="Arial" charset="0"/>
              </a:rPr>
              <a:t> du canton de Vaud. L’orthographe est importante!!!</a:t>
            </a:r>
            <a:endParaRPr lang="fr-FR" sz="1400" dirty="0">
              <a:latin typeface="Arial" charset="0"/>
            </a:endParaRPr>
          </a:p>
          <a:p>
            <a:endParaRPr lang="fr-FR" sz="1400" dirty="0">
              <a:latin typeface="Arial" charset="0"/>
            </a:endParaRPr>
          </a:p>
          <a:p>
            <a:r>
              <a:rPr lang="fr-FR" sz="1400" dirty="0">
                <a:latin typeface="Arial" charset="0"/>
              </a:rPr>
              <a:t>A………………………………………………………………………………………</a:t>
            </a:r>
          </a:p>
          <a:p>
            <a:endParaRPr lang="fr-FR" sz="1400" dirty="0">
              <a:latin typeface="Arial" charset="0"/>
            </a:endParaRPr>
          </a:p>
          <a:p>
            <a:r>
              <a:rPr lang="fr-FR" sz="1400" dirty="0">
                <a:latin typeface="Arial" charset="0"/>
              </a:rPr>
              <a:t>B………………………………………………………………………………………</a:t>
            </a:r>
          </a:p>
          <a:p>
            <a:endParaRPr lang="fr-FR" sz="1400" dirty="0">
              <a:latin typeface="Arial" charset="0"/>
            </a:endParaRPr>
          </a:p>
          <a:p>
            <a:r>
              <a:rPr lang="fr-FR" sz="1400" dirty="0">
                <a:latin typeface="Arial" charset="0"/>
              </a:rPr>
              <a:t>C………………………………………………………………………………………</a:t>
            </a:r>
          </a:p>
          <a:p>
            <a:endParaRPr lang="fr-FR" sz="1400" dirty="0">
              <a:latin typeface="Arial" charset="0"/>
            </a:endParaRPr>
          </a:p>
          <a:p>
            <a:r>
              <a:rPr lang="fr-FR" sz="1400" dirty="0">
                <a:latin typeface="Arial" charset="0"/>
              </a:rPr>
              <a:t>D………………………………………………………………………………………</a:t>
            </a:r>
          </a:p>
          <a:p>
            <a:endParaRPr lang="fr-FR" sz="1400" dirty="0">
              <a:latin typeface="Arial" charset="0"/>
            </a:endParaRPr>
          </a:p>
          <a:p>
            <a:r>
              <a:rPr lang="fr-FR" sz="1400" dirty="0">
                <a:latin typeface="Arial" charset="0"/>
              </a:rPr>
              <a:t>E………………………………………………………………………………………</a:t>
            </a:r>
          </a:p>
          <a:p>
            <a:endParaRPr lang="fr-FR" sz="1400" dirty="0">
              <a:latin typeface="Arial" charset="0"/>
            </a:endParaRPr>
          </a:p>
          <a:p>
            <a:r>
              <a:rPr lang="fr-FR" sz="1400" dirty="0">
                <a:latin typeface="Arial" charset="0"/>
              </a:rPr>
              <a:t>F………………………………………………………………………………………</a:t>
            </a:r>
          </a:p>
          <a:p>
            <a:endParaRPr lang="fr-FR" sz="1400" dirty="0">
              <a:latin typeface="Arial" charset="0"/>
            </a:endParaRPr>
          </a:p>
          <a:p>
            <a:r>
              <a:rPr lang="fr-FR" sz="1400" dirty="0">
                <a:latin typeface="Arial" charset="0"/>
              </a:rPr>
              <a:t>G………………………………………………………………………………………</a:t>
            </a:r>
          </a:p>
          <a:p>
            <a:endParaRPr lang="fr-FR" sz="1400" dirty="0">
              <a:latin typeface="Arial" charset="0"/>
            </a:endParaRPr>
          </a:p>
          <a:p>
            <a:r>
              <a:rPr lang="fr-FR" sz="1400" dirty="0">
                <a:latin typeface="Arial" charset="0"/>
              </a:rPr>
              <a:t>H………………………………………………………………………………………</a:t>
            </a:r>
          </a:p>
          <a:p>
            <a:endParaRPr lang="fr-FR" sz="1400" dirty="0">
              <a:latin typeface="Arial" charset="0"/>
            </a:endParaRPr>
          </a:p>
          <a:p>
            <a:r>
              <a:rPr lang="fr-FR" sz="1400" dirty="0">
                <a:latin typeface="Arial" charset="0"/>
              </a:rPr>
              <a:t>I………………………………………………………………………………………</a:t>
            </a:r>
          </a:p>
          <a:p>
            <a:endParaRPr lang="fr-FR" sz="1400" dirty="0">
              <a:latin typeface="Arial" charset="0"/>
            </a:endParaRPr>
          </a:p>
          <a:p>
            <a:r>
              <a:rPr lang="fr-FR" sz="1400" dirty="0">
                <a:latin typeface="Arial" charset="0"/>
              </a:rPr>
              <a:t>J………………………………………………………………………………………</a:t>
            </a:r>
          </a:p>
          <a:p>
            <a:endParaRPr lang="fr-FR" sz="1400" dirty="0">
              <a:latin typeface="Arial" charset="0"/>
            </a:endParaRPr>
          </a:p>
          <a:p>
            <a:r>
              <a:rPr lang="fr-FR" sz="1400" dirty="0">
                <a:latin typeface="Arial" charset="0"/>
              </a:rPr>
              <a:t>K………………………………………………………………………………………</a:t>
            </a:r>
          </a:p>
          <a:p>
            <a:endParaRPr lang="fr-FR" sz="1400" dirty="0">
              <a:latin typeface="Arial" charset="0"/>
            </a:endParaRPr>
          </a:p>
          <a:p>
            <a:r>
              <a:rPr lang="fr-FR" sz="1400" dirty="0">
                <a:latin typeface="Arial" charset="0"/>
              </a:rPr>
              <a:t>L………………………………………………………………………………………</a:t>
            </a:r>
          </a:p>
          <a:p>
            <a:endParaRPr lang="fr-FR" sz="1400" dirty="0">
              <a:latin typeface="Arial" charset="0"/>
            </a:endParaRPr>
          </a:p>
          <a:p>
            <a:r>
              <a:rPr lang="fr-FR" sz="1400" dirty="0">
                <a:latin typeface="Arial" charset="0"/>
              </a:rPr>
              <a:t>M………………………………………………………………………………………</a:t>
            </a:r>
          </a:p>
          <a:p>
            <a:endParaRPr lang="fr-FR" sz="1400" dirty="0">
              <a:latin typeface="Arial" charset="0"/>
            </a:endParaRPr>
          </a:p>
          <a:p>
            <a:r>
              <a:rPr lang="fr-FR" sz="1400" dirty="0">
                <a:latin typeface="Arial" charset="0"/>
              </a:rPr>
              <a:t>N………………………………………………………………………………………</a:t>
            </a:r>
          </a:p>
          <a:p>
            <a:endParaRPr lang="fr-FR" sz="1400" dirty="0">
              <a:latin typeface="Arial" charset="0"/>
            </a:endParaRPr>
          </a:p>
          <a:p>
            <a:r>
              <a:rPr lang="fr-FR" sz="1400" dirty="0">
                <a:latin typeface="Arial" charset="0"/>
              </a:rPr>
              <a:t>O………………………………………………………………………………………</a:t>
            </a:r>
          </a:p>
          <a:p>
            <a:endParaRPr lang="fr-FR" sz="1400" dirty="0">
              <a:latin typeface="Arial" charset="0"/>
            </a:endParaRPr>
          </a:p>
          <a:p>
            <a:r>
              <a:rPr lang="fr-FR" sz="1400" dirty="0">
                <a:latin typeface="Arial" charset="0"/>
              </a:rPr>
              <a:t>P………………………………………………………………………………………</a:t>
            </a:r>
          </a:p>
          <a:p>
            <a:endParaRPr lang="fr-CH" sz="1400" dirty="0">
              <a:latin typeface="Arial" charset="0"/>
            </a:endParaRPr>
          </a:p>
          <a:p>
            <a:r>
              <a:rPr lang="fr-CH" sz="1400" dirty="0">
                <a:latin typeface="Arial" charset="0"/>
              </a:rPr>
              <a:t>Q………………………………………………………………………………………</a:t>
            </a:r>
          </a:p>
          <a:p>
            <a:endParaRPr lang="fr-CH" sz="1400" dirty="0">
              <a:latin typeface="Arial" charset="0"/>
            </a:endParaRPr>
          </a:p>
          <a:p>
            <a:r>
              <a:rPr lang="fr-CH" sz="1400" dirty="0">
                <a:latin typeface="Arial" charset="0"/>
              </a:rPr>
              <a:t>R………………………………………………………………………………………</a:t>
            </a:r>
            <a:endParaRPr lang="fr-FR" sz="1400" dirty="0">
              <a:latin typeface="Arial" charset="0"/>
            </a:endParaRPr>
          </a:p>
        </p:txBody>
      </p:sp>
      <p:sp>
        <p:nvSpPr>
          <p:cNvPr id="113667"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13668" name="Text Box 4"/>
          <p:cNvSpPr txBox="1">
            <a:spLocks noChangeArrowheads="1"/>
          </p:cNvSpPr>
          <p:nvPr/>
        </p:nvSpPr>
        <p:spPr bwMode="auto">
          <a:xfrm>
            <a:off x="549275" y="992188"/>
            <a:ext cx="3060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Villes principales</a:t>
            </a:r>
          </a:p>
        </p:txBody>
      </p:sp>
      <p:sp>
        <p:nvSpPr>
          <p:cNvPr id="113669" name="Text Box 5"/>
          <p:cNvSpPr txBox="1">
            <a:spLocks noChangeArrowheads="1"/>
          </p:cNvSpPr>
          <p:nvPr/>
        </p:nvSpPr>
        <p:spPr bwMode="auto">
          <a:xfrm>
            <a:off x="0" y="0"/>
            <a:ext cx="1304925"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TEST PARTIE 1</a:t>
            </a:r>
            <a:endParaRPr lang="fr-FR" sz="1200">
              <a:latin typeface="Arial" charset="0"/>
            </a:endParaRPr>
          </a:p>
        </p:txBody>
      </p:sp>
      <p:grpSp>
        <p:nvGrpSpPr>
          <p:cNvPr id="113670" name="Group 6"/>
          <p:cNvGrpSpPr>
            <a:grpSpLocks/>
          </p:cNvGrpSpPr>
          <p:nvPr/>
        </p:nvGrpSpPr>
        <p:grpSpPr bwMode="auto">
          <a:xfrm>
            <a:off x="5372100" y="128588"/>
            <a:ext cx="1263650" cy="1257300"/>
            <a:chOff x="3384" y="81"/>
            <a:chExt cx="796" cy="792"/>
          </a:xfrm>
        </p:grpSpPr>
        <p:pic>
          <p:nvPicPr>
            <p:cNvPr id="113671" name="Picture 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72"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3673" name="Text Box 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14692" name="Text Box 4"/>
          <p:cNvSpPr txBox="1">
            <a:spLocks noChangeArrowheads="1"/>
          </p:cNvSpPr>
          <p:nvPr/>
        </p:nvSpPr>
        <p:spPr bwMode="auto">
          <a:xfrm>
            <a:off x="476250" y="992188"/>
            <a:ext cx="2163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Les blasons</a:t>
            </a:r>
          </a:p>
        </p:txBody>
      </p:sp>
      <p:grpSp>
        <p:nvGrpSpPr>
          <p:cNvPr id="114694" name="Group 6"/>
          <p:cNvGrpSpPr>
            <a:grpSpLocks/>
          </p:cNvGrpSpPr>
          <p:nvPr/>
        </p:nvGrpSpPr>
        <p:grpSpPr bwMode="auto">
          <a:xfrm>
            <a:off x="5372100" y="128588"/>
            <a:ext cx="1263650" cy="1257300"/>
            <a:chOff x="3384" y="81"/>
            <a:chExt cx="796" cy="792"/>
          </a:xfrm>
        </p:grpSpPr>
        <p:pic>
          <p:nvPicPr>
            <p:cNvPr id="114695" name="Picture 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6"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4703" name="Text Box 15"/>
          <p:cNvSpPr txBox="1">
            <a:spLocks noChangeArrowheads="1"/>
          </p:cNvSpPr>
          <p:nvPr/>
        </p:nvSpPr>
        <p:spPr bwMode="auto">
          <a:xfrm>
            <a:off x="0" y="2289175"/>
            <a:ext cx="68580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a:latin typeface="Arial" charset="0"/>
              </a:rPr>
              <a:t>Sur ce drapeau dit « gironné », crée un drapeau qui comporte  3 parties « AZUR »,</a:t>
            </a:r>
          </a:p>
          <a:p>
            <a:pPr algn="ctr"/>
            <a:r>
              <a:rPr lang="fr-CH" sz="1400">
                <a:latin typeface="Arial" charset="0"/>
              </a:rPr>
              <a:t>1 partie « GUEULES » , 2 parties « SINOPLES », 1 partie « ARGENT » </a:t>
            </a:r>
          </a:p>
          <a:p>
            <a:pPr algn="ctr"/>
            <a:r>
              <a:rPr lang="fr-CH" sz="1400">
                <a:latin typeface="Arial" charset="0"/>
              </a:rPr>
              <a:t>et 1 partie « OR ».</a:t>
            </a:r>
          </a:p>
          <a:p>
            <a:pPr algn="ctr"/>
            <a:endParaRPr lang="fr-CH" sz="1400">
              <a:latin typeface="Arial" charset="0"/>
            </a:endParaRPr>
          </a:p>
          <a:p>
            <a:pPr algn="ctr"/>
            <a:r>
              <a:rPr lang="fr-CH" sz="1400">
                <a:latin typeface="Arial" charset="0"/>
              </a:rPr>
              <a:t>Attention!! Deux couleurs identiques ne peuvent pas se toucher!</a:t>
            </a:r>
            <a:endParaRPr lang="fr-FR" sz="1400">
              <a:latin typeface="Arial" charset="0"/>
            </a:endParaRPr>
          </a:p>
        </p:txBody>
      </p:sp>
      <p:sp>
        <p:nvSpPr>
          <p:cNvPr id="114705" name="Rectangle 17"/>
          <p:cNvSpPr>
            <a:spLocks noChangeArrowheads="1"/>
          </p:cNvSpPr>
          <p:nvPr/>
        </p:nvSpPr>
        <p:spPr bwMode="auto">
          <a:xfrm>
            <a:off x="1485900" y="4160838"/>
            <a:ext cx="71438" cy="574516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3" name="Groupe 2"/>
          <p:cNvGrpSpPr/>
          <p:nvPr/>
        </p:nvGrpSpPr>
        <p:grpSpPr>
          <a:xfrm>
            <a:off x="1538288" y="4430026"/>
            <a:ext cx="3781425" cy="3781425"/>
            <a:chOff x="1538288" y="4430026"/>
            <a:chExt cx="3781425" cy="3781425"/>
          </a:xfrm>
        </p:grpSpPr>
        <p:sp>
          <p:nvSpPr>
            <p:cNvPr id="114698" name="Rectangle 10"/>
            <p:cNvSpPr>
              <a:spLocks noChangeArrowheads="1"/>
            </p:cNvSpPr>
            <p:nvPr/>
          </p:nvSpPr>
          <p:spPr bwMode="auto">
            <a:xfrm>
              <a:off x="1538288" y="4430026"/>
              <a:ext cx="3781425" cy="3781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14699" name="Line 11"/>
            <p:cNvSpPr>
              <a:spLocks noChangeShapeType="1"/>
            </p:cNvSpPr>
            <p:nvPr/>
          </p:nvSpPr>
          <p:spPr bwMode="auto">
            <a:xfrm>
              <a:off x="3429001" y="4430026"/>
              <a:ext cx="0" cy="3781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4700" name="Line 12"/>
            <p:cNvSpPr>
              <a:spLocks noChangeShapeType="1"/>
            </p:cNvSpPr>
            <p:nvPr/>
          </p:nvSpPr>
          <p:spPr bwMode="auto">
            <a:xfrm>
              <a:off x="1539922" y="6328461"/>
              <a:ext cx="37797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4701" name="Line 13"/>
            <p:cNvSpPr>
              <a:spLocks noChangeShapeType="1"/>
            </p:cNvSpPr>
            <p:nvPr/>
          </p:nvSpPr>
          <p:spPr bwMode="auto">
            <a:xfrm>
              <a:off x="1538288" y="4430026"/>
              <a:ext cx="3779791" cy="3781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14702" name="Line 14"/>
            <p:cNvSpPr>
              <a:spLocks noChangeShapeType="1"/>
            </p:cNvSpPr>
            <p:nvPr/>
          </p:nvSpPr>
          <p:spPr bwMode="auto">
            <a:xfrm flipH="1">
              <a:off x="1538288" y="4430026"/>
              <a:ext cx="3779791" cy="3781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descr="blason8"/>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6632" y="2007430"/>
            <a:ext cx="6664209" cy="7693882"/>
          </a:xfrm>
          <a:prstGeom prst="rect">
            <a:avLst/>
          </a:prstGeom>
          <a:noFill/>
          <a:extLst>
            <a:ext uri="{909E8E84-426E-40DD-AFC4-6F175D3DCCD1}">
              <a14:hiddenFill xmlns:a14="http://schemas.microsoft.com/office/drawing/2010/main">
                <a:solidFill>
                  <a:srgbClr val="FFFFFF"/>
                </a:solidFill>
              </a14:hiddenFill>
            </a:ext>
          </a:extLst>
        </p:spPr>
      </p:pic>
      <p:sp>
        <p:nvSpPr>
          <p:cNvPr id="114691" name="Text Box 3"/>
          <p:cNvSpPr txBox="1">
            <a:spLocks noChangeArrowheads="1"/>
          </p:cNvSpPr>
          <p:nvPr/>
        </p:nvSpPr>
        <p:spPr bwMode="auto">
          <a:xfrm>
            <a:off x="476250" y="823193"/>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dirty="0">
                <a:latin typeface="Arial Black" pitchFamily="34" charset="0"/>
              </a:rPr>
              <a:t>Le canton de VAUD</a:t>
            </a:r>
          </a:p>
        </p:txBody>
      </p:sp>
      <p:sp>
        <p:nvSpPr>
          <p:cNvPr id="114692" name="Text Box 4"/>
          <p:cNvSpPr txBox="1">
            <a:spLocks noChangeArrowheads="1"/>
          </p:cNvSpPr>
          <p:nvPr/>
        </p:nvSpPr>
        <p:spPr bwMode="auto">
          <a:xfrm>
            <a:off x="476250" y="1399456"/>
            <a:ext cx="2163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dirty="0">
                <a:latin typeface="Arial Black" pitchFamily="34" charset="0"/>
              </a:rPr>
              <a:t>Les blasons</a:t>
            </a:r>
          </a:p>
        </p:txBody>
      </p:sp>
      <p:grpSp>
        <p:nvGrpSpPr>
          <p:cNvPr id="114694" name="Group 6"/>
          <p:cNvGrpSpPr>
            <a:grpSpLocks/>
          </p:cNvGrpSpPr>
          <p:nvPr/>
        </p:nvGrpSpPr>
        <p:grpSpPr bwMode="auto">
          <a:xfrm>
            <a:off x="5372100" y="128588"/>
            <a:ext cx="1263650" cy="1257300"/>
            <a:chOff x="3384" y="81"/>
            <a:chExt cx="796" cy="792"/>
          </a:xfrm>
        </p:grpSpPr>
        <p:pic>
          <p:nvPicPr>
            <p:cNvPr id="114695" name="Picture 7"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6"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4703" name="Text Box 15"/>
          <p:cNvSpPr txBox="1">
            <a:spLocks noChangeArrowheads="1"/>
          </p:cNvSpPr>
          <p:nvPr/>
        </p:nvSpPr>
        <p:spPr bwMode="auto">
          <a:xfrm>
            <a:off x="260648" y="2144688"/>
            <a:ext cx="6381750" cy="772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CH" sz="2000" dirty="0">
                <a:effectLst>
                  <a:outerShdw blurRad="38100" dist="38100" dir="2700000" algn="tl">
                    <a:srgbClr val="000000">
                      <a:alpha val="43137"/>
                    </a:srgbClr>
                  </a:outerShdw>
                </a:effectLst>
                <a:latin typeface="Arial" charset="0"/>
              </a:rPr>
              <a:t>QUESTIONS</a:t>
            </a:r>
            <a:endParaRPr lang="fr-CH" sz="1400" dirty="0">
              <a:effectLst>
                <a:outerShdw blurRad="38100" dist="38100" dir="2700000" algn="tl">
                  <a:srgbClr val="000000">
                    <a:alpha val="43137"/>
                  </a:srgbClr>
                </a:outerShdw>
              </a:effectLst>
              <a:latin typeface="Arial" charset="0"/>
            </a:endParaRPr>
          </a:p>
          <a:p>
            <a:pPr algn="just"/>
            <a:endParaRPr lang="fr-CH" sz="1400" dirty="0">
              <a:latin typeface="Arial" charset="0"/>
            </a:endParaRPr>
          </a:p>
          <a:p>
            <a:pPr algn="just"/>
            <a:r>
              <a:rPr lang="fr-CH" sz="1400" dirty="0">
                <a:latin typeface="Arial" charset="0"/>
              </a:rPr>
              <a:t>1. Comment se nomment les dessins que l’on peut mettre sur un blason?</a:t>
            </a:r>
          </a:p>
          <a:p>
            <a:pPr algn="just"/>
            <a:endParaRPr lang="fr-CH" sz="1400" dirty="0">
              <a:latin typeface="Arial" charset="0"/>
            </a:endParaRPr>
          </a:p>
          <a:p>
            <a:pPr algn="just"/>
            <a:r>
              <a:rPr lang="fr-CH" sz="1400" dirty="0">
                <a:latin typeface="Arial" charset="0"/>
              </a:rPr>
              <a:t>………………………………………………………………………………………</a:t>
            </a:r>
          </a:p>
          <a:p>
            <a:pPr algn="just"/>
            <a:endParaRPr lang="fr-CH" sz="1400" dirty="0">
              <a:latin typeface="Arial" charset="0"/>
            </a:endParaRPr>
          </a:p>
          <a:p>
            <a:pPr algn="just"/>
            <a:r>
              <a:rPr lang="fr-CH" sz="1400" dirty="0">
                <a:latin typeface="Arial" charset="0"/>
              </a:rPr>
              <a:t>2. Donne le nom des trois différentes manières de dessiner un  blason?</a:t>
            </a:r>
          </a:p>
          <a:p>
            <a:pPr algn="just"/>
            <a:endParaRPr lang="fr-CH" sz="1400" dirty="0">
              <a:latin typeface="Arial" charset="0"/>
            </a:endParaRPr>
          </a:p>
          <a:p>
            <a:pPr algn="just"/>
            <a:r>
              <a:rPr lang="fr-CH" sz="1400" dirty="0">
                <a:latin typeface="Arial" charset="0"/>
              </a:rPr>
              <a:t>………………………………………………………………………………………</a:t>
            </a:r>
          </a:p>
          <a:p>
            <a:pPr algn="just"/>
            <a:endParaRPr lang="fr-CH" sz="1400" dirty="0">
              <a:latin typeface="Arial" charset="0"/>
            </a:endParaRPr>
          </a:p>
          <a:p>
            <a:pPr algn="just"/>
            <a:r>
              <a:rPr lang="fr-CH" sz="1400" dirty="0">
                <a:latin typeface="Arial" charset="0"/>
              </a:rPr>
              <a:t>3. Qu’est-ce que l’hermine et le vair?</a:t>
            </a:r>
          </a:p>
          <a:p>
            <a:pPr algn="just"/>
            <a:endParaRPr lang="fr-CH" sz="1400" dirty="0">
              <a:latin typeface="Arial" charset="0"/>
            </a:endParaRPr>
          </a:p>
          <a:p>
            <a:pPr algn="just"/>
            <a:r>
              <a:rPr lang="fr-CH" sz="1400" dirty="0">
                <a:latin typeface="Arial" charset="0"/>
              </a:rPr>
              <a:t>………………………………………………………………………………………</a:t>
            </a:r>
          </a:p>
          <a:p>
            <a:pPr algn="just"/>
            <a:endParaRPr lang="fr-CH" sz="1400" dirty="0">
              <a:latin typeface="Arial" charset="0"/>
            </a:endParaRPr>
          </a:p>
          <a:p>
            <a:pPr algn="just"/>
            <a:r>
              <a:rPr lang="fr-CH" sz="1400" dirty="0">
                <a:latin typeface="Arial" charset="0"/>
              </a:rPr>
              <a:t>4. Dessine, dans les rectangles, le symbole de l’hermine et du vair utilisés pour les blasons:</a:t>
            </a:r>
          </a:p>
          <a:p>
            <a:pPr algn="just"/>
            <a:endParaRPr lang="fr-CH" sz="1400" dirty="0">
              <a:latin typeface="Arial" charset="0"/>
            </a:endParaRPr>
          </a:p>
          <a:p>
            <a:pPr algn="just"/>
            <a:endParaRPr lang="fr-CH" sz="1400" dirty="0">
              <a:latin typeface="Arial" charset="0"/>
            </a:endParaRPr>
          </a:p>
          <a:p>
            <a:pPr algn="just"/>
            <a:endParaRPr lang="fr-CH" sz="1400" dirty="0">
              <a:latin typeface="Arial" charset="0"/>
            </a:endParaRPr>
          </a:p>
          <a:p>
            <a:pPr algn="just"/>
            <a:endParaRPr lang="fr-CH" sz="1400" dirty="0">
              <a:latin typeface="Arial" charset="0"/>
            </a:endParaRPr>
          </a:p>
          <a:p>
            <a:pPr algn="just"/>
            <a:endParaRPr lang="fr-CH" sz="1400" dirty="0">
              <a:latin typeface="Arial" charset="0"/>
            </a:endParaRPr>
          </a:p>
          <a:p>
            <a:pPr algn="just"/>
            <a:endParaRPr lang="fr-CH" sz="1400" dirty="0">
              <a:latin typeface="Arial" charset="0"/>
            </a:endParaRPr>
          </a:p>
          <a:p>
            <a:pPr algn="just"/>
            <a:endParaRPr lang="fr-CH" sz="1400" dirty="0">
              <a:latin typeface="Arial" charset="0"/>
            </a:endParaRPr>
          </a:p>
          <a:p>
            <a:pPr algn="just"/>
            <a:endParaRPr lang="fr-CH" sz="1400" dirty="0">
              <a:latin typeface="Arial" charset="0"/>
            </a:endParaRPr>
          </a:p>
          <a:p>
            <a:pPr algn="ctr"/>
            <a:endParaRPr lang="fr-CH" sz="1400" dirty="0">
              <a:latin typeface="Arial" charset="0"/>
            </a:endParaRPr>
          </a:p>
          <a:p>
            <a:r>
              <a:rPr lang="fr-CH" sz="1400" dirty="0">
                <a:latin typeface="Arial" charset="0"/>
              </a:rPr>
              <a:t>5. Quel autre nom peut-on donner à la couleur «NOIR»?</a:t>
            </a:r>
          </a:p>
          <a:p>
            <a:endParaRPr lang="fr-CH" sz="1400" dirty="0">
              <a:latin typeface="Arial" charset="0"/>
            </a:endParaRPr>
          </a:p>
          <a:p>
            <a:r>
              <a:rPr lang="fr-CH" sz="1400" dirty="0">
                <a:latin typeface="Arial" charset="0"/>
              </a:rPr>
              <a:t>………………………………………………………………………………………</a:t>
            </a:r>
          </a:p>
          <a:p>
            <a:endParaRPr lang="fr-CH" sz="1400" dirty="0">
              <a:latin typeface="Arial" charset="0"/>
            </a:endParaRPr>
          </a:p>
          <a:p>
            <a:r>
              <a:rPr lang="fr-CH" sz="1400" dirty="0">
                <a:latin typeface="Arial" charset="0"/>
              </a:rPr>
              <a:t>Bonus: Comment appelle-t-on la couleur pour indiquer </a:t>
            </a:r>
            <a:r>
              <a:rPr lang="fr-CH" sz="1400">
                <a:latin typeface="Arial" charset="0"/>
              </a:rPr>
              <a:t>qu’il y a </a:t>
            </a:r>
            <a:r>
              <a:rPr lang="fr-CH" sz="1400" dirty="0">
                <a:latin typeface="Arial" charset="0"/>
              </a:rPr>
              <a:t>de la peau (sur un personnage)?</a:t>
            </a:r>
          </a:p>
          <a:p>
            <a:endParaRPr lang="fr-CH" sz="1400" dirty="0">
              <a:latin typeface="Arial" charset="0"/>
            </a:endParaRPr>
          </a:p>
          <a:p>
            <a:r>
              <a:rPr lang="fr-CH" sz="1400" dirty="0">
                <a:latin typeface="Arial" charset="0"/>
              </a:rPr>
              <a:t>………………………………………………………………………………………</a:t>
            </a:r>
          </a:p>
          <a:p>
            <a:pPr algn="ctr"/>
            <a:endParaRPr lang="fr-CH" sz="1400" dirty="0">
              <a:latin typeface="Arial" charset="0"/>
            </a:endParaRPr>
          </a:p>
          <a:p>
            <a:pPr algn="ctr"/>
            <a:endParaRPr lang="fr-FR" sz="1400" dirty="0">
              <a:latin typeface="Arial" charset="0"/>
            </a:endParaRPr>
          </a:p>
        </p:txBody>
      </p:sp>
      <p:sp>
        <p:nvSpPr>
          <p:cNvPr id="2" name="Rectangle 1"/>
          <p:cNvSpPr/>
          <p:nvPr/>
        </p:nvSpPr>
        <p:spPr bwMode="auto">
          <a:xfrm>
            <a:off x="846459" y="5795345"/>
            <a:ext cx="1423343" cy="1440160"/>
          </a:xfrm>
          <a:prstGeom prst="rect">
            <a:avLst/>
          </a:prstGeom>
          <a:no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4163194" y="5817096"/>
            <a:ext cx="1423343" cy="1440160"/>
          </a:xfrm>
          <a:prstGeom prst="rect">
            <a:avLst/>
          </a:prstGeom>
          <a:no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Times New Roman" pitchFamily="18" charset="0"/>
            </a:endParaRPr>
          </a:p>
        </p:txBody>
      </p:sp>
      <p:sp>
        <p:nvSpPr>
          <p:cNvPr id="18" name="Text Box 5"/>
          <p:cNvSpPr txBox="1">
            <a:spLocks noChangeArrowheads="1"/>
          </p:cNvSpPr>
          <p:nvPr/>
        </p:nvSpPr>
        <p:spPr bwMode="auto">
          <a:xfrm>
            <a:off x="0" y="161563"/>
            <a:ext cx="4437112"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sz="1200" dirty="0">
                <a:latin typeface="Arial" charset="0"/>
              </a:rPr>
              <a:t>Prénom:……………………………..</a:t>
            </a:r>
          </a:p>
          <a:p>
            <a:endParaRPr lang="fr-CH" sz="1200" dirty="0">
              <a:latin typeface="Arial" charset="0"/>
            </a:endParaRPr>
          </a:p>
          <a:p>
            <a:r>
              <a:rPr lang="fr-CH" sz="1200" dirty="0">
                <a:latin typeface="Arial" charset="0"/>
              </a:rPr>
              <a:t>Date:…………………………………</a:t>
            </a:r>
            <a:endParaRPr lang="fr-FR" sz="1200" dirty="0">
              <a:latin typeface="Arial" charset="0"/>
            </a:endParaRPr>
          </a:p>
          <a:p>
            <a:endParaRPr lang="fr-FR" sz="1200" dirty="0">
              <a:latin typeface="Arial" charset="0"/>
            </a:endParaRPr>
          </a:p>
        </p:txBody>
      </p:sp>
    </p:spTree>
    <p:extLst>
      <p:ext uri="{BB962C8B-B14F-4D97-AF65-F5344CB8AC3E}">
        <p14:creationId xmlns:p14="http://schemas.microsoft.com/office/powerpoint/2010/main" val="28069372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l="13430" r="14004"/>
          <a:stretch/>
        </p:blipFill>
        <p:spPr>
          <a:xfrm>
            <a:off x="0" y="2535497"/>
            <a:ext cx="6858000" cy="6662979"/>
          </a:xfrm>
          <a:prstGeom prst="rect">
            <a:avLst/>
          </a:prstGeom>
        </p:spPr>
      </p:pic>
      <p:sp>
        <p:nvSpPr>
          <p:cNvPr id="22531" name="Text Box 3"/>
          <p:cNvSpPr txBox="1">
            <a:spLocks noChangeArrowheads="1"/>
          </p:cNvSpPr>
          <p:nvPr/>
        </p:nvSpPr>
        <p:spPr bwMode="auto">
          <a:xfrm>
            <a:off x="476250" y="679177"/>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22532" name="Text Box 4"/>
          <p:cNvSpPr txBox="1">
            <a:spLocks noChangeArrowheads="1"/>
          </p:cNvSpPr>
          <p:nvPr/>
        </p:nvSpPr>
        <p:spPr bwMode="auto">
          <a:xfrm>
            <a:off x="620713" y="1255440"/>
            <a:ext cx="2771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Lacs et rivières</a:t>
            </a:r>
          </a:p>
        </p:txBody>
      </p:sp>
      <p:sp>
        <p:nvSpPr>
          <p:cNvPr id="22611" name="Line 83"/>
          <p:cNvSpPr>
            <a:spLocks noChangeShapeType="1"/>
          </p:cNvSpPr>
          <p:nvPr/>
        </p:nvSpPr>
        <p:spPr bwMode="auto">
          <a:xfrm flipV="1">
            <a:off x="2924175" y="7040563"/>
            <a:ext cx="0" cy="792163"/>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2" name="Line 84"/>
          <p:cNvSpPr>
            <a:spLocks noChangeShapeType="1"/>
          </p:cNvSpPr>
          <p:nvPr/>
        </p:nvSpPr>
        <p:spPr bwMode="auto">
          <a:xfrm>
            <a:off x="4544219" y="2535497"/>
            <a:ext cx="360362" cy="360362"/>
          </a:xfrm>
          <a:prstGeom prst="line">
            <a:avLst/>
          </a:prstGeom>
          <a:noFill/>
          <a:ln w="9525">
            <a:solidFill>
              <a:schemeClr val="tx1"/>
            </a:solidFill>
            <a:miter lim="800000"/>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3" name="Line 85"/>
          <p:cNvSpPr>
            <a:spLocks noChangeShapeType="1"/>
          </p:cNvSpPr>
          <p:nvPr/>
        </p:nvSpPr>
        <p:spPr bwMode="auto">
          <a:xfrm flipH="1">
            <a:off x="5895975" y="2812521"/>
            <a:ext cx="215900" cy="288925"/>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4" name="Line 86"/>
          <p:cNvSpPr>
            <a:spLocks noChangeShapeType="1"/>
          </p:cNvSpPr>
          <p:nvPr/>
        </p:nvSpPr>
        <p:spPr bwMode="auto">
          <a:xfrm>
            <a:off x="1125538" y="5241032"/>
            <a:ext cx="358775" cy="215900"/>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5" name="Line 87"/>
          <p:cNvSpPr>
            <a:spLocks noChangeShapeType="1"/>
          </p:cNvSpPr>
          <p:nvPr/>
        </p:nvSpPr>
        <p:spPr bwMode="auto">
          <a:xfrm>
            <a:off x="5703006" y="6544555"/>
            <a:ext cx="71438" cy="360363"/>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6" name="Line 88"/>
          <p:cNvSpPr>
            <a:spLocks noChangeShapeType="1"/>
          </p:cNvSpPr>
          <p:nvPr/>
        </p:nvSpPr>
        <p:spPr bwMode="auto">
          <a:xfrm>
            <a:off x="2048052" y="4412457"/>
            <a:ext cx="288925" cy="360362"/>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8" name="Line 90"/>
          <p:cNvSpPr>
            <a:spLocks noChangeShapeType="1"/>
          </p:cNvSpPr>
          <p:nvPr/>
        </p:nvSpPr>
        <p:spPr bwMode="auto">
          <a:xfrm flipH="1">
            <a:off x="4979987" y="3576021"/>
            <a:ext cx="936625" cy="360362"/>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19" name="Line 91"/>
          <p:cNvSpPr>
            <a:spLocks noChangeShapeType="1"/>
          </p:cNvSpPr>
          <p:nvPr/>
        </p:nvSpPr>
        <p:spPr bwMode="auto">
          <a:xfrm flipV="1">
            <a:off x="4981045" y="8265368"/>
            <a:ext cx="0" cy="504825"/>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20" name="Line 92"/>
          <p:cNvSpPr>
            <a:spLocks noChangeShapeType="1"/>
          </p:cNvSpPr>
          <p:nvPr/>
        </p:nvSpPr>
        <p:spPr bwMode="auto">
          <a:xfrm flipV="1">
            <a:off x="1982083" y="5633331"/>
            <a:ext cx="215900" cy="2089150"/>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21" name="Line 93"/>
          <p:cNvSpPr>
            <a:spLocks noChangeShapeType="1"/>
          </p:cNvSpPr>
          <p:nvPr/>
        </p:nvSpPr>
        <p:spPr bwMode="auto">
          <a:xfrm flipV="1">
            <a:off x="541338" y="5024438"/>
            <a:ext cx="2376488" cy="1152525"/>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nvGrpSpPr>
          <p:cNvPr id="22622" name="Group 94"/>
          <p:cNvGrpSpPr>
            <a:grpSpLocks/>
          </p:cNvGrpSpPr>
          <p:nvPr/>
        </p:nvGrpSpPr>
        <p:grpSpPr bwMode="auto">
          <a:xfrm>
            <a:off x="5372100" y="128588"/>
            <a:ext cx="1263650" cy="1257300"/>
            <a:chOff x="3384" y="81"/>
            <a:chExt cx="796" cy="792"/>
          </a:xfrm>
        </p:grpSpPr>
        <p:pic>
          <p:nvPicPr>
            <p:cNvPr id="22623" name="Picture 95"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624" name="Rectangle 96"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22625" name="Line 97"/>
          <p:cNvSpPr>
            <a:spLocks noChangeShapeType="1"/>
          </p:cNvSpPr>
          <p:nvPr/>
        </p:nvSpPr>
        <p:spPr bwMode="auto">
          <a:xfrm flipH="1" flipV="1">
            <a:off x="1603375" y="3317347"/>
            <a:ext cx="1584325" cy="1223962"/>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05" name="Text Box 77"/>
          <p:cNvSpPr txBox="1">
            <a:spLocks noChangeArrowheads="1"/>
          </p:cNvSpPr>
          <p:nvPr/>
        </p:nvSpPr>
        <p:spPr bwMode="auto">
          <a:xfrm>
            <a:off x="1858962" y="4257146"/>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F</a:t>
            </a:r>
            <a:endParaRPr lang="fr-FR" dirty="0"/>
          </a:p>
        </p:txBody>
      </p:sp>
      <p:sp>
        <p:nvSpPr>
          <p:cNvPr id="22594" name="Text Box 66"/>
          <p:cNvSpPr txBox="1">
            <a:spLocks noChangeArrowheads="1"/>
          </p:cNvSpPr>
          <p:nvPr/>
        </p:nvSpPr>
        <p:spPr bwMode="auto">
          <a:xfrm>
            <a:off x="354012" y="6034881"/>
            <a:ext cx="3129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G</a:t>
            </a:r>
            <a:endParaRPr lang="fr-FR" dirty="0"/>
          </a:p>
        </p:txBody>
      </p:sp>
      <p:sp>
        <p:nvSpPr>
          <p:cNvPr id="22601" name="Text Box 73"/>
          <p:cNvSpPr txBox="1">
            <a:spLocks noChangeArrowheads="1"/>
          </p:cNvSpPr>
          <p:nvPr/>
        </p:nvSpPr>
        <p:spPr bwMode="auto">
          <a:xfrm>
            <a:off x="4833407" y="8647160"/>
            <a:ext cx="304892"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D</a:t>
            </a:r>
            <a:endParaRPr lang="fr-FR" dirty="0"/>
          </a:p>
        </p:txBody>
      </p:sp>
      <p:sp>
        <p:nvSpPr>
          <p:cNvPr id="22592" name="Text Box 64"/>
          <p:cNvSpPr txBox="1">
            <a:spLocks noChangeArrowheads="1"/>
          </p:cNvSpPr>
          <p:nvPr/>
        </p:nvSpPr>
        <p:spPr bwMode="auto">
          <a:xfrm>
            <a:off x="6003925" y="2611697"/>
            <a:ext cx="24397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I</a:t>
            </a:r>
            <a:endParaRPr lang="fr-FR" dirty="0"/>
          </a:p>
        </p:txBody>
      </p:sp>
      <p:sp>
        <p:nvSpPr>
          <p:cNvPr id="22593" name="Text Box 65"/>
          <p:cNvSpPr txBox="1">
            <a:spLocks noChangeArrowheads="1"/>
          </p:cNvSpPr>
          <p:nvPr/>
        </p:nvSpPr>
        <p:spPr bwMode="auto">
          <a:xfrm>
            <a:off x="4396581" y="2380715"/>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E</a:t>
            </a:r>
            <a:endParaRPr lang="fr-FR" dirty="0"/>
          </a:p>
        </p:txBody>
      </p:sp>
      <p:sp>
        <p:nvSpPr>
          <p:cNvPr id="22591" name="Text Box 63"/>
          <p:cNvSpPr txBox="1">
            <a:spLocks noChangeArrowheads="1"/>
          </p:cNvSpPr>
          <p:nvPr/>
        </p:nvSpPr>
        <p:spPr bwMode="auto">
          <a:xfrm>
            <a:off x="2755193" y="7763669"/>
            <a:ext cx="304892"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A</a:t>
            </a:r>
            <a:endParaRPr lang="fr-FR" dirty="0"/>
          </a:p>
        </p:txBody>
      </p:sp>
      <p:sp>
        <p:nvSpPr>
          <p:cNvPr id="22604" name="Text Box 76"/>
          <p:cNvSpPr txBox="1">
            <a:spLocks noChangeArrowheads="1"/>
          </p:cNvSpPr>
          <p:nvPr/>
        </p:nvSpPr>
        <p:spPr bwMode="auto">
          <a:xfrm>
            <a:off x="874712" y="5066406"/>
            <a:ext cx="287258"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J</a:t>
            </a:r>
            <a:endParaRPr lang="fr-FR" dirty="0"/>
          </a:p>
        </p:txBody>
      </p:sp>
      <p:sp>
        <p:nvSpPr>
          <p:cNvPr id="22599" name="Text Box 71"/>
          <p:cNvSpPr txBox="1">
            <a:spLocks noChangeArrowheads="1"/>
          </p:cNvSpPr>
          <p:nvPr/>
        </p:nvSpPr>
        <p:spPr bwMode="auto">
          <a:xfrm>
            <a:off x="5614811" y="6393744"/>
            <a:ext cx="304892"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B</a:t>
            </a:r>
            <a:endParaRPr lang="fr-FR" dirty="0"/>
          </a:p>
        </p:txBody>
      </p:sp>
      <p:sp>
        <p:nvSpPr>
          <p:cNvPr id="22600" name="Text Box 72"/>
          <p:cNvSpPr txBox="1">
            <a:spLocks noChangeArrowheads="1"/>
          </p:cNvSpPr>
          <p:nvPr/>
        </p:nvSpPr>
        <p:spPr bwMode="auto">
          <a:xfrm>
            <a:off x="5832299" y="3433940"/>
            <a:ext cx="304892"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C</a:t>
            </a:r>
            <a:endParaRPr lang="fr-FR" dirty="0"/>
          </a:p>
        </p:txBody>
      </p:sp>
      <p:sp>
        <p:nvSpPr>
          <p:cNvPr id="22628" name="Line 100"/>
          <p:cNvSpPr>
            <a:spLocks noChangeShapeType="1"/>
          </p:cNvSpPr>
          <p:nvPr/>
        </p:nvSpPr>
        <p:spPr bwMode="auto">
          <a:xfrm flipH="1">
            <a:off x="4014788" y="6724737"/>
            <a:ext cx="215900" cy="1223963"/>
          </a:xfrm>
          <a:prstGeom prst="line">
            <a:avLst/>
          </a:prstGeom>
          <a:noFill/>
          <a:ln w="952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2629" name="Text Box 101"/>
          <p:cNvSpPr txBox="1">
            <a:spLocks noChangeArrowheads="1"/>
          </p:cNvSpPr>
          <p:nvPr/>
        </p:nvSpPr>
        <p:spPr bwMode="auto">
          <a:xfrm>
            <a:off x="1404233" y="3187878"/>
            <a:ext cx="3129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K</a:t>
            </a:r>
            <a:endParaRPr lang="fr-FR" dirty="0"/>
          </a:p>
        </p:txBody>
      </p:sp>
      <p:sp>
        <p:nvSpPr>
          <p:cNvPr id="22595" name="Text Box 67"/>
          <p:cNvSpPr txBox="1">
            <a:spLocks noChangeArrowheads="1"/>
          </p:cNvSpPr>
          <p:nvPr/>
        </p:nvSpPr>
        <p:spPr bwMode="auto">
          <a:xfrm>
            <a:off x="1861244" y="7664537"/>
            <a:ext cx="3129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H</a:t>
            </a:r>
            <a:endParaRPr lang="fr-FR" dirty="0"/>
          </a:p>
        </p:txBody>
      </p:sp>
      <p:sp>
        <p:nvSpPr>
          <p:cNvPr id="22633" name="Text Box 105"/>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22626" name="Text Box 98"/>
          <p:cNvSpPr txBox="1">
            <a:spLocks noChangeArrowheads="1"/>
          </p:cNvSpPr>
          <p:nvPr/>
        </p:nvSpPr>
        <p:spPr bwMode="auto">
          <a:xfrm>
            <a:off x="3824288" y="7909026"/>
            <a:ext cx="287258" cy="276999"/>
          </a:xfrm>
          <a:prstGeom prst="rect">
            <a:avLst/>
          </a:prstGeom>
          <a:solidFill>
            <a:schemeClr val="bg1"/>
          </a:solidFill>
          <a:ln w="9525">
            <a:solidFill>
              <a:schemeClr val="tx1"/>
            </a:solidFill>
            <a:miter lim="800000"/>
            <a:headEnd/>
            <a:tailEnd/>
          </a:ln>
          <a:effectLst/>
          <a:extLst/>
        </p:spPr>
        <p:txBody>
          <a:bodyPr wrap="none">
            <a:spAutoFit/>
          </a:bodyPr>
          <a:lstStyle/>
          <a:p>
            <a:r>
              <a:rPr lang="fr-FR" sz="1200" dirty="0">
                <a:latin typeface="Arial Black" pitchFamily="34" charset="0"/>
              </a:rPr>
              <a:t>L</a:t>
            </a:r>
            <a:endParaRPr lang="fr-FR" dirty="0"/>
          </a:p>
        </p:txBody>
      </p:sp>
      <p:sp>
        <p:nvSpPr>
          <p:cNvPr id="38" name="Text Box 39"/>
          <p:cNvSpPr txBox="1">
            <a:spLocks noChangeArrowheads="1"/>
          </p:cNvSpPr>
          <p:nvPr/>
        </p:nvSpPr>
        <p:spPr bwMode="auto">
          <a:xfrm>
            <a:off x="0" y="57150"/>
            <a:ext cx="469106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dirty="0">
                <a:latin typeface="Arial" charset="0"/>
              </a:rPr>
              <a:t>PRENOM:…………………………	DATE:……………………..</a:t>
            </a:r>
            <a:endParaRPr lang="fr-FR" sz="1200" dirty="0">
              <a:latin typeface="Arial" charset="0"/>
            </a:endParaRPr>
          </a:p>
        </p:txBody>
      </p:sp>
      <p:sp>
        <p:nvSpPr>
          <p:cNvPr id="39" name="Text Box 40"/>
          <p:cNvSpPr txBox="1">
            <a:spLocks noChangeArrowheads="1"/>
          </p:cNvSpPr>
          <p:nvPr/>
        </p:nvSpPr>
        <p:spPr bwMode="auto">
          <a:xfrm>
            <a:off x="0" y="344488"/>
            <a:ext cx="1304925" cy="284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TEST PARTIE 2</a:t>
            </a:r>
            <a:endParaRPr lang="fr-FR" sz="1200">
              <a:latin typeface="Arial" charset="0"/>
            </a:endParaRPr>
          </a:p>
        </p:txBody>
      </p:sp>
    </p:spTree>
    <p:extLst>
      <p:ext uri="{BB962C8B-B14F-4D97-AF65-F5344CB8AC3E}">
        <p14:creationId xmlns:p14="http://schemas.microsoft.com/office/powerpoint/2010/main" val="1562100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192088" y="2071688"/>
            <a:ext cx="6477000" cy="658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dirty="0">
                <a:latin typeface="Arial" charset="0"/>
              </a:rPr>
              <a:t>A l’aide de la carte du canton de Vaud de la page précédente, cite tous les lacs et rivières du canton </a:t>
            </a:r>
            <a:r>
              <a:rPr lang="fr-CH" sz="1400">
                <a:latin typeface="Arial" charset="0"/>
              </a:rPr>
              <a:t>de Vaud. </a:t>
            </a:r>
            <a:endParaRPr lang="fr-CH" sz="1400" dirty="0">
              <a:latin typeface="Arial" charset="0"/>
            </a:endParaRPr>
          </a:p>
          <a:p>
            <a:pPr algn="ctr"/>
            <a:r>
              <a:rPr lang="fr-CH" sz="1400" dirty="0">
                <a:latin typeface="Arial" charset="0"/>
              </a:rPr>
              <a:t>L’orthographe est importante!!!</a:t>
            </a:r>
            <a:endParaRPr lang="fr-FR" sz="1400" dirty="0">
              <a:latin typeface="Arial" charset="0"/>
            </a:endParaRPr>
          </a:p>
          <a:p>
            <a:pPr algn="ctr"/>
            <a:endParaRPr lang="fr-FR" sz="1400" dirty="0">
              <a:latin typeface="Arial" charset="0"/>
            </a:endParaRPr>
          </a:p>
          <a:p>
            <a:endParaRPr lang="fr-FR" sz="1600" dirty="0">
              <a:latin typeface="Arial" charset="0"/>
            </a:endParaRPr>
          </a:p>
          <a:p>
            <a:r>
              <a:rPr lang="fr-FR" sz="1400" dirty="0">
                <a:latin typeface="Arial" charset="0"/>
              </a:rPr>
              <a:t>A………………………………………………………………………………………</a:t>
            </a:r>
          </a:p>
          <a:p>
            <a:endParaRPr lang="fr-FR" sz="1400" dirty="0">
              <a:latin typeface="Arial" charset="0"/>
            </a:endParaRPr>
          </a:p>
          <a:p>
            <a:r>
              <a:rPr lang="fr-FR" sz="1400" dirty="0">
                <a:latin typeface="Arial" charset="0"/>
              </a:rPr>
              <a:t>B………………………………………………………………………………………</a:t>
            </a:r>
          </a:p>
          <a:p>
            <a:endParaRPr lang="fr-FR" sz="1400" dirty="0">
              <a:latin typeface="Arial" charset="0"/>
            </a:endParaRPr>
          </a:p>
          <a:p>
            <a:r>
              <a:rPr lang="fr-FR" sz="1400" dirty="0">
                <a:latin typeface="Arial" charset="0"/>
              </a:rPr>
              <a:t>C………………………………………………………………………………………</a:t>
            </a:r>
          </a:p>
          <a:p>
            <a:endParaRPr lang="fr-FR" sz="1400" dirty="0">
              <a:latin typeface="Arial" charset="0"/>
            </a:endParaRPr>
          </a:p>
          <a:p>
            <a:r>
              <a:rPr lang="fr-FR" sz="1400" dirty="0">
                <a:latin typeface="Arial" charset="0"/>
              </a:rPr>
              <a:t>D………………………………………………………………………………………</a:t>
            </a:r>
          </a:p>
          <a:p>
            <a:endParaRPr lang="fr-FR" sz="1400" dirty="0">
              <a:latin typeface="Arial" charset="0"/>
            </a:endParaRPr>
          </a:p>
          <a:p>
            <a:r>
              <a:rPr lang="fr-FR" sz="1400" dirty="0">
                <a:latin typeface="Arial" charset="0"/>
              </a:rPr>
              <a:t>E………………………………………………………………………………………</a:t>
            </a:r>
          </a:p>
          <a:p>
            <a:endParaRPr lang="fr-FR" sz="1400" dirty="0">
              <a:latin typeface="Arial" charset="0"/>
            </a:endParaRPr>
          </a:p>
          <a:p>
            <a:r>
              <a:rPr lang="fr-FR" sz="1400" dirty="0">
                <a:latin typeface="Arial" charset="0"/>
              </a:rPr>
              <a:t>F………………………………………………………………………………………</a:t>
            </a:r>
          </a:p>
          <a:p>
            <a:endParaRPr lang="fr-FR" sz="1400" dirty="0">
              <a:latin typeface="Arial" charset="0"/>
            </a:endParaRPr>
          </a:p>
          <a:p>
            <a:r>
              <a:rPr lang="fr-FR" sz="1400" dirty="0">
                <a:latin typeface="Arial" charset="0"/>
              </a:rPr>
              <a:t>G………………………………………………………………………………………</a:t>
            </a:r>
          </a:p>
          <a:p>
            <a:endParaRPr lang="fr-FR" sz="1400" dirty="0">
              <a:latin typeface="Arial" charset="0"/>
            </a:endParaRPr>
          </a:p>
          <a:p>
            <a:r>
              <a:rPr lang="fr-FR" sz="1400" dirty="0">
                <a:latin typeface="Arial" charset="0"/>
              </a:rPr>
              <a:t>H………………………………………………………………………………………</a:t>
            </a:r>
          </a:p>
          <a:p>
            <a:endParaRPr lang="fr-FR" sz="1400" dirty="0">
              <a:latin typeface="Arial" charset="0"/>
            </a:endParaRPr>
          </a:p>
          <a:p>
            <a:r>
              <a:rPr lang="fr-FR" sz="1400" dirty="0">
                <a:latin typeface="Arial" charset="0"/>
              </a:rPr>
              <a:t>I………………………………………………………………………………………</a:t>
            </a:r>
          </a:p>
          <a:p>
            <a:endParaRPr lang="fr-FR" sz="1400" dirty="0">
              <a:latin typeface="Arial" charset="0"/>
            </a:endParaRPr>
          </a:p>
          <a:p>
            <a:r>
              <a:rPr lang="fr-FR" sz="1400" dirty="0">
                <a:latin typeface="Arial" charset="0"/>
              </a:rPr>
              <a:t>J………………………………………………………………………………………</a:t>
            </a:r>
            <a:r>
              <a:rPr lang="fr-CH" sz="1400" dirty="0">
                <a:latin typeface="Arial" charset="0"/>
              </a:rPr>
              <a:t>.</a:t>
            </a:r>
          </a:p>
          <a:p>
            <a:endParaRPr lang="fr-CH" sz="1400" dirty="0">
              <a:latin typeface="Arial" charset="0"/>
            </a:endParaRPr>
          </a:p>
          <a:p>
            <a:r>
              <a:rPr lang="fr-FR" sz="1400" dirty="0">
                <a:latin typeface="Arial" charset="0"/>
              </a:rPr>
              <a:t>K………………………………………………………………………………………</a:t>
            </a:r>
            <a:r>
              <a:rPr lang="fr-CH" sz="1400" dirty="0">
                <a:latin typeface="Arial" charset="0"/>
              </a:rPr>
              <a:t>.</a:t>
            </a:r>
          </a:p>
          <a:p>
            <a:endParaRPr lang="fr-CH" sz="1400" dirty="0">
              <a:latin typeface="Arial" charset="0"/>
            </a:endParaRPr>
          </a:p>
          <a:p>
            <a:r>
              <a:rPr lang="fr-FR" sz="1400" dirty="0">
                <a:latin typeface="Arial" charset="0"/>
              </a:rPr>
              <a:t>L………………………………………………………………………………………</a:t>
            </a:r>
          </a:p>
          <a:p>
            <a:endParaRPr lang="fr-FR" sz="1400" dirty="0">
              <a:latin typeface="Arial" charset="0"/>
            </a:endParaRPr>
          </a:p>
          <a:p>
            <a:endParaRPr lang="fr-FR" sz="1400" dirty="0">
              <a:latin typeface="Arial" charset="0"/>
            </a:endParaRPr>
          </a:p>
        </p:txBody>
      </p:sp>
      <p:sp>
        <p:nvSpPr>
          <p:cNvPr id="116739"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116741" name="Text Box 5"/>
          <p:cNvSpPr txBox="1">
            <a:spLocks noChangeArrowheads="1"/>
          </p:cNvSpPr>
          <p:nvPr/>
        </p:nvSpPr>
        <p:spPr bwMode="auto">
          <a:xfrm>
            <a:off x="620713" y="992188"/>
            <a:ext cx="2771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Lacs et rivières</a:t>
            </a:r>
          </a:p>
        </p:txBody>
      </p:sp>
      <p:grpSp>
        <p:nvGrpSpPr>
          <p:cNvPr id="116742" name="Group 6"/>
          <p:cNvGrpSpPr>
            <a:grpSpLocks/>
          </p:cNvGrpSpPr>
          <p:nvPr/>
        </p:nvGrpSpPr>
        <p:grpSpPr bwMode="auto">
          <a:xfrm>
            <a:off x="5372100" y="128588"/>
            <a:ext cx="1263650" cy="1257300"/>
            <a:chOff x="3384" y="81"/>
            <a:chExt cx="796" cy="792"/>
          </a:xfrm>
        </p:grpSpPr>
        <p:pic>
          <p:nvPicPr>
            <p:cNvPr id="116743" name="Picture 7"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744" name="Rectangle 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6745" name="Text Box 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116746" name="Text Box 10"/>
          <p:cNvSpPr txBox="1">
            <a:spLocks noChangeArrowheads="1"/>
          </p:cNvSpPr>
          <p:nvPr/>
        </p:nvSpPr>
        <p:spPr bwMode="auto">
          <a:xfrm>
            <a:off x="0" y="0"/>
            <a:ext cx="1304925"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TEST PARTIE 2</a:t>
            </a:r>
            <a:endParaRPr lang="fr-FR" sz="1200">
              <a:latin typeface="Arial" charset="0"/>
            </a:endParaRPr>
          </a:p>
        </p:txBody>
      </p:sp>
      <p:pic>
        <p:nvPicPr>
          <p:cNvPr id="116747" name="Picture 11"/>
          <p:cNvPicPr>
            <a:picLocks noChangeAspect="1" noChangeArrowheads="1"/>
          </p:cNvPicPr>
          <p:nvPr/>
        </p:nvPicPr>
        <p:blipFill>
          <a:blip r:embed="rId3" cstate="print">
            <a:lum bright="-18000" contrast="66000"/>
            <a:grayscl/>
            <a:extLst>
              <a:ext uri="{28A0092B-C50C-407E-A947-70E740481C1C}">
                <a14:useLocalDpi xmlns:a14="http://schemas.microsoft.com/office/drawing/2010/main" val="0"/>
              </a:ext>
            </a:extLst>
          </a:blip>
          <a:srcRect/>
          <a:stretch>
            <a:fillRect/>
          </a:stretch>
        </p:blipFill>
        <p:spPr bwMode="auto">
          <a:xfrm>
            <a:off x="2770188" y="8408988"/>
            <a:ext cx="1317625"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 52"/>
          <p:cNvPicPr>
            <a:picLocks noChangeAspect="1"/>
          </p:cNvPicPr>
          <p:nvPr/>
        </p:nvPicPr>
        <p:blipFill rotWithShape="1">
          <a:blip r:embed="rId2" cstate="print">
            <a:extLst>
              <a:ext uri="{28A0092B-C50C-407E-A947-70E740481C1C}">
                <a14:useLocalDpi xmlns:a14="http://schemas.microsoft.com/office/drawing/2010/main" val="0"/>
              </a:ext>
            </a:extLst>
          </a:blip>
          <a:srcRect l="13430" r="14004"/>
          <a:stretch/>
        </p:blipFill>
        <p:spPr>
          <a:xfrm>
            <a:off x="-13229" y="2098258"/>
            <a:ext cx="6858000" cy="6662979"/>
          </a:xfrm>
          <a:prstGeom prst="rect">
            <a:avLst/>
          </a:prstGeom>
        </p:spPr>
      </p:pic>
      <p:sp>
        <p:nvSpPr>
          <p:cNvPr id="65538" name="Text Box 2"/>
          <p:cNvSpPr txBox="1">
            <a:spLocks noChangeArrowheads="1"/>
          </p:cNvSpPr>
          <p:nvPr/>
        </p:nvSpPr>
        <p:spPr bwMode="auto">
          <a:xfrm>
            <a:off x="476250" y="679177"/>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dirty="0">
                <a:latin typeface="Arial Black" pitchFamily="34" charset="0"/>
              </a:rPr>
              <a:t>Le canton de VAUD</a:t>
            </a:r>
          </a:p>
        </p:txBody>
      </p:sp>
      <p:sp>
        <p:nvSpPr>
          <p:cNvPr id="65540" name="Text Box 4"/>
          <p:cNvSpPr txBox="1">
            <a:spLocks noChangeArrowheads="1"/>
          </p:cNvSpPr>
          <p:nvPr/>
        </p:nvSpPr>
        <p:spPr bwMode="auto">
          <a:xfrm>
            <a:off x="595313" y="1255440"/>
            <a:ext cx="276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Relief, </a:t>
            </a:r>
            <a:r>
              <a:rPr lang="fr-FR" sz="1600">
                <a:latin typeface="Arial Black" pitchFamily="34" charset="0"/>
              </a:rPr>
              <a:t>les sommets</a:t>
            </a:r>
          </a:p>
        </p:txBody>
      </p:sp>
      <p:grpSp>
        <p:nvGrpSpPr>
          <p:cNvPr id="65544" name="Group 8"/>
          <p:cNvGrpSpPr>
            <a:grpSpLocks/>
          </p:cNvGrpSpPr>
          <p:nvPr/>
        </p:nvGrpSpPr>
        <p:grpSpPr bwMode="auto">
          <a:xfrm>
            <a:off x="5372100" y="128588"/>
            <a:ext cx="1263650" cy="1257300"/>
            <a:chOff x="3384" y="81"/>
            <a:chExt cx="796" cy="792"/>
          </a:xfrm>
        </p:grpSpPr>
        <p:pic>
          <p:nvPicPr>
            <p:cNvPr id="65545" name="Picture 9"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46" name="Rectangle 10"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65550" name="Text Box 14"/>
          <p:cNvSpPr txBox="1">
            <a:spLocks noChangeArrowheads="1"/>
          </p:cNvSpPr>
          <p:nvPr/>
        </p:nvSpPr>
        <p:spPr bwMode="auto">
          <a:xfrm rot="-5400000">
            <a:off x="621903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65551" name="AutoShape 15"/>
          <p:cNvSpPr>
            <a:spLocks noChangeArrowheads="1"/>
          </p:cNvSpPr>
          <p:nvPr/>
        </p:nvSpPr>
        <p:spPr bwMode="auto">
          <a:xfrm>
            <a:off x="5794649" y="7070726"/>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2" name="AutoShape 16"/>
          <p:cNvSpPr>
            <a:spLocks noChangeArrowheads="1"/>
          </p:cNvSpPr>
          <p:nvPr/>
        </p:nvSpPr>
        <p:spPr bwMode="auto">
          <a:xfrm>
            <a:off x="5157788" y="6681788"/>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3" name="AutoShape 17"/>
          <p:cNvSpPr>
            <a:spLocks noChangeArrowheads="1"/>
          </p:cNvSpPr>
          <p:nvPr/>
        </p:nvSpPr>
        <p:spPr bwMode="auto">
          <a:xfrm>
            <a:off x="5697538" y="8406520"/>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4" name="AutoShape 18"/>
          <p:cNvSpPr>
            <a:spLocks noChangeArrowheads="1"/>
          </p:cNvSpPr>
          <p:nvPr/>
        </p:nvSpPr>
        <p:spPr bwMode="auto">
          <a:xfrm>
            <a:off x="6308726" y="7553064"/>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5" name="AutoShape 19"/>
          <p:cNvSpPr>
            <a:spLocks noChangeArrowheads="1"/>
          </p:cNvSpPr>
          <p:nvPr/>
        </p:nvSpPr>
        <p:spPr bwMode="auto">
          <a:xfrm>
            <a:off x="6036911" y="8077994"/>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6" name="AutoShape 20"/>
          <p:cNvSpPr>
            <a:spLocks noChangeArrowheads="1"/>
          </p:cNvSpPr>
          <p:nvPr/>
        </p:nvSpPr>
        <p:spPr bwMode="auto">
          <a:xfrm>
            <a:off x="5084763" y="6394451"/>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7" name="AutoShape 21"/>
          <p:cNvSpPr>
            <a:spLocks noChangeArrowheads="1"/>
          </p:cNvSpPr>
          <p:nvPr/>
        </p:nvSpPr>
        <p:spPr bwMode="auto">
          <a:xfrm>
            <a:off x="5157788" y="7258051"/>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8" name="AutoShape 22"/>
          <p:cNvSpPr>
            <a:spLocks noChangeArrowheads="1"/>
          </p:cNvSpPr>
          <p:nvPr/>
        </p:nvSpPr>
        <p:spPr bwMode="auto">
          <a:xfrm>
            <a:off x="2349501" y="4017963"/>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59" name="AutoShape 23"/>
          <p:cNvSpPr>
            <a:spLocks noChangeArrowheads="1"/>
          </p:cNvSpPr>
          <p:nvPr/>
        </p:nvSpPr>
        <p:spPr bwMode="auto">
          <a:xfrm>
            <a:off x="4365626" y="6226969"/>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60" name="AutoShape 24"/>
          <p:cNvSpPr>
            <a:spLocks noChangeArrowheads="1"/>
          </p:cNvSpPr>
          <p:nvPr/>
        </p:nvSpPr>
        <p:spPr bwMode="auto">
          <a:xfrm>
            <a:off x="271463" y="6736470"/>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61" name="AutoShape 25"/>
          <p:cNvSpPr>
            <a:spLocks noChangeArrowheads="1"/>
          </p:cNvSpPr>
          <p:nvPr/>
        </p:nvSpPr>
        <p:spPr bwMode="auto">
          <a:xfrm>
            <a:off x="1773238" y="4648201"/>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62" name="AutoShape 26"/>
          <p:cNvSpPr>
            <a:spLocks noChangeArrowheads="1"/>
          </p:cNvSpPr>
          <p:nvPr/>
        </p:nvSpPr>
        <p:spPr bwMode="auto">
          <a:xfrm>
            <a:off x="487363" y="6500637"/>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63" name="AutoShape 27"/>
          <p:cNvSpPr>
            <a:spLocks noChangeArrowheads="1"/>
          </p:cNvSpPr>
          <p:nvPr/>
        </p:nvSpPr>
        <p:spPr bwMode="auto">
          <a:xfrm>
            <a:off x="2781301" y="3441701"/>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566" name="Line 30"/>
          <p:cNvSpPr>
            <a:spLocks noChangeShapeType="1"/>
          </p:cNvSpPr>
          <p:nvPr/>
        </p:nvSpPr>
        <p:spPr bwMode="auto">
          <a:xfrm flipH="1" flipV="1">
            <a:off x="2708276" y="2360613"/>
            <a:ext cx="21590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67" name="Line 31"/>
          <p:cNvSpPr>
            <a:spLocks noChangeShapeType="1"/>
          </p:cNvSpPr>
          <p:nvPr/>
        </p:nvSpPr>
        <p:spPr bwMode="auto">
          <a:xfrm flipH="1" flipV="1">
            <a:off x="1773238" y="3368676"/>
            <a:ext cx="719138"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68" name="Line 32"/>
          <p:cNvSpPr>
            <a:spLocks noChangeShapeType="1"/>
          </p:cNvSpPr>
          <p:nvPr/>
        </p:nvSpPr>
        <p:spPr bwMode="auto">
          <a:xfrm flipH="1" flipV="1">
            <a:off x="1233488" y="4172128"/>
            <a:ext cx="647700" cy="649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69" name="Line 33"/>
          <p:cNvSpPr>
            <a:spLocks noChangeShapeType="1"/>
          </p:cNvSpPr>
          <p:nvPr/>
        </p:nvSpPr>
        <p:spPr bwMode="auto">
          <a:xfrm>
            <a:off x="379413" y="6869114"/>
            <a:ext cx="962026" cy="2332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0" name="Line 34"/>
          <p:cNvSpPr>
            <a:spLocks noChangeShapeType="1"/>
          </p:cNvSpPr>
          <p:nvPr/>
        </p:nvSpPr>
        <p:spPr bwMode="auto">
          <a:xfrm>
            <a:off x="595312" y="6653213"/>
            <a:ext cx="1465263" cy="1539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1" name="Line 35"/>
          <p:cNvSpPr>
            <a:spLocks noChangeShapeType="1"/>
          </p:cNvSpPr>
          <p:nvPr/>
        </p:nvSpPr>
        <p:spPr bwMode="auto">
          <a:xfrm flipH="1">
            <a:off x="3716337" y="6392864"/>
            <a:ext cx="720725" cy="11525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2" name="Line 36"/>
          <p:cNvSpPr>
            <a:spLocks noChangeShapeType="1"/>
          </p:cNvSpPr>
          <p:nvPr/>
        </p:nvSpPr>
        <p:spPr bwMode="auto">
          <a:xfrm flipH="1" flipV="1">
            <a:off x="5013326" y="5816601"/>
            <a:ext cx="21590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3" name="Line 37"/>
          <p:cNvSpPr>
            <a:spLocks noChangeShapeType="1"/>
          </p:cNvSpPr>
          <p:nvPr/>
        </p:nvSpPr>
        <p:spPr bwMode="auto">
          <a:xfrm flipV="1">
            <a:off x="5300663" y="5816601"/>
            <a:ext cx="504825"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4" name="Line 38"/>
          <p:cNvSpPr>
            <a:spLocks noChangeShapeType="1"/>
          </p:cNvSpPr>
          <p:nvPr/>
        </p:nvSpPr>
        <p:spPr bwMode="auto">
          <a:xfrm flipH="1">
            <a:off x="4221163" y="7400926"/>
            <a:ext cx="1008063"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5" name="Line 39"/>
          <p:cNvSpPr>
            <a:spLocks noChangeShapeType="1"/>
          </p:cNvSpPr>
          <p:nvPr/>
        </p:nvSpPr>
        <p:spPr bwMode="auto">
          <a:xfrm flipH="1">
            <a:off x="4508500" y="7258052"/>
            <a:ext cx="1296987" cy="172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6" name="Line 40"/>
          <p:cNvSpPr>
            <a:spLocks noChangeShapeType="1"/>
          </p:cNvSpPr>
          <p:nvPr/>
        </p:nvSpPr>
        <p:spPr bwMode="auto">
          <a:xfrm flipH="1">
            <a:off x="5445126" y="8588376"/>
            <a:ext cx="360362" cy="541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7" name="Line 41"/>
          <p:cNvSpPr>
            <a:spLocks noChangeShapeType="1"/>
          </p:cNvSpPr>
          <p:nvPr/>
        </p:nvSpPr>
        <p:spPr bwMode="auto">
          <a:xfrm>
            <a:off x="6144861" y="8265320"/>
            <a:ext cx="163865" cy="8643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8" name="Line 42"/>
          <p:cNvSpPr>
            <a:spLocks noChangeShapeType="1"/>
          </p:cNvSpPr>
          <p:nvPr/>
        </p:nvSpPr>
        <p:spPr bwMode="auto">
          <a:xfrm flipH="1" flipV="1">
            <a:off x="6252811" y="4899202"/>
            <a:ext cx="163865" cy="27475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579" name="Text Box 43"/>
          <p:cNvSpPr txBox="1">
            <a:spLocks noChangeArrowheads="1"/>
          </p:cNvSpPr>
          <p:nvPr/>
        </p:nvSpPr>
        <p:spPr bwMode="auto">
          <a:xfrm>
            <a:off x="2492376" y="2144713"/>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0" name="Text Box 44"/>
          <p:cNvSpPr txBox="1">
            <a:spLocks noChangeArrowheads="1"/>
          </p:cNvSpPr>
          <p:nvPr/>
        </p:nvSpPr>
        <p:spPr bwMode="auto">
          <a:xfrm>
            <a:off x="5084763" y="9056688"/>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1" name="Text Box 45"/>
          <p:cNvSpPr txBox="1">
            <a:spLocks noChangeArrowheads="1"/>
          </p:cNvSpPr>
          <p:nvPr/>
        </p:nvSpPr>
        <p:spPr bwMode="auto">
          <a:xfrm>
            <a:off x="6092826" y="9056688"/>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2" name="Text Box 46"/>
          <p:cNvSpPr txBox="1">
            <a:spLocks noChangeArrowheads="1"/>
          </p:cNvSpPr>
          <p:nvPr/>
        </p:nvSpPr>
        <p:spPr bwMode="auto">
          <a:xfrm>
            <a:off x="6092826" y="4648201"/>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3" name="Text Box 47"/>
          <p:cNvSpPr txBox="1">
            <a:spLocks noChangeArrowheads="1"/>
          </p:cNvSpPr>
          <p:nvPr/>
        </p:nvSpPr>
        <p:spPr bwMode="auto">
          <a:xfrm>
            <a:off x="5516563" y="5384801"/>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4" name="Text Box 48"/>
          <p:cNvSpPr txBox="1">
            <a:spLocks noChangeArrowheads="1"/>
          </p:cNvSpPr>
          <p:nvPr/>
        </p:nvSpPr>
        <p:spPr bwMode="auto">
          <a:xfrm>
            <a:off x="4724401" y="5384801"/>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5" name="Text Box 49"/>
          <p:cNvSpPr txBox="1">
            <a:spLocks noChangeArrowheads="1"/>
          </p:cNvSpPr>
          <p:nvPr/>
        </p:nvSpPr>
        <p:spPr bwMode="auto">
          <a:xfrm>
            <a:off x="3860801" y="8121651"/>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6" name="Text Box 50"/>
          <p:cNvSpPr txBox="1">
            <a:spLocks noChangeArrowheads="1"/>
          </p:cNvSpPr>
          <p:nvPr/>
        </p:nvSpPr>
        <p:spPr bwMode="auto">
          <a:xfrm>
            <a:off x="3429001" y="7400926"/>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7" name="Text Box 51"/>
          <p:cNvSpPr txBox="1">
            <a:spLocks noChangeArrowheads="1"/>
          </p:cNvSpPr>
          <p:nvPr/>
        </p:nvSpPr>
        <p:spPr bwMode="auto">
          <a:xfrm>
            <a:off x="1125538" y="9056688"/>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8" name="Text Box 52"/>
          <p:cNvSpPr txBox="1">
            <a:spLocks noChangeArrowheads="1"/>
          </p:cNvSpPr>
          <p:nvPr/>
        </p:nvSpPr>
        <p:spPr bwMode="auto">
          <a:xfrm>
            <a:off x="1916113" y="7977188"/>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89" name="Text Box 53"/>
          <p:cNvSpPr txBox="1">
            <a:spLocks noChangeArrowheads="1"/>
          </p:cNvSpPr>
          <p:nvPr/>
        </p:nvSpPr>
        <p:spPr bwMode="auto">
          <a:xfrm>
            <a:off x="836613" y="3800476"/>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90" name="Text Box 54"/>
          <p:cNvSpPr txBox="1">
            <a:spLocks noChangeArrowheads="1"/>
          </p:cNvSpPr>
          <p:nvPr/>
        </p:nvSpPr>
        <p:spPr bwMode="auto">
          <a:xfrm>
            <a:off x="1484313" y="2936876"/>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591" name="Text Box 55"/>
          <p:cNvSpPr txBox="1">
            <a:spLocks noChangeArrowheads="1"/>
          </p:cNvSpPr>
          <p:nvPr/>
        </p:nvSpPr>
        <p:spPr bwMode="auto">
          <a:xfrm>
            <a:off x="4221163" y="8913813"/>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65608" name="AutoShape 72"/>
          <p:cNvSpPr>
            <a:spLocks noChangeArrowheads="1"/>
          </p:cNvSpPr>
          <p:nvPr/>
        </p:nvSpPr>
        <p:spPr bwMode="auto">
          <a:xfrm>
            <a:off x="1125538" y="5457826"/>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65609" name="Line 73"/>
          <p:cNvSpPr>
            <a:spLocks noChangeShapeType="1"/>
          </p:cNvSpPr>
          <p:nvPr/>
        </p:nvSpPr>
        <p:spPr bwMode="auto">
          <a:xfrm flipH="1" flipV="1">
            <a:off x="549275" y="4881563"/>
            <a:ext cx="684212" cy="736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65610" name="Text Box 74"/>
          <p:cNvSpPr txBox="1">
            <a:spLocks noChangeArrowheads="1"/>
          </p:cNvSpPr>
          <p:nvPr/>
        </p:nvSpPr>
        <p:spPr bwMode="auto">
          <a:xfrm>
            <a:off x="333376" y="4486276"/>
            <a:ext cx="5032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fr-FR"/>
          </a:p>
        </p:txBody>
      </p:sp>
      <p:sp>
        <p:nvSpPr>
          <p:cNvPr id="52" name="Text Box 53"/>
          <p:cNvSpPr txBox="1">
            <a:spLocks noChangeArrowheads="1"/>
          </p:cNvSpPr>
          <p:nvPr/>
        </p:nvSpPr>
        <p:spPr bwMode="auto">
          <a:xfrm>
            <a:off x="0" y="128588"/>
            <a:ext cx="4691063" cy="284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PRENOM:…………………………	DATE:……………………..</a:t>
            </a:r>
            <a:endParaRPr lang="fr-FR" sz="1200">
              <a:latin typeface="Arial" charset="0"/>
            </a:endParaRPr>
          </a:p>
        </p:txBody>
      </p:sp>
      <p:sp>
        <p:nvSpPr>
          <p:cNvPr id="54" name="Text Box 54"/>
          <p:cNvSpPr txBox="1">
            <a:spLocks noChangeArrowheads="1"/>
          </p:cNvSpPr>
          <p:nvPr/>
        </p:nvSpPr>
        <p:spPr bwMode="auto">
          <a:xfrm>
            <a:off x="0" y="416496"/>
            <a:ext cx="1304925"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TEST PARTIE 3</a:t>
            </a:r>
            <a:endParaRPr lang="fr-FR" sz="1200">
              <a:latin typeface="Arial" charset="0"/>
            </a:endParaRPr>
          </a:p>
        </p:txBody>
      </p:sp>
    </p:spTree>
    <p:extLst>
      <p:ext uri="{BB962C8B-B14F-4D97-AF65-F5344CB8AC3E}">
        <p14:creationId xmlns:p14="http://schemas.microsoft.com/office/powerpoint/2010/main" val="721684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192088" y="2071688"/>
            <a:ext cx="6477000" cy="714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a:latin typeface="Arial" charset="0"/>
              </a:rPr>
              <a:t>A l’aide de la carte du canton de Vaud de la page précédente, place les principaux  sommets du canton de Vaud.</a:t>
            </a:r>
            <a:endParaRPr lang="fr-FR" sz="1600">
              <a:latin typeface="Arial" charset="0"/>
            </a:endParaRPr>
          </a:p>
          <a:p>
            <a:pPr algn="ctr"/>
            <a:endParaRPr lang="fr-FR" sz="1600">
              <a:latin typeface="Arial" charset="0"/>
            </a:endParaRPr>
          </a:p>
          <a:p>
            <a:r>
              <a:rPr lang="fr-FR" sz="1400">
                <a:latin typeface="Arial" charset="0"/>
              </a:rPr>
              <a:t>1 </a:t>
            </a:r>
            <a:r>
              <a:rPr lang="fr-CH" sz="1400">
                <a:latin typeface="Arial" charset="0"/>
              </a:rPr>
              <a:t>Mont Tendre</a:t>
            </a:r>
            <a:endParaRPr lang="fr-FR" sz="1400">
              <a:latin typeface="Arial" charset="0"/>
            </a:endParaRPr>
          </a:p>
          <a:p>
            <a:endParaRPr lang="fr-FR" sz="1400">
              <a:latin typeface="Arial" charset="0"/>
            </a:endParaRPr>
          </a:p>
          <a:p>
            <a:r>
              <a:rPr lang="fr-FR" sz="1400">
                <a:latin typeface="Arial" charset="0"/>
              </a:rPr>
              <a:t>2 La Dôle</a:t>
            </a:r>
          </a:p>
          <a:p>
            <a:endParaRPr lang="fr-FR" sz="1400">
              <a:latin typeface="Arial" charset="0"/>
            </a:endParaRPr>
          </a:p>
          <a:p>
            <a:r>
              <a:rPr lang="fr-FR" sz="1400">
                <a:latin typeface="Arial" charset="0"/>
              </a:rPr>
              <a:t>3 Dents de Morcles</a:t>
            </a:r>
          </a:p>
          <a:p>
            <a:endParaRPr lang="fr-FR" sz="1400">
              <a:latin typeface="Arial" charset="0"/>
            </a:endParaRPr>
          </a:p>
          <a:p>
            <a:r>
              <a:rPr lang="fr-FR" sz="1400">
                <a:latin typeface="Arial" charset="0"/>
              </a:rPr>
              <a:t>4 Les Diablerets</a:t>
            </a:r>
          </a:p>
          <a:p>
            <a:endParaRPr lang="fr-FR" sz="1400">
              <a:latin typeface="Arial" charset="0"/>
            </a:endParaRPr>
          </a:p>
          <a:p>
            <a:r>
              <a:rPr lang="fr-FR" sz="1400">
                <a:latin typeface="Arial" charset="0"/>
              </a:rPr>
              <a:t>5 Grand Muveran</a:t>
            </a:r>
          </a:p>
          <a:p>
            <a:endParaRPr lang="fr-FR" sz="1400">
              <a:latin typeface="Arial" charset="0"/>
            </a:endParaRPr>
          </a:p>
          <a:p>
            <a:r>
              <a:rPr lang="fr-FR" sz="1400">
                <a:latin typeface="Arial" charset="0"/>
              </a:rPr>
              <a:t>6 Tour d’Aï</a:t>
            </a:r>
          </a:p>
          <a:p>
            <a:endParaRPr lang="fr-FR" sz="1400">
              <a:latin typeface="Arial" charset="0"/>
            </a:endParaRPr>
          </a:p>
          <a:p>
            <a:r>
              <a:rPr lang="fr-FR" sz="1400">
                <a:latin typeface="Arial" charset="0"/>
              </a:rPr>
              <a:t>7 Rochers de Naye</a:t>
            </a:r>
          </a:p>
          <a:p>
            <a:endParaRPr lang="fr-FR" sz="1400">
              <a:latin typeface="Arial" charset="0"/>
            </a:endParaRPr>
          </a:p>
          <a:p>
            <a:r>
              <a:rPr lang="fr-FR" sz="1400">
                <a:latin typeface="Arial" charset="0"/>
              </a:rPr>
              <a:t>8 Mont Pèlerin</a:t>
            </a:r>
          </a:p>
          <a:p>
            <a:endParaRPr lang="fr-FR" sz="1400">
              <a:latin typeface="Arial" charset="0"/>
            </a:endParaRPr>
          </a:p>
          <a:p>
            <a:r>
              <a:rPr lang="fr-FR" sz="1400">
                <a:latin typeface="Arial" charset="0"/>
              </a:rPr>
              <a:t>9 La Barillette</a:t>
            </a:r>
          </a:p>
          <a:p>
            <a:endParaRPr lang="fr-FR" sz="1400">
              <a:latin typeface="Arial" charset="0"/>
            </a:endParaRPr>
          </a:p>
          <a:p>
            <a:r>
              <a:rPr lang="fr-FR" sz="1400">
                <a:latin typeface="Arial" charset="0"/>
              </a:rPr>
              <a:t>10 Dent de Jaman</a:t>
            </a:r>
            <a:endParaRPr lang="fr-CH" sz="1400">
              <a:latin typeface="Arial" charset="0"/>
            </a:endParaRPr>
          </a:p>
          <a:p>
            <a:endParaRPr lang="fr-CH" sz="1400">
              <a:latin typeface="Arial" charset="0"/>
            </a:endParaRPr>
          </a:p>
          <a:p>
            <a:r>
              <a:rPr lang="fr-FR" sz="1400">
                <a:latin typeface="Arial" charset="0"/>
              </a:rPr>
              <a:t>11 Dent de Vaulion</a:t>
            </a:r>
            <a:endParaRPr lang="fr-CH" sz="1400">
              <a:latin typeface="Arial" charset="0"/>
            </a:endParaRPr>
          </a:p>
          <a:p>
            <a:endParaRPr lang="fr-CH" sz="1400">
              <a:latin typeface="Arial" charset="0"/>
            </a:endParaRPr>
          </a:p>
          <a:p>
            <a:r>
              <a:rPr lang="fr-FR" sz="1400">
                <a:latin typeface="Arial" charset="0"/>
              </a:rPr>
              <a:t>12 Le Chasseron</a:t>
            </a:r>
            <a:endParaRPr lang="fr-CH" sz="1400">
              <a:latin typeface="Arial" charset="0"/>
            </a:endParaRPr>
          </a:p>
          <a:p>
            <a:endParaRPr lang="fr-CH" sz="1400">
              <a:latin typeface="Arial" charset="0"/>
            </a:endParaRPr>
          </a:p>
          <a:p>
            <a:r>
              <a:rPr lang="fr-FR" sz="1400">
                <a:latin typeface="Arial" charset="0"/>
              </a:rPr>
              <a:t>13 Le Suchet</a:t>
            </a:r>
          </a:p>
          <a:p>
            <a:endParaRPr lang="fr-CH" sz="1400">
              <a:latin typeface="Arial" charset="0"/>
            </a:endParaRPr>
          </a:p>
          <a:p>
            <a:r>
              <a:rPr lang="fr-CH" sz="1400">
                <a:latin typeface="Arial" charset="0"/>
              </a:rPr>
              <a:t>14 </a:t>
            </a:r>
            <a:r>
              <a:rPr lang="fr-FR" sz="1400">
                <a:latin typeface="Arial" charset="0"/>
              </a:rPr>
              <a:t>Pic Chaussy</a:t>
            </a:r>
          </a:p>
          <a:p>
            <a:endParaRPr lang="fr-FR" sz="1400">
              <a:latin typeface="Arial" charset="0"/>
            </a:endParaRPr>
          </a:p>
          <a:p>
            <a:endParaRPr lang="fr-FR" sz="1400">
              <a:latin typeface="Arial" charset="0"/>
            </a:endParaRPr>
          </a:p>
          <a:p>
            <a:endParaRPr lang="fr-FR" sz="1400">
              <a:latin typeface="Arial" charset="0"/>
            </a:endParaRPr>
          </a:p>
        </p:txBody>
      </p:sp>
      <p:sp>
        <p:nvSpPr>
          <p:cNvPr id="119811" name="Text Box 3"/>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grpSp>
        <p:nvGrpSpPr>
          <p:cNvPr id="119813" name="Group 5"/>
          <p:cNvGrpSpPr>
            <a:grpSpLocks/>
          </p:cNvGrpSpPr>
          <p:nvPr/>
        </p:nvGrpSpPr>
        <p:grpSpPr bwMode="auto">
          <a:xfrm>
            <a:off x="5372100" y="128588"/>
            <a:ext cx="1263650" cy="1257300"/>
            <a:chOff x="3384" y="81"/>
            <a:chExt cx="796" cy="792"/>
          </a:xfrm>
        </p:grpSpPr>
        <p:pic>
          <p:nvPicPr>
            <p:cNvPr id="119814" name="Picture 6"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5" name="Rectangle 7"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119816" name="Text Box 8"/>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119817" name="Text Box 9"/>
          <p:cNvSpPr txBox="1">
            <a:spLocks noChangeArrowheads="1"/>
          </p:cNvSpPr>
          <p:nvPr/>
        </p:nvSpPr>
        <p:spPr bwMode="auto">
          <a:xfrm>
            <a:off x="620713" y="992188"/>
            <a:ext cx="276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Relief, </a:t>
            </a:r>
            <a:r>
              <a:rPr lang="fr-FR" sz="1600">
                <a:latin typeface="Arial Black" pitchFamily="34" charset="0"/>
              </a:rPr>
              <a:t>les sommets</a:t>
            </a:r>
          </a:p>
        </p:txBody>
      </p:sp>
      <p:sp>
        <p:nvSpPr>
          <p:cNvPr id="119818" name="Text Box 10"/>
          <p:cNvSpPr txBox="1">
            <a:spLocks noChangeArrowheads="1"/>
          </p:cNvSpPr>
          <p:nvPr/>
        </p:nvSpPr>
        <p:spPr bwMode="auto">
          <a:xfrm>
            <a:off x="0" y="0"/>
            <a:ext cx="1304925"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TEST PARTIE 3</a:t>
            </a:r>
            <a:endParaRPr lang="fr-FR" sz="1200">
              <a:latin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476250" y="415925"/>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60419" name="Text Box 3"/>
          <p:cNvSpPr txBox="1">
            <a:spLocks noChangeArrowheads="1"/>
          </p:cNvSpPr>
          <p:nvPr/>
        </p:nvSpPr>
        <p:spPr bwMode="auto">
          <a:xfrm>
            <a:off x="396875" y="992188"/>
            <a:ext cx="2911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Histoire, </a:t>
            </a:r>
            <a:r>
              <a:rPr lang="fr-FR" sz="1600">
                <a:latin typeface="Arial Black" pitchFamily="34" charset="0"/>
              </a:rPr>
              <a:t>le</a:t>
            </a:r>
            <a:r>
              <a:rPr lang="fr-FR">
                <a:latin typeface="Arial Black" pitchFamily="34" charset="0"/>
              </a:rPr>
              <a:t> </a:t>
            </a:r>
            <a:r>
              <a:rPr lang="fr-FR" sz="1600">
                <a:latin typeface="Arial Black" pitchFamily="34" charset="0"/>
              </a:rPr>
              <a:t>drapeau</a:t>
            </a:r>
          </a:p>
        </p:txBody>
      </p:sp>
      <p:sp>
        <p:nvSpPr>
          <p:cNvPr id="60421" name="Rectangle 5"/>
          <p:cNvSpPr>
            <a:spLocks noChangeArrowheads="1"/>
          </p:cNvSpPr>
          <p:nvPr/>
        </p:nvSpPr>
        <p:spPr bwMode="auto">
          <a:xfrm>
            <a:off x="212725" y="1712913"/>
            <a:ext cx="6430963"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a:latin typeface="Arial" charset="0"/>
              </a:rPr>
              <a:t>Une insurrection vaudoise contre Berne dans les années 1790, inspiré par la révolution française, était en grande partie responsable de l'invasion française en 1798 .Cette dernière détruisit la vieille Confédération suisse et l'a remplacé par la République Helvétique unitaire. Le drapeau de la révolution vaudoise était vert avec, en blanc, la devise "Liberté, Égalité". Dans la République Helvétique, le territoire vaudois est devenu indépendant de Berne et est devenu le nouveau canton du Léman</a:t>
            </a:r>
            <a:r>
              <a:rPr lang="fr-CH" sz="1400"/>
              <a:t>.</a:t>
            </a:r>
          </a:p>
          <a:p>
            <a:endParaRPr lang="fr-CH" sz="1400">
              <a:latin typeface="Arial" charset="0"/>
            </a:endParaRPr>
          </a:p>
          <a:p>
            <a:r>
              <a:rPr lang="fr-CH" sz="1400">
                <a:latin typeface="Arial" charset="0"/>
              </a:rPr>
              <a:t>Avec la restauration de la Confédération Suisse en 1803, Vaud est devenu un des six nouveaux cantons et a adopté comme drapeau une variante du drapeau insurrectionnel de la décennie précédente avec la devise « Liberté et Patrie ». </a:t>
            </a:r>
            <a:r>
              <a:rPr lang="fr-FR" sz="1400">
                <a:latin typeface="Arial" charset="0"/>
              </a:rPr>
              <a:t>On ajouta le blanc pour symboliser l'entrée dans la Confédération. </a:t>
            </a:r>
            <a:br>
              <a:rPr lang="fr-FR" sz="1400">
                <a:latin typeface="Arial" charset="0"/>
              </a:rPr>
            </a:br>
            <a:endParaRPr lang="fr-CH" sz="1400">
              <a:latin typeface="Arial" charset="0"/>
            </a:endParaRPr>
          </a:p>
          <a:p>
            <a:r>
              <a:rPr lang="fr-CH" sz="1400">
                <a:latin typeface="Arial" charset="0"/>
              </a:rPr>
              <a:t>En 1819 Vaud organise son armée et a adopte un drapeau de guerre qui représente un écu cantonal sur un champ vert et blanc. Cet écu a fixé le drapeau sous sa forme actuelle. </a:t>
            </a:r>
            <a:r>
              <a:rPr lang="fr-FR" sz="1400">
                <a:latin typeface="Arial" charset="0"/>
              </a:rPr>
              <a:t>L'inscription de la devise « Liberté et Patrie » est unique dans les blasons cantonaux suisses. </a:t>
            </a:r>
          </a:p>
          <a:p>
            <a:endParaRPr lang="fr-FR" sz="1400">
              <a:latin typeface="Arial" charset="0"/>
            </a:endParaRPr>
          </a:p>
        </p:txBody>
      </p:sp>
      <p:sp>
        <p:nvSpPr>
          <p:cNvPr id="60423" name="Text Box 7"/>
          <p:cNvSpPr txBox="1">
            <a:spLocks noChangeArrowheads="1"/>
          </p:cNvSpPr>
          <p:nvPr/>
        </p:nvSpPr>
        <p:spPr bwMode="auto">
          <a:xfrm>
            <a:off x="0" y="0"/>
            <a:ext cx="27781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7</a:t>
            </a:r>
            <a:endParaRPr lang="fr-FR" sz="1200">
              <a:latin typeface="Arial" charset="0"/>
            </a:endParaRPr>
          </a:p>
        </p:txBody>
      </p:sp>
      <p:sp>
        <p:nvSpPr>
          <p:cNvPr id="60424" name="Rectangle 8"/>
          <p:cNvSpPr>
            <a:spLocks noChangeArrowheads="1"/>
          </p:cNvSpPr>
          <p:nvPr/>
        </p:nvSpPr>
        <p:spPr bwMode="auto">
          <a:xfrm rot="16200000">
            <a:off x="-454819" y="9235282"/>
            <a:ext cx="11271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800">
                <a:latin typeface="Arial" charset="0"/>
              </a:rPr>
              <a:t>http://fr.wikipedia.org</a:t>
            </a:r>
          </a:p>
        </p:txBody>
      </p:sp>
      <p:grpSp>
        <p:nvGrpSpPr>
          <p:cNvPr id="60425" name="Group 9"/>
          <p:cNvGrpSpPr>
            <a:grpSpLocks/>
          </p:cNvGrpSpPr>
          <p:nvPr/>
        </p:nvGrpSpPr>
        <p:grpSpPr bwMode="auto">
          <a:xfrm>
            <a:off x="5372100" y="128588"/>
            <a:ext cx="1263650" cy="1257300"/>
            <a:chOff x="3384" y="81"/>
            <a:chExt cx="796" cy="792"/>
          </a:xfrm>
        </p:grpSpPr>
        <p:pic>
          <p:nvPicPr>
            <p:cNvPr id="60426" name="Picture 10"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7" name="Rectangle 11"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pic>
        <p:nvPicPr>
          <p:cNvPr id="6043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5443538"/>
            <a:ext cx="3860800" cy="42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31" name="Text Box 15"/>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Image 347"/>
          <p:cNvPicPr>
            <a:picLocks noChangeAspect="1"/>
          </p:cNvPicPr>
          <p:nvPr/>
        </p:nvPicPr>
        <p:blipFill rotWithShape="1">
          <a:blip r:embed="rId2" cstate="print">
            <a:extLst>
              <a:ext uri="{28A0092B-C50C-407E-A947-70E740481C1C}">
                <a14:useLocalDpi xmlns:a14="http://schemas.microsoft.com/office/drawing/2010/main" val="0"/>
              </a:ext>
            </a:extLst>
          </a:blip>
          <a:srcRect l="13430" r="14004"/>
          <a:stretch/>
        </p:blipFill>
        <p:spPr>
          <a:xfrm>
            <a:off x="528727" y="3129585"/>
            <a:ext cx="5301462" cy="5150705"/>
          </a:xfrm>
          <a:prstGeom prst="rect">
            <a:avLst/>
          </a:prstGeom>
        </p:spPr>
      </p:pic>
      <p:sp>
        <p:nvSpPr>
          <p:cNvPr id="73798" name="Rectangle 70"/>
          <p:cNvSpPr>
            <a:spLocks noChangeArrowheads="1"/>
          </p:cNvSpPr>
          <p:nvPr/>
        </p:nvSpPr>
        <p:spPr bwMode="auto">
          <a:xfrm>
            <a:off x="0" y="249238"/>
            <a:ext cx="6858000"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ea typeface="Times New Roman" pitchFamily="18" charset="0"/>
                <a:cs typeface="Arial" charset="0"/>
              </a:rPr>
              <a:t>4. Donner le nom de ces cinq villes du Canton de Vaud</a:t>
            </a:r>
          </a:p>
          <a:p>
            <a:endParaRPr lang="fr-CH" sz="1200">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1…………………………………………………………………………………</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2…………………………………………………………………………………</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3…………………………………………………………………………………</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4…………………………………………………………………………………</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5…………………………………………………………………………………</a:t>
            </a:r>
            <a:endParaRPr lang="fr-FR">
              <a:ea typeface="Times New Roman" pitchFamily="18" charset="0"/>
              <a:cs typeface="Arial" charset="0"/>
            </a:endParaRPr>
          </a:p>
        </p:txBody>
      </p:sp>
      <p:sp>
        <p:nvSpPr>
          <p:cNvPr id="73754" name="AutoShape 26"/>
          <p:cNvSpPr>
            <a:spLocks noChangeAspect="1" noChangeArrowheads="1" noTextEdit="1"/>
          </p:cNvSpPr>
          <p:nvPr/>
        </p:nvSpPr>
        <p:spPr bwMode="auto">
          <a:xfrm>
            <a:off x="819150" y="3611310"/>
            <a:ext cx="5486400" cy="48291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CH"/>
          </a:p>
        </p:txBody>
      </p:sp>
      <p:sp>
        <p:nvSpPr>
          <p:cNvPr id="73756" name="Line 28"/>
          <p:cNvSpPr>
            <a:spLocks noChangeShapeType="1"/>
          </p:cNvSpPr>
          <p:nvPr/>
        </p:nvSpPr>
        <p:spPr bwMode="auto">
          <a:xfrm>
            <a:off x="4352918" y="4339973"/>
            <a:ext cx="1724033" cy="800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3757" name="Line 29"/>
          <p:cNvSpPr>
            <a:spLocks noChangeShapeType="1"/>
          </p:cNvSpPr>
          <p:nvPr/>
        </p:nvSpPr>
        <p:spPr bwMode="auto">
          <a:xfrm flipV="1">
            <a:off x="3075409" y="5825873"/>
            <a:ext cx="1858541" cy="342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3758" name="Line 30"/>
          <p:cNvSpPr>
            <a:spLocks noChangeShapeType="1"/>
          </p:cNvSpPr>
          <p:nvPr/>
        </p:nvSpPr>
        <p:spPr bwMode="auto">
          <a:xfrm flipH="1" flipV="1">
            <a:off x="1619249" y="4339973"/>
            <a:ext cx="1503233" cy="18097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3759" name="Line 31"/>
          <p:cNvSpPr>
            <a:spLocks noChangeShapeType="1"/>
          </p:cNvSpPr>
          <p:nvPr/>
        </p:nvSpPr>
        <p:spPr bwMode="auto">
          <a:xfrm flipV="1">
            <a:off x="4519953" y="7311772"/>
            <a:ext cx="1099798" cy="894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3760" name="Line 32"/>
          <p:cNvSpPr>
            <a:spLocks noChangeShapeType="1"/>
          </p:cNvSpPr>
          <p:nvPr/>
        </p:nvSpPr>
        <p:spPr bwMode="auto">
          <a:xfrm flipH="1" flipV="1">
            <a:off x="1047750" y="6054472"/>
            <a:ext cx="792891" cy="4827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3761" name="Text Box 33"/>
          <p:cNvSpPr txBox="1">
            <a:spLocks noChangeArrowheads="1"/>
          </p:cNvSpPr>
          <p:nvPr/>
        </p:nvSpPr>
        <p:spPr bwMode="auto">
          <a:xfrm>
            <a:off x="5962650" y="5025773"/>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3</a:t>
            </a:r>
            <a:endParaRPr lang="fr-CH">
              <a:ea typeface="Times New Roman" pitchFamily="18" charset="0"/>
              <a:cs typeface="Arial" charset="0"/>
            </a:endParaRPr>
          </a:p>
        </p:txBody>
      </p:sp>
      <p:sp>
        <p:nvSpPr>
          <p:cNvPr id="73762" name="Text Box 34"/>
          <p:cNvSpPr txBox="1">
            <a:spLocks noChangeArrowheads="1"/>
          </p:cNvSpPr>
          <p:nvPr/>
        </p:nvSpPr>
        <p:spPr bwMode="auto">
          <a:xfrm>
            <a:off x="5619750" y="7197473"/>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1</a:t>
            </a:r>
            <a:endParaRPr lang="fr-CH">
              <a:ea typeface="Times New Roman" pitchFamily="18" charset="0"/>
              <a:cs typeface="Arial" charset="0"/>
            </a:endParaRPr>
          </a:p>
        </p:txBody>
      </p:sp>
      <p:sp>
        <p:nvSpPr>
          <p:cNvPr id="73763" name="Text Box 35"/>
          <p:cNvSpPr txBox="1">
            <a:spLocks noChangeArrowheads="1"/>
          </p:cNvSpPr>
          <p:nvPr/>
        </p:nvSpPr>
        <p:spPr bwMode="auto">
          <a:xfrm>
            <a:off x="4933950" y="5597273"/>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2</a:t>
            </a:r>
            <a:endParaRPr lang="fr-CH">
              <a:ea typeface="Times New Roman" pitchFamily="18" charset="0"/>
              <a:cs typeface="Arial" charset="0"/>
            </a:endParaRPr>
          </a:p>
        </p:txBody>
      </p:sp>
      <p:sp>
        <p:nvSpPr>
          <p:cNvPr id="73764" name="Text Box 36"/>
          <p:cNvSpPr txBox="1">
            <a:spLocks noChangeArrowheads="1"/>
          </p:cNvSpPr>
          <p:nvPr/>
        </p:nvSpPr>
        <p:spPr bwMode="auto">
          <a:xfrm>
            <a:off x="819150" y="5825873"/>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5</a:t>
            </a:r>
            <a:endParaRPr lang="fr-CH">
              <a:ea typeface="Times New Roman" pitchFamily="18" charset="0"/>
              <a:cs typeface="Arial" charset="0"/>
            </a:endParaRPr>
          </a:p>
        </p:txBody>
      </p:sp>
      <p:sp>
        <p:nvSpPr>
          <p:cNvPr id="73765" name="Text Box 37"/>
          <p:cNvSpPr txBox="1">
            <a:spLocks noChangeArrowheads="1"/>
          </p:cNvSpPr>
          <p:nvPr/>
        </p:nvSpPr>
        <p:spPr bwMode="auto">
          <a:xfrm>
            <a:off x="1276350" y="4111373"/>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4</a:t>
            </a:r>
            <a:endParaRPr lang="fr-CH">
              <a:ea typeface="Times New Roman" pitchFamily="18" charset="0"/>
              <a:cs typeface="Arial" charset="0"/>
            </a:endParaRPr>
          </a:p>
        </p:txBody>
      </p:sp>
      <p:grpSp>
        <p:nvGrpSpPr>
          <p:cNvPr id="74137" name="Group 409"/>
          <p:cNvGrpSpPr>
            <a:grpSpLocks/>
          </p:cNvGrpSpPr>
          <p:nvPr/>
        </p:nvGrpSpPr>
        <p:grpSpPr bwMode="auto">
          <a:xfrm>
            <a:off x="0" y="7905750"/>
            <a:ext cx="6858000" cy="1849438"/>
            <a:chOff x="23" y="440"/>
            <a:chExt cx="6172" cy="1664"/>
          </a:xfrm>
        </p:grpSpPr>
        <p:grpSp>
          <p:nvGrpSpPr>
            <p:cNvPr id="74138" name="Group 410"/>
            <p:cNvGrpSpPr>
              <a:grpSpLocks/>
            </p:cNvGrpSpPr>
            <p:nvPr/>
          </p:nvGrpSpPr>
          <p:grpSpPr bwMode="auto">
            <a:xfrm>
              <a:off x="5479" y="1026"/>
              <a:ext cx="716" cy="680"/>
              <a:chOff x="5479" y="1026"/>
              <a:chExt cx="716" cy="680"/>
            </a:xfrm>
          </p:grpSpPr>
          <p:grpSp>
            <p:nvGrpSpPr>
              <p:cNvPr id="74139" name="Group 411"/>
              <p:cNvGrpSpPr>
                <a:grpSpLocks/>
              </p:cNvGrpSpPr>
              <p:nvPr/>
            </p:nvGrpSpPr>
            <p:grpSpPr bwMode="auto">
              <a:xfrm>
                <a:off x="5479" y="1026"/>
                <a:ext cx="716" cy="648"/>
                <a:chOff x="3347" y="1797"/>
                <a:chExt cx="2551" cy="2309"/>
              </a:xfrm>
            </p:grpSpPr>
            <p:pic>
              <p:nvPicPr>
                <p:cNvPr id="74140" name="Picture 412" descr="château"/>
                <p:cNvPicPr>
                  <a:picLocks noChangeAspect="1" noChangeArrowheads="1"/>
                </p:cNvPicPr>
                <p:nvPr/>
              </p:nvPicPr>
              <p:blipFill>
                <a:blip r:embed="rId3" cstate="print">
                  <a:clrChange>
                    <a:clrFrom>
                      <a:srgbClr val="FBFBF9"/>
                    </a:clrFrom>
                    <a:clrTo>
                      <a:srgbClr val="FBFBF9">
                        <a:alpha val="0"/>
                      </a:srgbClr>
                    </a:clrTo>
                  </a:clrChange>
                  <a:extLst>
                    <a:ext uri="{28A0092B-C50C-407E-A947-70E740481C1C}">
                      <a14:useLocalDpi xmlns:a14="http://schemas.microsoft.com/office/drawing/2010/main" val="0"/>
                    </a:ext>
                  </a:extLst>
                </a:blip>
                <a:srcRect/>
                <a:stretch>
                  <a:fillRect/>
                </a:stretch>
              </p:blipFill>
              <p:spPr bwMode="auto">
                <a:xfrm>
                  <a:off x="3347" y="1797"/>
                  <a:ext cx="2551" cy="2309"/>
                </a:xfrm>
                <a:prstGeom prst="rect">
                  <a:avLst/>
                </a:prstGeom>
                <a:noFill/>
                <a:extLst>
                  <a:ext uri="{909E8E84-426E-40DD-AFC4-6F175D3DCCD1}">
                    <a14:hiddenFill xmlns:a14="http://schemas.microsoft.com/office/drawing/2010/main">
                      <a:solidFill>
                        <a:srgbClr val="FFFFFF"/>
                      </a:solidFill>
                    </a14:hiddenFill>
                  </a:ext>
                </a:extLst>
              </p:spPr>
            </p:pic>
            <p:sp>
              <p:nvSpPr>
                <p:cNvPr id="74141" name="AutoShape 413"/>
                <p:cNvSpPr>
                  <a:spLocks noChangeArrowheads="1"/>
                </p:cNvSpPr>
                <p:nvPr/>
              </p:nvSpPr>
              <p:spPr bwMode="auto">
                <a:xfrm>
                  <a:off x="4648" y="3521"/>
                  <a:ext cx="377" cy="531"/>
                </a:xfrm>
                <a:custGeom>
                  <a:avLst/>
                  <a:gdLst>
                    <a:gd name="G0" fmla="+- 7883 0 0"/>
                    <a:gd name="G1" fmla="+- -9588700 0 0"/>
                    <a:gd name="G2" fmla="+- 0 0 -9588700"/>
                    <a:gd name="T0" fmla="*/ 0 256 1"/>
                    <a:gd name="T1" fmla="*/ 180 256 1"/>
                    <a:gd name="G3" fmla="+- -9588700 T0 T1"/>
                    <a:gd name="T2" fmla="*/ 0 256 1"/>
                    <a:gd name="T3" fmla="*/ 90 256 1"/>
                    <a:gd name="G4" fmla="+- -9588700 T2 T3"/>
                    <a:gd name="G5" fmla="*/ G4 2 1"/>
                    <a:gd name="T4" fmla="*/ 90 256 1"/>
                    <a:gd name="T5" fmla="*/ 0 256 1"/>
                    <a:gd name="G6" fmla="+- -9588700 T4 T5"/>
                    <a:gd name="G7" fmla="*/ G6 2 1"/>
                    <a:gd name="G8" fmla="abs -95887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883"/>
                    <a:gd name="G18" fmla="*/ 7883 1 2"/>
                    <a:gd name="G19" fmla="+- G18 5400 0"/>
                    <a:gd name="G20" fmla="cos G19 -9588700"/>
                    <a:gd name="G21" fmla="sin G19 -9588700"/>
                    <a:gd name="G22" fmla="+- G20 10800 0"/>
                    <a:gd name="G23" fmla="+- G21 10800 0"/>
                    <a:gd name="G24" fmla="+- 10800 0 G20"/>
                    <a:gd name="G25" fmla="+- 7883 10800 0"/>
                    <a:gd name="G26" fmla="?: G9 G17 G25"/>
                    <a:gd name="G27" fmla="?: G9 0 21600"/>
                    <a:gd name="G28" fmla="cos 10800 -9588700"/>
                    <a:gd name="G29" fmla="sin 10800 -9588700"/>
                    <a:gd name="G30" fmla="sin 7883 -9588700"/>
                    <a:gd name="G31" fmla="+- G28 10800 0"/>
                    <a:gd name="G32" fmla="+- G29 10800 0"/>
                    <a:gd name="G33" fmla="+- G30 10800 0"/>
                    <a:gd name="G34" fmla="?: G4 0 G31"/>
                    <a:gd name="G35" fmla="?: -9588700 G34 0"/>
                    <a:gd name="G36" fmla="?: G6 G35 G31"/>
                    <a:gd name="G37" fmla="+- 21600 0 G36"/>
                    <a:gd name="G38" fmla="?: G4 0 G33"/>
                    <a:gd name="G39" fmla="?: -9588700 G38 G32"/>
                    <a:gd name="G40" fmla="?: G6 G39 0"/>
                    <a:gd name="G41" fmla="?: G4 G32 21600"/>
                    <a:gd name="G42" fmla="?: G6 G41 G33"/>
                    <a:gd name="T12" fmla="*/ 10800 w 21600"/>
                    <a:gd name="T13" fmla="*/ 0 h 21600"/>
                    <a:gd name="T14" fmla="*/ 3026 w 21600"/>
                    <a:gd name="T15" fmla="*/ 5618 h 21600"/>
                    <a:gd name="T16" fmla="*/ 10800 w 21600"/>
                    <a:gd name="T17" fmla="*/ 2917 h 21600"/>
                    <a:gd name="T18" fmla="*/ 18574 w 21600"/>
                    <a:gd name="T19" fmla="*/ 561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240" y="6427"/>
                      </a:moveTo>
                      <a:cubicBezTo>
                        <a:pt x="5702" y="4234"/>
                        <a:pt x="8164" y="2916"/>
                        <a:pt x="10800" y="2917"/>
                      </a:cubicBezTo>
                      <a:cubicBezTo>
                        <a:pt x="13435" y="2917"/>
                        <a:pt x="15897" y="4234"/>
                        <a:pt x="17359" y="6427"/>
                      </a:cubicBezTo>
                      <a:lnTo>
                        <a:pt x="19786" y="4809"/>
                      </a:lnTo>
                      <a:cubicBezTo>
                        <a:pt x="17783" y="1804"/>
                        <a:pt x="14411" y="-1"/>
                        <a:pt x="10799" y="0"/>
                      </a:cubicBezTo>
                      <a:cubicBezTo>
                        <a:pt x="7188" y="0"/>
                        <a:pt x="3816" y="1804"/>
                        <a:pt x="1813" y="4809"/>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4142" name="Rectangle 414"/>
              <p:cNvSpPr>
                <a:spLocks noChangeArrowheads="1"/>
              </p:cNvSpPr>
              <p:nvPr/>
            </p:nvSpPr>
            <p:spPr bwMode="auto">
              <a:xfrm>
                <a:off x="5524" y="1570"/>
                <a:ext cx="318"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pic>
          <p:nvPicPr>
            <p:cNvPr id="74143" name="Picture 415"/>
            <p:cNvPicPr>
              <a:picLocks noChangeAspect="1" noChangeArrowheads="1"/>
            </p:cNvPicPr>
            <p:nvPr/>
          </p:nvPicPr>
          <p:blipFill>
            <a:blip r:embed="rId4"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160" y="1540"/>
              <a:ext cx="110"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144" name="Picture 416" descr="Imag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6" y="1026"/>
              <a:ext cx="326" cy="645"/>
            </a:xfrm>
            <a:prstGeom prst="rect">
              <a:avLst/>
            </a:prstGeom>
            <a:noFill/>
            <a:extLst>
              <a:ext uri="{909E8E84-426E-40DD-AFC4-6F175D3DCCD1}">
                <a14:hiddenFill xmlns:a14="http://schemas.microsoft.com/office/drawing/2010/main">
                  <a:solidFill>
                    <a:srgbClr val="FFFFFF"/>
                  </a:solidFill>
                </a14:hiddenFill>
              </a:ext>
            </a:extLst>
          </p:spPr>
        </p:pic>
        <p:grpSp>
          <p:nvGrpSpPr>
            <p:cNvPr id="74145" name="Group 417"/>
            <p:cNvGrpSpPr>
              <a:grpSpLocks/>
            </p:cNvGrpSpPr>
            <p:nvPr/>
          </p:nvGrpSpPr>
          <p:grpSpPr bwMode="auto">
            <a:xfrm>
              <a:off x="3971" y="1671"/>
              <a:ext cx="231" cy="317"/>
              <a:chOff x="-10" y="2976"/>
              <a:chExt cx="862" cy="1180"/>
            </a:xfrm>
          </p:grpSpPr>
          <p:sp>
            <p:nvSpPr>
              <p:cNvPr id="74146" name="Oval 418"/>
              <p:cNvSpPr>
                <a:spLocks noChangeArrowheads="1"/>
              </p:cNvSpPr>
              <p:nvPr/>
            </p:nvSpPr>
            <p:spPr bwMode="auto">
              <a:xfrm>
                <a:off x="81" y="3113"/>
                <a:ext cx="589" cy="725"/>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47" name="Rectangle 419"/>
              <p:cNvSpPr>
                <a:spLocks noChangeArrowheads="1"/>
              </p:cNvSpPr>
              <p:nvPr/>
            </p:nvSpPr>
            <p:spPr bwMode="auto">
              <a:xfrm>
                <a:off x="-10" y="3521"/>
                <a:ext cx="862" cy="6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48" name="Rectangle 420"/>
              <p:cNvSpPr>
                <a:spLocks noChangeArrowheads="1"/>
              </p:cNvSpPr>
              <p:nvPr/>
            </p:nvSpPr>
            <p:spPr bwMode="auto">
              <a:xfrm>
                <a:off x="-10" y="2976"/>
                <a:ext cx="816" cy="1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49" name="AutoShape 421"/>
              <p:cNvSpPr>
                <a:spLocks noChangeArrowheads="1"/>
              </p:cNvSpPr>
              <p:nvPr/>
            </p:nvSpPr>
            <p:spPr bwMode="auto">
              <a:xfrm rot="5033176">
                <a:off x="34" y="3064"/>
                <a:ext cx="317" cy="318"/>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50" name="AutoShape 422"/>
              <p:cNvSpPr>
                <a:spLocks noChangeArrowheads="1"/>
              </p:cNvSpPr>
              <p:nvPr/>
            </p:nvSpPr>
            <p:spPr bwMode="auto">
              <a:xfrm rot="16049318" flipH="1">
                <a:off x="421" y="3091"/>
                <a:ext cx="318" cy="27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74151" name="Group 423"/>
            <p:cNvGrpSpPr>
              <a:grpSpLocks/>
            </p:cNvGrpSpPr>
            <p:nvPr/>
          </p:nvGrpSpPr>
          <p:grpSpPr bwMode="auto">
            <a:xfrm>
              <a:off x="1684" y="1686"/>
              <a:ext cx="1535" cy="418"/>
              <a:chOff x="852" y="1480"/>
              <a:chExt cx="4763" cy="1134"/>
            </a:xfrm>
          </p:grpSpPr>
          <p:sp>
            <p:nvSpPr>
              <p:cNvPr id="74152" name="Oval 424"/>
              <p:cNvSpPr>
                <a:spLocks noChangeArrowheads="1"/>
              </p:cNvSpPr>
              <p:nvPr/>
            </p:nvSpPr>
            <p:spPr bwMode="auto">
              <a:xfrm>
                <a:off x="942" y="1480"/>
                <a:ext cx="4355" cy="1043"/>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53" name="Rectangle 425"/>
              <p:cNvSpPr>
                <a:spLocks noChangeArrowheads="1"/>
              </p:cNvSpPr>
              <p:nvPr/>
            </p:nvSpPr>
            <p:spPr bwMode="auto">
              <a:xfrm>
                <a:off x="852" y="1706"/>
                <a:ext cx="4763" cy="9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4154" name="Rectangle 426"/>
            <p:cNvSpPr>
              <a:spLocks noChangeArrowheads="1"/>
            </p:cNvSpPr>
            <p:nvPr/>
          </p:nvSpPr>
          <p:spPr bwMode="auto">
            <a:xfrm>
              <a:off x="23" y="1645"/>
              <a:ext cx="1760" cy="285"/>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74155" name="Picture 427"/>
            <p:cNvPicPr>
              <a:picLocks noChangeAspect="1" noChangeArrowheads="1"/>
            </p:cNvPicPr>
            <p:nvPr/>
          </p:nvPicPr>
          <p:blipFill>
            <a:blip r:embed="rId4"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776" y="1556"/>
              <a:ext cx="109"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156" name="Picture 428"/>
            <p:cNvPicPr>
              <a:picLocks noChangeAspect="1" noChangeArrowheads="1"/>
            </p:cNvPicPr>
            <p:nvPr/>
          </p:nvPicPr>
          <p:blipFill>
            <a:blip r:embed="rId4"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886" y="1556"/>
              <a:ext cx="109"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157" name="Picture 429"/>
            <p:cNvPicPr>
              <a:picLocks noChangeAspect="1" noChangeArrowheads="1"/>
            </p:cNvPicPr>
            <p:nvPr/>
          </p:nvPicPr>
          <p:blipFill>
            <a:blip r:embed="rId4"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733" y="1556"/>
              <a:ext cx="109"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158" name="Rectangle 430"/>
            <p:cNvSpPr>
              <a:spLocks noChangeArrowheads="1"/>
            </p:cNvSpPr>
            <p:nvPr/>
          </p:nvSpPr>
          <p:spPr bwMode="auto">
            <a:xfrm>
              <a:off x="3011" y="1645"/>
              <a:ext cx="1096" cy="285"/>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74159" name="Group 431"/>
            <p:cNvGrpSpPr>
              <a:grpSpLocks/>
            </p:cNvGrpSpPr>
            <p:nvPr/>
          </p:nvGrpSpPr>
          <p:grpSpPr bwMode="auto">
            <a:xfrm>
              <a:off x="3976" y="1513"/>
              <a:ext cx="1213" cy="475"/>
              <a:chOff x="3982" y="2024"/>
              <a:chExt cx="1255" cy="491"/>
            </a:xfrm>
          </p:grpSpPr>
          <p:pic>
            <p:nvPicPr>
              <p:cNvPr id="74160" name="Picture 432"/>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l="41029" t="41129" r="42828"/>
              <a:stretch>
                <a:fillRect/>
              </a:stretch>
            </p:blipFill>
            <p:spPr bwMode="auto">
              <a:xfrm flipH="1">
                <a:off x="4048" y="2024"/>
                <a:ext cx="2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161" name="Group 433"/>
              <p:cNvGrpSpPr>
                <a:grpSpLocks/>
              </p:cNvGrpSpPr>
              <p:nvPr/>
            </p:nvGrpSpPr>
            <p:grpSpPr bwMode="auto">
              <a:xfrm>
                <a:off x="4986" y="2187"/>
                <a:ext cx="251" cy="328"/>
                <a:chOff x="988" y="3022"/>
                <a:chExt cx="902" cy="1180"/>
              </a:xfrm>
            </p:grpSpPr>
            <p:sp>
              <p:nvSpPr>
                <p:cNvPr id="74162" name="Oval 434"/>
                <p:cNvSpPr>
                  <a:spLocks noChangeArrowheads="1"/>
                </p:cNvSpPr>
                <p:nvPr/>
              </p:nvSpPr>
              <p:spPr bwMode="auto">
                <a:xfrm>
                  <a:off x="1079" y="3159"/>
                  <a:ext cx="589" cy="725"/>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63" name="Rectangle 435"/>
                <p:cNvSpPr>
                  <a:spLocks noChangeArrowheads="1"/>
                </p:cNvSpPr>
                <p:nvPr/>
              </p:nvSpPr>
              <p:spPr bwMode="auto">
                <a:xfrm>
                  <a:off x="988" y="3567"/>
                  <a:ext cx="862" cy="6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64" name="Rectangle 436"/>
                <p:cNvSpPr>
                  <a:spLocks noChangeArrowheads="1"/>
                </p:cNvSpPr>
                <p:nvPr/>
              </p:nvSpPr>
              <p:spPr bwMode="auto">
                <a:xfrm>
                  <a:off x="988" y="3022"/>
                  <a:ext cx="816" cy="1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65" name="AutoShape 437"/>
                <p:cNvSpPr>
                  <a:spLocks noChangeArrowheads="1"/>
                </p:cNvSpPr>
                <p:nvPr/>
              </p:nvSpPr>
              <p:spPr bwMode="auto">
                <a:xfrm rot="10800000">
                  <a:off x="1578" y="3068"/>
                  <a:ext cx="312" cy="95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66" name="AutoShape 438"/>
                <p:cNvSpPr>
                  <a:spLocks noChangeArrowheads="1"/>
                </p:cNvSpPr>
                <p:nvPr/>
              </p:nvSpPr>
              <p:spPr bwMode="auto">
                <a:xfrm rot="5033176">
                  <a:off x="1032" y="3110"/>
                  <a:ext cx="317" cy="318"/>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67" name="AutoShape 439"/>
                <p:cNvSpPr>
                  <a:spLocks noChangeArrowheads="1"/>
                </p:cNvSpPr>
                <p:nvPr/>
              </p:nvSpPr>
              <p:spPr bwMode="auto">
                <a:xfrm rot="16049318" flipH="1">
                  <a:off x="1419" y="3137"/>
                  <a:ext cx="318" cy="27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74168" name="Group 440"/>
              <p:cNvGrpSpPr>
                <a:grpSpLocks/>
              </p:cNvGrpSpPr>
              <p:nvPr/>
            </p:nvGrpSpPr>
            <p:grpSpPr bwMode="auto">
              <a:xfrm>
                <a:off x="4785" y="2187"/>
                <a:ext cx="250" cy="328"/>
                <a:chOff x="988" y="3022"/>
                <a:chExt cx="902" cy="1180"/>
              </a:xfrm>
            </p:grpSpPr>
            <p:sp>
              <p:nvSpPr>
                <p:cNvPr id="74169" name="Oval 441"/>
                <p:cNvSpPr>
                  <a:spLocks noChangeArrowheads="1"/>
                </p:cNvSpPr>
                <p:nvPr/>
              </p:nvSpPr>
              <p:spPr bwMode="auto">
                <a:xfrm>
                  <a:off x="1079" y="3159"/>
                  <a:ext cx="589" cy="725"/>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70" name="Rectangle 442"/>
                <p:cNvSpPr>
                  <a:spLocks noChangeArrowheads="1"/>
                </p:cNvSpPr>
                <p:nvPr/>
              </p:nvSpPr>
              <p:spPr bwMode="auto">
                <a:xfrm>
                  <a:off x="988" y="3567"/>
                  <a:ext cx="862" cy="6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71" name="Rectangle 443"/>
                <p:cNvSpPr>
                  <a:spLocks noChangeArrowheads="1"/>
                </p:cNvSpPr>
                <p:nvPr/>
              </p:nvSpPr>
              <p:spPr bwMode="auto">
                <a:xfrm>
                  <a:off x="988" y="3022"/>
                  <a:ext cx="816" cy="1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72" name="AutoShape 444"/>
                <p:cNvSpPr>
                  <a:spLocks noChangeArrowheads="1"/>
                </p:cNvSpPr>
                <p:nvPr/>
              </p:nvSpPr>
              <p:spPr bwMode="auto">
                <a:xfrm rot="10800000">
                  <a:off x="1578" y="3068"/>
                  <a:ext cx="312" cy="95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73" name="AutoShape 445"/>
                <p:cNvSpPr>
                  <a:spLocks noChangeArrowheads="1"/>
                </p:cNvSpPr>
                <p:nvPr/>
              </p:nvSpPr>
              <p:spPr bwMode="auto">
                <a:xfrm rot="5033176">
                  <a:off x="1032" y="3110"/>
                  <a:ext cx="317" cy="318"/>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74" name="AutoShape 446"/>
                <p:cNvSpPr>
                  <a:spLocks noChangeArrowheads="1"/>
                </p:cNvSpPr>
                <p:nvPr/>
              </p:nvSpPr>
              <p:spPr bwMode="auto">
                <a:xfrm rot="16049318" flipH="1">
                  <a:off x="1419" y="3137"/>
                  <a:ext cx="318" cy="27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74175" name="Group 447"/>
              <p:cNvGrpSpPr>
                <a:grpSpLocks/>
              </p:cNvGrpSpPr>
              <p:nvPr/>
            </p:nvGrpSpPr>
            <p:grpSpPr bwMode="auto">
              <a:xfrm>
                <a:off x="4583" y="2187"/>
                <a:ext cx="251" cy="328"/>
                <a:chOff x="988" y="3022"/>
                <a:chExt cx="902" cy="1180"/>
              </a:xfrm>
            </p:grpSpPr>
            <p:sp>
              <p:nvSpPr>
                <p:cNvPr id="74176" name="Oval 448"/>
                <p:cNvSpPr>
                  <a:spLocks noChangeArrowheads="1"/>
                </p:cNvSpPr>
                <p:nvPr/>
              </p:nvSpPr>
              <p:spPr bwMode="auto">
                <a:xfrm>
                  <a:off x="1079" y="3159"/>
                  <a:ext cx="589" cy="725"/>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77" name="Rectangle 449"/>
                <p:cNvSpPr>
                  <a:spLocks noChangeArrowheads="1"/>
                </p:cNvSpPr>
                <p:nvPr/>
              </p:nvSpPr>
              <p:spPr bwMode="auto">
                <a:xfrm>
                  <a:off x="988" y="3567"/>
                  <a:ext cx="862" cy="6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78" name="Rectangle 450"/>
                <p:cNvSpPr>
                  <a:spLocks noChangeArrowheads="1"/>
                </p:cNvSpPr>
                <p:nvPr/>
              </p:nvSpPr>
              <p:spPr bwMode="auto">
                <a:xfrm>
                  <a:off x="988" y="3022"/>
                  <a:ext cx="816" cy="1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79" name="AutoShape 451"/>
                <p:cNvSpPr>
                  <a:spLocks noChangeArrowheads="1"/>
                </p:cNvSpPr>
                <p:nvPr/>
              </p:nvSpPr>
              <p:spPr bwMode="auto">
                <a:xfrm rot="10800000">
                  <a:off x="1578" y="3068"/>
                  <a:ext cx="312" cy="95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80" name="AutoShape 452"/>
                <p:cNvSpPr>
                  <a:spLocks noChangeArrowheads="1"/>
                </p:cNvSpPr>
                <p:nvPr/>
              </p:nvSpPr>
              <p:spPr bwMode="auto">
                <a:xfrm rot="5033176">
                  <a:off x="1032" y="3110"/>
                  <a:ext cx="317" cy="318"/>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81" name="AutoShape 453"/>
                <p:cNvSpPr>
                  <a:spLocks noChangeArrowheads="1"/>
                </p:cNvSpPr>
                <p:nvPr/>
              </p:nvSpPr>
              <p:spPr bwMode="auto">
                <a:xfrm rot="16049318" flipH="1">
                  <a:off x="1419" y="3137"/>
                  <a:ext cx="318" cy="27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74182" name="Group 454"/>
              <p:cNvGrpSpPr>
                <a:grpSpLocks/>
              </p:cNvGrpSpPr>
              <p:nvPr/>
            </p:nvGrpSpPr>
            <p:grpSpPr bwMode="auto">
              <a:xfrm>
                <a:off x="4382" y="2187"/>
                <a:ext cx="250" cy="328"/>
                <a:chOff x="988" y="3022"/>
                <a:chExt cx="902" cy="1180"/>
              </a:xfrm>
            </p:grpSpPr>
            <p:sp>
              <p:nvSpPr>
                <p:cNvPr id="74183" name="Oval 455"/>
                <p:cNvSpPr>
                  <a:spLocks noChangeArrowheads="1"/>
                </p:cNvSpPr>
                <p:nvPr/>
              </p:nvSpPr>
              <p:spPr bwMode="auto">
                <a:xfrm>
                  <a:off x="1079" y="3159"/>
                  <a:ext cx="589" cy="725"/>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84" name="Rectangle 456"/>
                <p:cNvSpPr>
                  <a:spLocks noChangeArrowheads="1"/>
                </p:cNvSpPr>
                <p:nvPr/>
              </p:nvSpPr>
              <p:spPr bwMode="auto">
                <a:xfrm>
                  <a:off x="988" y="3567"/>
                  <a:ext cx="862" cy="6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85" name="Rectangle 457"/>
                <p:cNvSpPr>
                  <a:spLocks noChangeArrowheads="1"/>
                </p:cNvSpPr>
                <p:nvPr/>
              </p:nvSpPr>
              <p:spPr bwMode="auto">
                <a:xfrm>
                  <a:off x="988" y="3022"/>
                  <a:ext cx="816" cy="1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86" name="AutoShape 458"/>
                <p:cNvSpPr>
                  <a:spLocks noChangeArrowheads="1"/>
                </p:cNvSpPr>
                <p:nvPr/>
              </p:nvSpPr>
              <p:spPr bwMode="auto">
                <a:xfrm rot="10800000">
                  <a:off x="1578" y="3068"/>
                  <a:ext cx="312" cy="95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87" name="AutoShape 459"/>
                <p:cNvSpPr>
                  <a:spLocks noChangeArrowheads="1"/>
                </p:cNvSpPr>
                <p:nvPr/>
              </p:nvSpPr>
              <p:spPr bwMode="auto">
                <a:xfrm rot="5033176">
                  <a:off x="1032" y="3110"/>
                  <a:ext cx="317" cy="318"/>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88" name="AutoShape 460"/>
                <p:cNvSpPr>
                  <a:spLocks noChangeArrowheads="1"/>
                </p:cNvSpPr>
                <p:nvPr/>
              </p:nvSpPr>
              <p:spPr bwMode="auto">
                <a:xfrm rot="16049318" flipH="1">
                  <a:off x="1419" y="3137"/>
                  <a:ext cx="318" cy="27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4189" name="Oval 461"/>
              <p:cNvSpPr>
                <a:spLocks noChangeArrowheads="1"/>
              </p:cNvSpPr>
              <p:nvPr/>
            </p:nvSpPr>
            <p:spPr bwMode="auto">
              <a:xfrm>
                <a:off x="4205" y="2226"/>
                <a:ext cx="164" cy="201"/>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90" name="Rectangle 462"/>
              <p:cNvSpPr>
                <a:spLocks noChangeArrowheads="1"/>
              </p:cNvSpPr>
              <p:nvPr/>
            </p:nvSpPr>
            <p:spPr bwMode="auto">
              <a:xfrm>
                <a:off x="4180" y="2339"/>
                <a:ext cx="240" cy="1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91" name="Rectangle 463"/>
              <p:cNvSpPr>
                <a:spLocks noChangeArrowheads="1"/>
              </p:cNvSpPr>
              <p:nvPr/>
            </p:nvSpPr>
            <p:spPr bwMode="auto">
              <a:xfrm>
                <a:off x="4180" y="2187"/>
                <a:ext cx="227" cy="3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74192" name="Picture 464"/>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l="40991" t="41129" r="42818"/>
              <a:stretch>
                <a:fillRect/>
              </a:stretch>
            </p:blipFill>
            <p:spPr bwMode="auto">
              <a:xfrm flipH="1">
                <a:off x="4489" y="2027"/>
                <a:ext cx="3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193" name="Picture 465"/>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l="40991" t="41129" r="42818"/>
              <a:stretch>
                <a:fillRect/>
              </a:stretch>
            </p:blipFill>
            <p:spPr bwMode="auto">
              <a:xfrm flipH="1">
                <a:off x="4708" y="2024"/>
                <a:ext cx="30"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194" name="Picture 466"/>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l="40991" t="41129" r="42818"/>
              <a:stretch>
                <a:fillRect/>
              </a:stretch>
            </p:blipFill>
            <p:spPr bwMode="auto">
              <a:xfrm flipH="1">
                <a:off x="4927" y="2024"/>
                <a:ext cx="30"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195" name="Picture 467"/>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l="40991" t="41129" r="42818"/>
              <a:stretch>
                <a:fillRect/>
              </a:stretch>
            </p:blipFill>
            <p:spPr bwMode="auto">
              <a:xfrm flipH="1">
                <a:off x="5146" y="2024"/>
                <a:ext cx="30"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196" name="Rectangle 468"/>
              <p:cNvSpPr>
                <a:spLocks noChangeArrowheads="1"/>
              </p:cNvSpPr>
              <p:nvPr/>
            </p:nvSpPr>
            <p:spPr bwMode="auto">
              <a:xfrm>
                <a:off x="4446" y="2137"/>
                <a:ext cx="110" cy="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97" name="Rectangle 469"/>
              <p:cNvSpPr>
                <a:spLocks noChangeArrowheads="1"/>
              </p:cNvSpPr>
              <p:nvPr/>
            </p:nvSpPr>
            <p:spPr bwMode="auto">
              <a:xfrm>
                <a:off x="4665" y="2137"/>
                <a:ext cx="110" cy="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198" name="Rectangle 470"/>
              <p:cNvSpPr>
                <a:spLocks noChangeArrowheads="1"/>
              </p:cNvSpPr>
              <p:nvPr/>
            </p:nvSpPr>
            <p:spPr bwMode="auto">
              <a:xfrm>
                <a:off x="4884" y="2137"/>
                <a:ext cx="110" cy="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74199" name="Group 471"/>
              <p:cNvGrpSpPr>
                <a:grpSpLocks/>
              </p:cNvGrpSpPr>
              <p:nvPr/>
            </p:nvGrpSpPr>
            <p:grpSpPr bwMode="auto">
              <a:xfrm>
                <a:off x="4556" y="2137"/>
                <a:ext cx="109" cy="25"/>
                <a:chOff x="0" y="2795"/>
                <a:chExt cx="409" cy="91"/>
              </a:xfrm>
            </p:grpSpPr>
            <p:sp>
              <p:nvSpPr>
                <p:cNvPr id="74200" name="Rectangle 472"/>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01" name="Line 473"/>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02" name="Line 474"/>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03" name="Line 475"/>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04" name="Line 476"/>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05" name="Line 477"/>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06" name="Line 478"/>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07" name="Line 479"/>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08" name="Line 480"/>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74209" name="Group 481"/>
              <p:cNvGrpSpPr>
                <a:grpSpLocks/>
              </p:cNvGrpSpPr>
              <p:nvPr/>
            </p:nvGrpSpPr>
            <p:grpSpPr bwMode="auto">
              <a:xfrm>
                <a:off x="4775" y="2137"/>
                <a:ext cx="109" cy="25"/>
                <a:chOff x="0" y="2795"/>
                <a:chExt cx="409" cy="91"/>
              </a:xfrm>
            </p:grpSpPr>
            <p:sp>
              <p:nvSpPr>
                <p:cNvPr id="74210" name="Rectangle 482"/>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11" name="Line 483"/>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12" name="Line 484"/>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13" name="Line 485"/>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14" name="Line 486"/>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15" name="Line 487"/>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16" name="Line 488"/>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17" name="Line 489"/>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18" name="Line 490"/>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74219" name="Group 491"/>
              <p:cNvGrpSpPr>
                <a:grpSpLocks/>
              </p:cNvGrpSpPr>
              <p:nvPr/>
            </p:nvGrpSpPr>
            <p:grpSpPr bwMode="auto">
              <a:xfrm>
                <a:off x="4993" y="2137"/>
                <a:ext cx="110" cy="25"/>
                <a:chOff x="0" y="2795"/>
                <a:chExt cx="409" cy="91"/>
              </a:xfrm>
            </p:grpSpPr>
            <p:sp>
              <p:nvSpPr>
                <p:cNvPr id="74220" name="Rectangle 492"/>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21" name="Line 493"/>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22" name="Line 494"/>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23" name="Line 495"/>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24" name="Line 496"/>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25" name="Line 497"/>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26" name="Line 498"/>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27" name="Line 499"/>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28" name="Line 500"/>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
            <p:nvSpPr>
              <p:cNvPr id="74229" name="Rectangle 501"/>
              <p:cNvSpPr>
                <a:spLocks noChangeArrowheads="1"/>
              </p:cNvSpPr>
              <p:nvPr/>
            </p:nvSpPr>
            <p:spPr bwMode="auto">
              <a:xfrm>
                <a:off x="5103" y="2137"/>
                <a:ext cx="110" cy="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pic>
            <p:nvPicPr>
              <p:cNvPr id="74230" name="Picture 502"/>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l="40991" t="41129" r="42818"/>
              <a:stretch>
                <a:fillRect/>
              </a:stretch>
            </p:blipFill>
            <p:spPr bwMode="auto">
              <a:xfrm flipH="1">
                <a:off x="4264" y="2024"/>
                <a:ext cx="2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231" name="Rectangle 503"/>
              <p:cNvSpPr>
                <a:spLocks noChangeArrowheads="1"/>
              </p:cNvSpPr>
              <p:nvPr/>
            </p:nvSpPr>
            <p:spPr bwMode="auto">
              <a:xfrm>
                <a:off x="4120" y="2162"/>
                <a:ext cx="1093" cy="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32" name="Rectangle 504"/>
              <p:cNvSpPr>
                <a:spLocks noChangeArrowheads="1"/>
              </p:cNvSpPr>
              <p:nvPr/>
            </p:nvSpPr>
            <p:spPr bwMode="auto">
              <a:xfrm>
                <a:off x="4227" y="2137"/>
                <a:ext cx="110" cy="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74233" name="Group 505"/>
              <p:cNvGrpSpPr>
                <a:grpSpLocks/>
              </p:cNvGrpSpPr>
              <p:nvPr/>
            </p:nvGrpSpPr>
            <p:grpSpPr bwMode="auto">
              <a:xfrm>
                <a:off x="4120" y="2137"/>
                <a:ext cx="110" cy="25"/>
                <a:chOff x="0" y="2795"/>
                <a:chExt cx="409" cy="91"/>
              </a:xfrm>
            </p:grpSpPr>
            <p:sp>
              <p:nvSpPr>
                <p:cNvPr id="74234" name="Rectangle 506"/>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35" name="Line 507"/>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36" name="Line 508"/>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37" name="Line 509"/>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38" name="Line 510"/>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39" name="Line 511"/>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40" name="Line 512"/>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41" name="Line 513"/>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42" name="Line 514"/>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74243" name="Group 515"/>
              <p:cNvGrpSpPr>
                <a:grpSpLocks/>
              </p:cNvGrpSpPr>
              <p:nvPr/>
            </p:nvGrpSpPr>
            <p:grpSpPr bwMode="auto">
              <a:xfrm>
                <a:off x="4337" y="2137"/>
                <a:ext cx="109" cy="25"/>
                <a:chOff x="0" y="2795"/>
                <a:chExt cx="409" cy="91"/>
              </a:xfrm>
            </p:grpSpPr>
            <p:sp>
              <p:nvSpPr>
                <p:cNvPr id="74244" name="Rectangle 516"/>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45" name="Line 517"/>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46" name="Line 518"/>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47" name="Line 519"/>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48" name="Line 520"/>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49" name="Line 521"/>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50" name="Line 522"/>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51" name="Line 523"/>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52" name="Line 524"/>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
            <p:nvSpPr>
              <p:cNvPr id="74253" name="AutoShape 525"/>
              <p:cNvSpPr>
                <a:spLocks noChangeArrowheads="1"/>
              </p:cNvSpPr>
              <p:nvPr/>
            </p:nvSpPr>
            <p:spPr bwMode="auto">
              <a:xfrm rot="10800000">
                <a:off x="4142" y="2200"/>
                <a:ext cx="87" cy="26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54" name="AutoShape 526"/>
              <p:cNvSpPr>
                <a:spLocks noChangeArrowheads="1"/>
              </p:cNvSpPr>
              <p:nvPr/>
            </p:nvSpPr>
            <p:spPr bwMode="auto">
              <a:xfrm rot="10800000">
                <a:off x="4344" y="2200"/>
                <a:ext cx="87" cy="26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55" name="AutoShape 527"/>
              <p:cNvSpPr>
                <a:spLocks noChangeArrowheads="1"/>
              </p:cNvSpPr>
              <p:nvPr/>
            </p:nvSpPr>
            <p:spPr bwMode="auto">
              <a:xfrm rot="5033176">
                <a:off x="4193" y="2211"/>
                <a:ext cx="88" cy="89"/>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56" name="AutoShape 528"/>
              <p:cNvSpPr>
                <a:spLocks noChangeArrowheads="1"/>
              </p:cNvSpPr>
              <p:nvPr/>
            </p:nvSpPr>
            <p:spPr bwMode="auto">
              <a:xfrm rot="16049318" flipH="1">
                <a:off x="4300" y="2219"/>
                <a:ext cx="88" cy="76"/>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57" name="Rectangle 529"/>
              <p:cNvSpPr>
                <a:spLocks noChangeArrowheads="1"/>
              </p:cNvSpPr>
              <p:nvPr/>
            </p:nvSpPr>
            <p:spPr bwMode="auto">
              <a:xfrm>
                <a:off x="3982" y="2133"/>
                <a:ext cx="136" cy="4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pic>
          <p:nvPicPr>
            <p:cNvPr id="74258" name="Picture 530"/>
            <p:cNvPicPr>
              <a:picLocks noChangeAspect="1" noChangeArrowheads="1"/>
            </p:cNvPicPr>
            <p:nvPr/>
          </p:nvPicPr>
          <p:blipFill>
            <a:blip r:embed="rId4"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203" y="1540"/>
              <a:ext cx="109"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259" name="Picture 531"/>
            <p:cNvPicPr>
              <a:picLocks noChangeAspect="1" noChangeArrowheads="1"/>
            </p:cNvPicPr>
            <p:nvPr/>
          </p:nvPicPr>
          <p:blipFill>
            <a:blip r:embed="rId4"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335" y="1540"/>
              <a:ext cx="110"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260" name="Picture 532"/>
            <p:cNvPicPr>
              <a:picLocks noChangeAspect="1" noChangeArrowheads="1"/>
            </p:cNvPicPr>
            <p:nvPr/>
          </p:nvPicPr>
          <p:blipFill>
            <a:blip r:embed="rId4"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247" y="1540"/>
              <a:ext cx="110"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261" name="Picture 533"/>
            <p:cNvPicPr>
              <a:picLocks noChangeAspect="1" noChangeArrowheads="1"/>
            </p:cNvPicPr>
            <p:nvPr/>
          </p:nvPicPr>
          <p:blipFill>
            <a:blip r:embed="rId4" cstate="print">
              <a:clrChange>
                <a:clrFrom>
                  <a:srgbClr val="F8F8F8"/>
                </a:clrFrom>
                <a:clrTo>
                  <a:srgbClr val="F8F8F8">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456" y="1548"/>
              <a:ext cx="109"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262" name="Group 534"/>
            <p:cNvGrpSpPr>
              <a:grpSpLocks/>
            </p:cNvGrpSpPr>
            <p:nvPr/>
          </p:nvGrpSpPr>
          <p:grpSpPr bwMode="auto">
            <a:xfrm>
              <a:off x="104" y="440"/>
              <a:ext cx="1591" cy="1377"/>
              <a:chOff x="81" y="1004"/>
              <a:chExt cx="1542" cy="1334"/>
            </a:xfrm>
          </p:grpSpPr>
          <p:grpSp>
            <p:nvGrpSpPr>
              <p:cNvPr id="74263" name="Group 535"/>
              <p:cNvGrpSpPr>
                <a:grpSpLocks/>
              </p:cNvGrpSpPr>
              <p:nvPr/>
            </p:nvGrpSpPr>
            <p:grpSpPr bwMode="auto">
              <a:xfrm>
                <a:off x="81" y="1004"/>
                <a:ext cx="1542" cy="1334"/>
                <a:chOff x="81" y="1004"/>
                <a:chExt cx="1542" cy="1334"/>
              </a:xfrm>
            </p:grpSpPr>
            <p:sp>
              <p:nvSpPr>
                <p:cNvPr id="74264" name="Rectangle 536"/>
                <p:cNvSpPr>
                  <a:spLocks noChangeArrowheads="1"/>
                </p:cNvSpPr>
                <p:nvPr/>
              </p:nvSpPr>
              <p:spPr bwMode="auto">
                <a:xfrm>
                  <a:off x="1487" y="2055"/>
                  <a:ext cx="121" cy="28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74265" name="Group 537"/>
                <p:cNvGrpSpPr>
                  <a:grpSpLocks/>
                </p:cNvGrpSpPr>
                <p:nvPr/>
              </p:nvGrpSpPr>
              <p:grpSpPr bwMode="auto">
                <a:xfrm>
                  <a:off x="81" y="1085"/>
                  <a:ext cx="1542" cy="1075"/>
                  <a:chOff x="398" y="1306"/>
                  <a:chExt cx="1225" cy="854"/>
                </a:xfrm>
              </p:grpSpPr>
              <p:sp>
                <p:nvSpPr>
                  <p:cNvPr id="74266" name="Rectangle 538"/>
                  <p:cNvSpPr>
                    <a:spLocks noChangeArrowheads="1"/>
                  </p:cNvSpPr>
                  <p:nvPr/>
                </p:nvSpPr>
                <p:spPr bwMode="auto">
                  <a:xfrm>
                    <a:off x="416" y="1603"/>
                    <a:ext cx="205" cy="55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67" name="AutoShape 539"/>
                  <p:cNvSpPr>
                    <a:spLocks noChangeArrowheads="1"/>
                  </p:cNvSpPr>
                  <p:nvPr/>
                </p:nvSpPr>
                <p:spPr bwMode="auto">
                  <a:xfrm>
                    <a:off x="454" y="1436"/>
                    <a:ext cx="130" cy="130"/>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68" name="AutoShape 540"/>
                  <p:cNvSpPr>
                    <a:spLocks noChangeArrowheads="1"/>
                  </p:cNvSpPr>
                  <p:nvPr/>
                </p:nvSpPr>
                <p:spPr bwMode="auto">
                  <a:xfrm rot="10800000">
                    <a:off x="416" y="1566"/>
                    <a:ext cx="205" cy="37"/>
                  </a:xfrm>
                  <a:custGeom>
                    <a:avLst/>
                    <a:gdLst>
                      <a:gd name="G0" fmla="+- 4285 0 0"/>
                      <a:gd name="G1" fmla="+- 21600 0 4285"/>
                      <a:gd name="G2" fmla="*/ 4285 1 2"/>
                      <a:gd name="G3" fmla="+- 21600 0 G2"/>
                      <a:gd name="G4" fmla="+/ 4285 21600 2"/>
                      <a:gd name="G5" fmla="+/ G1 0 2"/>
                      <a:gd name="G6" fmla="*/ 21600 21600 4285"/>
                      <a:gd name="G7" fmla="*/ G6 1 2"/>
                      <a:gd name="G8" fmla="+- 21600 0 G7"/>
                      <a:gd name="G9" fmla="*/ 21600 1 2"/>
                      <a:gd name="G10" fmla="+- 4285 0 G9"/>
                      <a:gd name="G11" fmla="?: G10 G8 0"/>
                      <a:gd name="G12" fmla="?: G10 G7 21600"/>
                      <a:gd name="T0" fmla="*/ 19457 w 21600"/>
                      <a:gd name="T1" fmla="*/ 10800 h 21600"/>
                      <a:gd name="T2" fmla="*/ 10800 w 21600"/>
                      <a:gd name="T3" fmla="*/ 21600 h 21600"/>
                      <a:gd name="T4" fmla="*/ 2143 w 21600"/>
                      <a:gd name="T5" fmla="*/ 10800 h 21600"/>
                      <a:gd name="T6" fmla="*/ 10800 w 21600"/>
                      <a:gd name="T7" fmla="*/ 0 h 21600"/>
                      <a:gd name="T8" fmla="*/ 3943 w 21600"/>
                      <a:gd name="T9" fmla="*/ 3943 h 21600"/>
                      <a:gd name="T10" fmla="*/ 17657 w 21600"/>
                      <a:gd name="T11" fmla="*/ 17657 h 21600"/>
                    </a:gdLst>
                    <a:ahLst/>
                    <a:cxnLst>
                      <a:cxn ang="0">
                        <a:pos x="T0" y="T1"/>
                      </a:cxn>
                      <a:cxn ang="0">
                        <a:pos x="T2" y="T3"/>
                      </a:cxn>
                      <a:cxn ang="0">
                        <a:pos x="T4" y="T5"/>
                      </a:cxn>
                      <a:cxn ang="0">
                        <a:pos x="T6" y="T7"/>
                      </a:cxn>
                    </a:cxnLst>
                    <a:rect l="T8" t="T9" r="T10" b="T11"/>
                    <a:pathLst>
                      <a:path w="21600" h="21600">
                        <a:moveTo>
                          <a:pt x="0" y="0"/>
                        </a:moveTo>
                        <a:lnTo>
                          <a:pt x="4285" y="21600"/>
                        </a:lnTo>
                        <a:lnTo>
                          <a:pt x="17315"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69" name="AutoShape 541"/>
                  <p:cNvSpPr>
                    <a:spLocks noChangeArrowheads="1"/>
                  </p:cNvSpPr>
                  <p:nvPr/>
                </p:nvSpPr>
                <p:spPr bwMode="auto">
                  <a:xfrm>
                    <a:off x="602" y="1510"/>
                    <a:ext cx="19" cy="37"/>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70" name="Rectangle 542"/>
                  <p:cNvSpPr>
                    <a:spLocks noChangeArrowheads="1"/>
                  </p:cNvSpPr>
                  <p:nvPr/>
                </p:nvSpPr>
                <p:spPr bwMode="auto">
                  <a:xfrm>
                    <a:off x="602" y="1547"/>
                    <a:ext cx="19" cy="5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71" name="AutoShape 543"/>
                  <p:cNvSpPr>
                    <a:spLocks noChangeArrowheads="1"/>
                  </p:cNvSpPr>
                  <p:nvPr/>
                </p:nvSpPr>
                <p:spPr bwMode="auto">
                  <a:xfrm>
                    <a:off x="416" y="1510"/>
                    <a:ext cx="19" cy="37"/>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72" name="Rectangle 544"/>
                  <p:cNvSpPr>
                    <a:spLocks noChangeArrowheads="1"/>
                  </p:cNvSpPr>
                  <p:nvPr/>
                </p:nvSpPr>
                <p:spPr bwMode="auto">
                  <a:xfrm>
                    <a:off x="416" y="1547"/>
                    <a:ext cx="19" cy="5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73" name="Rectangle 545"/>
                  <p:cNvSpPr>
                    <a:spLocks noChangeArrowheads="1"/>
                  </p:cNvSpPr>
                  <p:nvPr/>
                </p:nvSpPr>
                <p:spPr bwMode="auto">
                  <a:xfrm>
                    <a:off x="621" y="1845"/>
                    <a:ext cx="835" cy="31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74274" name="Group 546"/>
                  <p:cNvGrpSpPr>
                    <a:grpSpLocks/>
                  </p:cNvGrpSpPr>
                  <p:nvPr/>
                </p:nvGrpSpPr>
                <p:grpSpPr bwMode="auto">
                  <a:xfrm>
                    <a:off x="676" y="1714"/>
                    <a:ext cx="68" cy="446"/>
                    <a:chOff x="988" y="708"/>
                    <a:chExt cx="46" cy="227"/>
                  </a:xfrm>
                </p:grpSpPr>
                <p:sp>
                  <p:nvSpPr>
                    <p:cNvPr id="74275" name="AutoShape 547"/>
                    <p:cNvSpPr>
                      <a:spLocks noChangeArrowheads="1"/>
                    </p:cNvSpPr>
                    <p:nvPr/>
                  </p:nvSpPr>
                  <p:spPr bwMode="auto">
                    <a:xfrm>
                      <a:off x="988" y="708"/>
                      <a:ext cx="45" cy="9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76" name="Rectangle 548"/>
                    <p:cNvSpPr>
                      <a:spLocks noChangeArrowheads="1"/>
                    </p:cNvSpPr>
                    <p:nvPr/>
                  </p:nvSpPr>
                  <p:spPr bwMode="auto">
                    <a:xfrm>
                      <a:off x="988" y="799"/>
                      <a:ext cx="46"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4277" name="Rectangle 549"/>
                  <p:cNvSpPr>
                    <a:spLocks noChangeArrowheads="1"/>
                  </p:cNvSpPr>
                  <p:nvPr/>
                </p:nvSpPr>
                <p:spPr bwMode="auto">
                  <a:xfrm>
                    <a:off x="1103" y="1714"/>
                    <a:ext cx="205" cy="44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78" name="AutoShape 550"/>
                  <p:cNvSpPr>
                    <a:spLocks noChangeArrowheads="1"/>
                  </p:cNvSpPr>
                  <p:nvPr/>
                </p:nvSpPr>
                <p:spPr bwMode="auto">
                  <a:xfrm>
                    <a:off x="1289" y="1621"/>
                    <a:ext cx="18" cy="3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79" name="Rectangle 551"/>
                  <p:cNvSpPr>
                    <a:spLocks noChangeArrowheads="1"/>
                  </p:cNvSpPr>
                  <p:nvPr/>
                </p:nvSpPr>
                <p:spPr bwMode="auto">
                  <a:xfrm>
                    <a:off x="1289" y="1659"/>
                    <a:ext cx="19" cy="5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80" name="AutoShape 552"/>
                  <p:cNvSpPr>
                    <a:spLocks noChangeArrowheads="1"/>
                  </p:cNvSpPr>
                  <p:nvPr/>
                </p:nvSpPr>
                <p:spPr bwMode="auto">
                  <a:xfrm>
                    <a:off x="1103" y="1621"/>
                    <a:ext cx="19" cy="3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81" name="Rectangle 553"/>
                  <p:cNvSpPr>
                    <a:spLocks noChangeArrowheads="1"/>
                  </p:cNvSpPr>
                  <p:nvPr/>
                </p:nvSpPr>
                <p:spPr bwMode="auto">
                  <a:xfrm>
                    <a:off x="1103" y="1659"/>
                    <a:ext cx="19" cy="5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82" name="AutoShape 554"/>
                  <p:cNvSpPr>
                    <a:spLocks noChangeArrowheads="1"/>
                  </p:cNvSpPr>
                  <p:nvPr/>
                </p:nvSpPr>
                <p:spPr bwMode="auto">
                  <a:xfrm>
                    <a:off x="1122" y="1306"/>
                    <a:ext cx="167" cy="40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74283" name="Group 555"/>
                  <p:cNvGrpSpPr>
                    <a:grpSpLocks/>
                  </p:cNvGrpSpPr>
                  <p:nvPr/>
                </p:nvGrpSpPr>
                <p:grpSpPr bwMode="auto">
                  <a:xfrm>
                    <a:off x="1308" y="1714"/>
                    <a:ext cx="129" cy="446"/>
                    <a:chOff x="988" y="708"/>
                    <a:chExt cx="46" cy="227"/>
                  </a:xfrm>
                </p:grpSpPr>
                <p:sp>
                  <p:nvSpPr>
                    <p:cNvPr id="74284" name="AutoShape 556"/>
                    <p:cNvSpPr>
                      <a:spLocks noChangeArrowheads="1"/>
                    </p:cNvSpPr>
                    <p:nvPr/>
                  </p:nvSpPr>
                  <p:spPr bwMode="auto">
                    <a:xfrm>
                      <a:off x="988" y="708"/>
                      <a:ext cx="45" cy="9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85" name="Rectangle 557"/>
                    <p:cNvSpPr>
                      <a:spLocks noChangeArrowheads="1"/>
                    </p:cNvSpPr>
                    <p:nvPr/>
                  </p:nvSpPr>
                  <p:spPr bwMode="auto">
                    <a:xfrm>
                      <a:off x="988" y="799"/>
                      <a:ext cx="46"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4286" name="AutoShape 558"/>
                  <p:cNvSpPr>
                    <a:spLocks noChangeArrowheads="1"/>
                  </p:cNvSpPr>
                  <p:nvPr/>
                </p:nvSpPr>
                <p:spPr bwMode="auto">
                  <a:xfrm>
                    <a:off x="1400" y="1845"/>
                    <a:ext cx="111" cy="11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87" name="Line 559"/>
                  <p:cNvSpPr>
                    <a:spLocks noChangeShapeType="1"/>
                  </p:cNvSpPr>
                  <p:nvPr/>
                </p:nvSpPr>
                <p:spPr bwMode="auto">
                  <a:xfrm>
                    <a:off x="1493" y="1937"/>
                    <a:ext cx="74" cy="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288" name="AutoShape 560"/>
                  <p:cNvSpPr>
                    <a:spLocks noChangeArrowheads="1"/>
                  </p:cNvSpPr>
                  <p:nvPr/>
                </p:nvSpPr>
                <p:spPr bwMode="auto">
                  <a:xfrm>
                    <a:off x="1512" y="1993"/>
                    <a:ext cx="111" cy="74"/>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89" name="Rectangle 561"/>
                  <p:cNvSpPr>
                    <a:spLocks noChangeArrowheads="1"/>
                  </p:cNvSpPr>
                  <p:nvPr/>
                </p:nvSpPr>
                <p:spPr bwMode="auto">
                  <a:xfrm>
                    <a:off x="1400" y="1956"/>
                    <a:ext cx="112" cy="20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90" name="Rectangle 562"/>
                  <p:cNvSpPr>
                    <a:spLocks noChangeArrowheads="1"/>
                  </p:cNvSpPr>
                  <p:nvPr/>
                </p:nvSpPr>
                <p:spPr bwMode="auto">
                  <a:xfrm>
                    <a:off x="1474" y="1993"/>
                    <a:ext cx="93" cy="9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91" name="Rectangle 563"/>
                  <p:cNvSpPr>
                    <a:spLocks noChangeArrowheads="1"/>
                  </p:cNvSpPr>
                  <p:nvPr/>
                </p:nvSpPr>
                <p:spPr bwMode="auto">
                  <a:xfrm>
                    <a:off x="1493" y="2067"/>
                    <a:ext cx="130" cy="9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92" name="AutoShape 564"/>
                  <p:cNvSpPr>
                    <a:spLocks noChangeArrowheads="1"/>
                  </p:cNvSpPr>
                  <p:nvPr/>
                </p:nvSpPr>
                <p:spPr bwMode="auto">
                  <a:xfrm>
                    <a:off x="398" y="1678"/>
                    <a:ext cx="18" cy="36"/>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93" name="Rectangle 565"/>
                  <p:cNvSpPr>
                    <a:spLocks noChangeArrowheads="1"/>
                  </p:cNvSpPr>
                  <p:nvPr/>
                </p:nvSpPr>
                <p:spPr bwMode="auto">
                  <a:xfrm>
                    <a:off x="398" y="1714"/>
                    <a:ext cx="19" cy="44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94" name="AutoShape 566"/>
                  <p:cNvSpPr>
                    <a:spLocks noChangeArrowheads="1"/>
                  </p:cNvSpPr>
                  <p:nvPr/>
                </p:nvSpPr>
                <p:spPr bwMode="auto">
                  <a:xfrm>
                    <a:off x="713" y="1759"/>
                    <a:ext cx="66" cy="17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95" name="AutoShape 567"/>
                  <p:cNvSpPr>
                    <a:spLocks noChangeArrowheads="1"/>
                  </p:cNvSpPr>
                  <p:nvPr/>
                </p:nvSpPr>
                <p:spPr bwMode="auto">
                  <a:xfrm>
                    <a:off x="1344" y="1733"/>
                    <a:ext cx="127" cy="179"/>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96" name="AutoShape 568"/>
                  <p:cNvSpPr>
                    <a:spLocks noChangeArrowheads="1"/>
                  </p:cNvSpPr>
                  <p:nvPr/>
                </p:nvSpPr>
                <p:spPr bwMode="auto">
                  <a:xfrm>
                    <a:off x="621" y="1678"/>
                    <a:ext cx="18" cy="36"/>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297" name="Rectangle 569"/>
                  <p:cNvSpPr>
                    <a:spLocks noChangeArrowheads="1"/>
                  </p:cNvSpPr>
                  <p:nvPr/>
                </p:nvSpPr>
                <p:spPr bwMode="auto">
                  <a:xfrm>
                    <a:off x="621" y="1714"/>
                    <a:ext cx="18" cy="44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4298" name="Line 570"/>
                <p:cNvSpPr>
                  <a:spLocks noChangeShapeType="1"/>
                </p:cNvSpPr>
                <p:nvPr/>
              </p:nvSpPr>
              <p:spPr bwMode="auto">
                <a:xfrm flipV="1">
                  <a:off x="1097" y="100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
            <p:nvSpPr>
              <p:cNvPr id="74299" name="Line 571"/>
              <p:cNvSpPr>
                <a:spLocks noChangeShapeType="1"/>
              </p:cNvSpPr>
              <p:nvPr/>
            </p:nvSpPr>
            <p:spPr bwMode="auto">
              <a:xfrm>
                <a:off x="233" y="1207"/>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74300" name="Group 572"/>
            <p:cNvGrpSpPr>
              <a:grpSpLocks/>
            </p:cNvGrpSpPr>
            <p:nvPr/>
          </p:nvGrpSpPr>
          <p:grpSpPr bwMode="auto">
            <a:xfrm>
              <a:off x="3098" y="890"/>
              <a:ext cx="620" cy="771"/>
              <a:chOff x="359" y="391"/>
              <a:chExt cx="2262" cy="2812"/>
            </a:xfrm>
          </p:grpSpPr>
          <p:sp>
            <p:nvSpPr>
              <p:cNvPr id="74301" name="AutoShape 573"/>
              <p:cNvSpPr>
                <a:spLocks noChangeArrowheads="1"/>
              </p:cNvSpPr>
              <p:nvPr/>
            </p:nvSpPr>
            <p:spPr bwMode="auto">
              <a:xfrm>
                <a:off x="2031" y="572"/>
                <a:ext cx="318" cy="1119"/>
              </a:xfrm>
              <a:prstGeom prst="triangle">
                <a:avLst>
                  <a:gd name="adj" fmla="val 4811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02" name="AutoShape 574"/>
              <p:cNvSpPr>
                <a:spLocks noChangeArrowheads="1"/>
              </p:cNvSpPr>
              <p:nvPr/>
            </p:nvSpPr>
            <p:spPr bwMode="auto">
              <a:xfrm rot="10800000">
                <a:off x="1940" y="1661"/>
                <a:ext cx="499" cy="166"/>
              </a:xfrm>
              <a:custGeom>
                <a:avLst/>
                <a:gdLst>
                  <a:gd name="G0" fmla="+- 4285 0 0"/>
                  <a:gd name="G1" fmla="+- 21600 0 4285"/>
                  <a:gd name="G2" fmla="*/ 4285 1 2"/>
                  <a:gd name="G3" fmla="+- 21600 0 G2"/>
                  <a:gd name="G4" fmla="+/ 4285 21600 2"/>
                  <a:gd name="G5" fmla="+/ G1 0 2"/>
                  <a:gd name="G6" fmla="*/ 21600 21600 4285"/>
                  <a:gd name="G7" fmla="*/ G6 1 2"/>
                  <a:gd name="G8" fmla="+- 21600 0 G7"/>
                  <a:gd name="G9" fmla="*/ 21600 1 2"/>
                  <a:gd name="G10" fmla="+- 4285 0 G9"/>
                  <a:gd name="G11" fmla="?: G10 G8 0"/>
                  <a:gd name="G12" fmla="?: G10 G7 21600"/>
                  <a:gd name="T0" fmla="*/ 19457 w 21600"/>
                  <a:gd name="T1" fmla="*/ 10800 h 21600"/>
                  <a:gd name="T2" fmla="*/ 10800 w 21600"/>
                  <a:gd name="T3" fmla="*/ 21600 h 21600"/>
                  <a:gd name="T4" fmla="*/ 2143 w 21600"/>
                  <a:gd name="T5" fmla="*/ 10800 h 21600"/>
                  <a:gd name="T6" fmla="*/ 10800 w 21600"/>
                  <a:gd name="T7" fmla="*/ 0 h 21600"/>
                  <a:gd name="T8" fmla="*/ 3943 w 21600"/>
                  <a:gd name="T9" fmla="*/ 3943 h 21600"/>
                  <a:gd name="T10" fmla="*/ 17657 w 21600"/>
                  <a:gd name="T11" fmla="*/ 17657 h 21600"/>
                </a:gdLst>
                <a:ahLst/>
                <a:cxnLst>
                  <a:cxn ang="0">
                    <a:pos x="T0" y="T1"/>
                  </a:cxn>
                  <a:cxn ang="0">
                    <a:pos x="T2" y="T3"/>
                  </a:cxn>
                  <a:cxn ang="0">
                    <a:pos x="T4" y="T5"/>
                  </a:cxn>
                  <a:cxn ang="0">
                    <a:pos x="T6" y="T7"/>
                  </a:cxn>
                </a:cxnLst>
                <a:rect l="T8" t="T9" r="T10" b="T11"/>
                <a:pathLst>
                  <a:path w="21600" h="21600">
                    <a:moveTo>
                      <a:pt x="0" y="0"/>
                    </a:moveTo>
                    <a:lnTo>
                      <a:pt x="4285" y="21600"/>
                    </a:lnTo>
                    <a:lnTo>
                      <a:pt x="17315"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03" name="AutoShape 575"/>
              <p:cNvSpPr>
                <a:spLocks noChangeArrowheads="1"/>
              </p:cNvSpPr>
              <p:nvPr/>
            </p:nvSpPr>
            <p:spPr bwMode="auto">
              <a:xfrm>
                <a:off x="2394" y="1600"/>
                <a:ext cx="45" cy="9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04" name="Rectangle 576"/>
              <p:cNvSpPr>
                <a:spLocks noChangeArrowheads="1"/>
              </p:cNvSpPr>
              <p:nvPr/>
            </p:nvSpPr>
            <p:spPr bwMode="auto">
              <a:xfrm>
                <a:off x="2394" y="1691"/>
                <a:ext cx="46"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05" name="AutoShape 577"/>
              <p:cNvSpPr>
                <a:spLocks noChangeArrowheads="1"/>
              </p:cNvSpPr>
              <p:nvPr/>
            </p:nvSpPr>
            <p:spPr bwMode="auto">
              <a:xfrm>
                <a:off x="1940" y="1600"/>
                <a:ext cx="45" cy="9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06" name="Rectangle 578"/>
              <p:cNvSpPr>
                <a:spLocks noChangeArrowheads="1"/>
              </p:cNvSpPr>
              <p:nvPr/>
            </p:nvSpPr>
            <p:spPr bwMode="auto">
              <a:xfrm>
                <a:off x="1940" y="1691"/>
                <a:ext cx="46"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07" name="Rectangle 579"/>
              <p:cNvSpPr>
                <a:spLocks noChangeArrowheads="1"/>
              </p:cNvSpPr>
              <p:nvPr/>
            </p:nvSpPr>
            <p:spPr bwMode="auto">
              <a:xfrm>
                <a:off x="2440" y="1978"/>
                <a:ext cx="46" cy="108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08" name="Rectangle 580"/>
              <p:cNvSpPr>
                <a:spLocks noChangeArrowheads="1"/>
              </p:cNvSpPr>
              <p:nvPr/>
            </p:nvSpPr>
            <p:spPr bwMode="auto">
              <a:xfrm>
                <a:off x="1940" y="1803"/>
                <a:ext cx="499" cy="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09" name="Line 581"/>
              <p:cNvSpPr>
                <a:spLocks noChangeShapeType="1"/>
              </p:cNvSpPr>
              <p:nvPr/>
            </p:nvSpPr>
            <p:spPr bwMode="auto">
              <a:xfrm flipV="1">
                <a:off x="2183" y="391"/>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10" name="Oval 582"/>
              <p:cNvSpPr>
                <a:spLocks noChangeArrowheads="1"/>
              </p:cNvSpPr>
              <p:nvPr/>
            </p:nvSpPr>
            <p:spPr bwMode="auto">
              <a:xfrm>
                <a:off x="2171" y="413"/>
                <a:ext cx="23" cy="2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11" name="Rectangle 583"/>
              <p:cNvSpPr>
                <a:spLocks noChangeArrowheads="1"/>
              </p:cNvSpPr>
              <p:nvPr/>
            </p:nvSpPr>
            <p:spPr bwMode="auto">
              <a:xfrm>
                <a:off x="1895" y="1978"/>
                <a:ext cx="46" cy="108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12" name="Line 584"/>
              <p:cNvSpPr>
                <a:spLocks noChangeShapeType="1"/>
              </p:cNvSpPr>
              <p:nvPr/>
            </p:nvSpPr>
            <p:spPr bwMode="auto">
              <a:xfrm flipV="1">
                <a:off x="2235" y="2047"/>
                <a:ext cx="0" cy="13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13" name="AutoShape 585"/>
              <p:cNvSpPr>
                <a:spLocks noChangeArrowheads="1"/>
              </p:cNvSpPr>
              <p:nvPr/>
            </p:nvSpPr>
            <p:spPr bwMode="auto">
              <a:xfrm rot="10800000">
                <a:off x="580" y="2169"/>
                <a:ext cx="1996" cy="399"/>
              </a:xfrm>
              <a:custGeom>
                <a:avLst/>
                <a:gdLst>
                  <a:gd name="G0" fmla="+- 3668 0 0"/>
                  <a:gd name="G1" fmla="+- 21600 0 3668"/>
                  <a:gd name="G2" fmla="*/ 3668 1 2"/>
                  <a:gd name="G3" fmla="+- 21600 0 G2"/>
                  <a:gd name="G4" fmla="+/ 3668 21600 2"/>
                  <a:gd name="G5" fmla="+/ G1 0 2"/>
                  <a:gd name="G6" fmla="*/ 21600 21600 3668"/>
                  <a:gd name="G7" fmla="*/ G6 1 2"/>
                  <a:gd name="G8" fmla="+- 21600 0 G7"/>
                  <a:gd name="G9" fmla="*/ 21600 1 2"/>
                  <a:gd name="G10" fmla="+- 3668 0 G9"/>
                  <a:gd name="G11" fmla="?: G10 G8 0"/>
                  <a:gd name="G12" fmla="?: G10 G7 21600"/>
                  <a:gd name="T0" fmla="*/ 19766 w 21600"/>
                  <a:gd name="T1" fmla="*/ 10800 h 21600"/>
                  <a:gd name="T2" fmla="*/ 10800 w 21600"/>
                  <a:gd name="T3" fmla="*/ 21600 h 21600"/>
                  <a:gd name="T4" fmla="*/ 1834 w 21600"/>
                  <a:gd name="T5" fmla="*/ 10800 h 21600"/>
                  <a:gd name="T6" fmla="*/ 10800 w 21600"/>
                  <a:gd name="T7" fmla="*/ 0 h 21600"/>
                  <a:gd name="T8" fmla="*/ 3634 w 21600"/>
                  <a:gd name="T9" fmla="*/ 3634 h 21600"/>
                  <a:gd name="T10" fmla="*/ 17966 w 21600"/>
                  <a:gd name="T11" fmla="*/ 17966 h 21600"/>
                </a:gdLst>
                <a:ahLst/>
                <a:cxnLst>
                  <a:cxn ang="0">
                    <a:pos x="T0" y="T1"/>
                  </a:cxn>
                  <a:cxn ang="0">
                    <a:pos x="T2" y="T3"/>
                  </a:cxn>
                  <a:cxn ang="0">
                    <a:pos x="T4" y="T5"/>
                  </a:cxn>
                  <a:cxn ang="0">
                    <a:pos x="T6" y="T7"/>
                  </a:cxn>
                </a:cxnLst>
                <a:rect l="T8" t="T9" r="T10" b="T11"/>
                <a:pathLst>
                  <a:path w="21600" h="21600">
                    <a:moveTo>
                      <a:pt x="0" y="0"/>
                    </a:moveTo>
                    <a:lnTo>
                      <a:pt x="3668" y="21600"/>
                    </a:lnTo>
                    <a:lnTo>
                      <a:pt x="17932" y="21600"/>
                    </a:lnTo>
                    <a:lnTo>
                      <a:pt x="21600" y="0"/>
                    </a:lnTo>
                    <a:close/>
                  </a:path>
                </a:pathLst>
              </a:cu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14" name="Rectangle 586"/>
              <p:cNvSpPr>
                <a:spLocks noChangeArrowheads="1"/>
              </p:cNvSpPr>
              <p:nvPr/>
            </p:nvSpPr>
            <p:spPr bwMode="auto">
              <a:xfrm>
                <a:off x="580" y="2568"/>
                <a:ext cx="1996" cy="63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15" name="Line 587"/>
              <p:cNvSpPr>
                <a:spLocks noChangeShapeType="1"/>
              </p:cNvSpPr>
              <p:nvPr/>
            </p:nvSpPr>
            <p:spPr bwMode="auto">
              <a:xfrm flipV="1">
                <a:off x="920" y="2047"/>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nvGrpSpPr>
              <p:cNvPr id="74316" name="Group 588"/>
              <p:cNvGrpSpPr>
                <a:grpSpLocks/>
              </p:cNvGrpSpPr>
              <p:nvPr/>
            </p:nvGrpSpPr>
            <p:grpSpPr bwMode="auto">
              <a:xfrm>
                <a:off x="535" y="2690"/>
                <a:ext cx="45" cy="513"/>
                <a:chOff x="535" y="2681"/>
                <a:chExt cx="45" cy="545"/>
              </a:xfrm>
            </p:grpSpPr>
            <p:sp>
              <p:nvSpPr>
                <p:cNvPr id="74317" name="Rectangle 589"/>
                <p:cNvSpPr>
                  <a:spLocks noChangeArrowheads="1"/>
                </p:cNvSpPr>
                <p:nvPr/>
              </p:nvSpPr>
              <p:spPr bwMode="auto">
                <a:xfrm flipH="1">
                  <a:off x="535" y="2727"/>
                  <a:ext cx="45" cy="49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18" name="AutoShape 590"/>
                <p:cNvSpPr>
                  <a:spLocks noChangeArrowheads="1"/>
                </p:cNvSpPr>
                <p:nvPr/>
              </p:nvSpPr>
              <p:spPr bwMode="auto">
                <a:xfrm rot="-5400000">
                  <a:off x="535" y="2681"/>
                  <a:ext cx="45" cy="45"/>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74319" name="Group 591"/>
              <p:cNvGrpSpPr>
                <a:grpSpLocks/>
              </p:cNvGrpSpPr>
              <p:nvPr/>
            </p:nvGrpSpPr>
            <p:grpSpPr bwMode="auto">
              <a:xfrm flipH="1">
                <a:off x="2576" y="2690"/>
                <a:ext cx="45" cy="513"/>
                <a:chOff x="535" y="2681"/>
                <a:chExt cx="45" cy="545"/>
              </a:xfrm>
            </p:grpSpPr>
            <p:sp>
              <p:nvSpPr>
                <p:cNvPr id="74320" name="Rectangle 592"/>
                <p:cNvSpPr>
                  <a:spLocks noChangeArrowheads="1"/>
                </p:cNvSpPr>
                <p:nvPr/>
              </p:nvSpPr>
              <p:spPr bwMode="auto">
                <a:xfrm flipH="1">
                  <a:off x="535" y="2727"/>
                  <a:ext cx="45" cy="49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21" name="AutoShape 593"/>
                <p:cNvSpPr>
                  <a:spLocks noChangeArrowheads="1"/>
                </p:cNvSpPr>
                <p:nvPr/>
              </p:nvSpPr>
              <p:spPr bwMode="auto">
                <a:xfrm rot="-5400000">
                  <a:off x="535" y="2681"/>
                  <a:ext cx="45" cy="45"/>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4322" name="Line 594"/>
              <p:cNvSpPr>
                <a:spLocks noChangeShapeType="1"/>
              </p:cNvSpPr>
              <p:nvPr/>
            </p:nvSpPr>
            <p:spPr bwMode="auto">
              <a:xfrm>
                <a:off x="557" y="2568"/>
                <a:ext cx="204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23" name="AutoShape 595"/>
              <p:cNvSpPr>
                <a:spLocks noChangeArrowheads="1"/>
              </p:cNvSpPr>
              <p:nvPr/>
            </p:nvSpPr>
            <p:spPr bwMode="auto">
              <a:xfrm rot="10800000">
                <a:off x="359" y="3067"/>
                <a:ext cx="266" cy="136"/>
              </a:xfrm>
              <a:custGeom>
                <a:avLst/>
                <a:gdLst>
                  <a:gd name="G0" fmla="+- 6983 0 0"/>
                  <a:gd name="G1" fmla="+- 21600 0 6983"/>
                  <a:gd name="G2" fmla="*/ 6983 1 2"/>
                  <a:gd name="G3" fmla="+- 21600 0 G2"/>
                  <a:gd name="G4" fmla="+/ 6983 21600 2"/>
                  <a:gd name="G5" fmla="+/ G1 0 2"/>
                  <a:gd name="G6" fmla="*/ 21600 21600 6983"/>
                  <a:gd name="G7" fmla="*/ G6 1 2"/>
                  <a:gd name="G8" fmla="+- 21600 0 G7"/>
                  <a:gd name="G9" fmla="*/ 21600 1 2"/>
                  <a:gd name="G10" fmla="+- 6983 0 G9"/>
                  <a:gd name="G11" fmla="?: G10 G8 0"/>
                  <a:gd name="G12" fmla="?: G10 G7 21600"/>
                  <a:gd name="T0" fmla="*/ 18108 w 21600"/>
                  <a:gd name="T1" fmla="*/ 10800 h 21600"/>
                  <a:gd name="T2" fmla="*/ 10800 w 21600"/>
                  <a:gd name="T3" fmla="*/ 21600 h 21600"/>
                  <a:gd name="T4" fmla="*/ 3492 w 21600"/>
                  <a:gd name="T5" fmla="*/ 10800 h 21600"/>
                  <a:gd name="T6" fmla="*/ 10800 w 21600"/>
                  <a:gd name="T7" fmla="*/ 0 h 21600"/>
                  <a:gd name="T8" fmla="*/ 5292 w 21600"/>
                  <a:gd name="T9" fmla="*/ 5292 h 21600"/>
                  <a:gd name="T10" fmla="*/ 16308 w 21600"/>
                  <a:gd name="T11" fmla="*/ 16308 h 21600"/>
                </a:gdLst>
                <a:ahLst/>
                <a:cxnLst>
                  <a:cxn ang="0">
                    <a:pos x="T0" y="T1"/>
                  </a:cxn>
                  <a:cxn ang="0">
                    <a:pos x="T2" y="T3"/>
                  </a:cxn>
                  <a:cxn ang="0">
                    <a:pos x="T4" y="T5"/>
                  </a:cxn>
                  <a:cxn ang="0">
                    <a:pos x="T6" y="T7"/>
                  </a:cxn>
                </a:cxnLst>
                <a:rect l="T8" t="T9" r="T10" b="T11"/>
                <a:pathLst>
                  <a:path w="21600" h="21600">
                    <a:moveTo>
                      <a:pt x="0" y="0"/>
                    </a:moveTo>
                    <a:lnTo>
                      <a:pt x="6983" y="21600"/>
                    </a:lnTo>
                    <a:lnTo>
                      <a:pt x="14617"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24" name="Rectangle 596"/>
              <p:cNvSpPr>
                <a:spLocks noChangeArrowheads="1"/>
              </p:cNvSpPr>
              <p:nvPr/>
            </p:nvSpPr>
            <p:spPr bwMode="auto">
              <a:xfrm>
                <a:off x="469" y="2886"/>
                <a:ext cx="20" cy="18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25" name="AutoShape 597"/>
              <p:cNvSpPr>
                <a:spLocks noChangeArrowheads="1"/>
              </p:cNvSpPr>
              <p:nvPr/>
            </p:nvSpPr>
            <p:spPr bwMode="auto">
              <a:xfrm rot="10800000">
                <a:off x="444" y="2795"/>
                <a:ext cx="130" cy="111"/>
              </a:xfrm>
              <a:custGeom>
                <a:avLst/>
                <a:gdLst>
                  <a:gd name="G0" fmla="+- 6147 0 0"/>
                  <a:gd name="G1" fmla="+- 21600 0 6147"/>
                  <a:gd name="G2" fmla="*/ 6147 1 2"/>
                  <a:gd name="G3" fmla="+- 21600 0 G2"/>
                  <a:gd name="G4" fmla="+/ 6147 21600 2"/>
                  <a:gd name="G5" fmla="+/ G1 0 2"/>
                  <a:gd name="G6" fmla="*/ 21600 21600 6147"/>
                  <a:gd name="G7" fmla="*/ G6 1 2"/>
                  <a:gd name="G8" fmla="+- 21600 0 G7"/>
                  <a:gd name="G9" fmla="*/ 21600 1 2"/>
                  <a:gd name="G10" fmla="+- 6147 0 G9"/>
                  <a:gd name="G11" fmla="?: G10 G8 0"/>
                  <a:gd name="G12" fmla="?: G10 G7 21600"/>
                  <a:gd name="T0" fmla="*/ 18526 w 21600"/>
                  <a:gd name="T1" fmla="*/ 10800 h 21600"/>
                  <a:gd name="T2" fmla="*/ 10800 w 21600"/>
                  <a:gd name="T3" fmla="*/ 21600 h 21600"/>
                  <a:gd name="T4" fmla="*/ 3074 w 21600"/>
                  <a:gd name="T5" fmla="*/ 10800 h 21600"/>
                  <a:gd name="T6" fmla="*/ 10800 w 21600"/>
                  <a:gd name="T7" fmla="*/ 0 h 21600"/>
                  <a:gd name="T8" fmla="*/ 4874 w 21600"/>
                  <a:gd name="T9" fmla="*/ 4874 h 21600"/>
                  <a:gd name="T10" fmla="*/ 16726 w 21600"/>
                  <a:gd name="T11" fmla="*/ 16726 h 21600"/>
                </a:gdLst>
                <a:ahLst/>
                <a:cxnLst>
                  <a:cxn ang="0">
                    <a:pos x="T0" y="T1"/>
                  </a:cxn>
                  <a:cxn ang="0">
                    <a:pos x="T2" y="T3"/>
                  </a:cxn>
                  <a:cxn ang="0">
                    <a:pos x="T4" y="T5"/>
                  </a:cxn>
                  <a:cxn ang="0">
                    <a:pos x="T6" y="T7"/>
                  </a:cxn>
                </a:cxnLst>
                <a:rect l="T8" t="T9" r="T10" b="T11"/>
                <a:pathLst>
                  <a:path w="21600" h="21600">
                    <a:moveTo>
                      <a:pt x="0" y="0"/>
                    </a:moveTo>
                    <a:lnTo>
                      <a:pt x="6147" y="21600"/>
                    </a:lnTo>
                    <a:lnTo>
                      <a:pt x="15453"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74326" name="Group 598"/>
            <p:cNvGrpSpPr>
              <a:grpSpLocks/>
            </p:cNvGrpSpPr>
            <p:nvPr/>
          </p:nvGrpSpPr>
          <p:grpSpPr bwMode="auto">
            <a:xfrm>
              <a:off x="1796" y="1353"/>
              <a:ext cx="1233" cy="584"/>
              <a:chOff x="1773" y="1353"/>
              <a:chExt cx="1233" cy="584"/>
            </a:xfrm>
          </p:grpSpPr>
          <p:grpSp>
            <p:nvGrpSpPr>
              <p:cNvPr id="74327" name="Group 599"/>
              <p:cNvGrpSpPr>
                <a:grpSpLocks/>
              </p:cNvGrpSpPr>
              <p:nvPr/>
            </p:nvGrpSpPr>
            <p:grpSpPr bwMode="auto">
              <a:xfrm>
                <a:off x="1774" y="1353"/>
                <a:ext cx="1232" cy="301"/>
                <a:chOff x="1728" y="1858"/>
                <a:chExt cx="1274" cy="311"/>
              </a:xfrm>
            </p:grpSpPr>
            <p:grpSp>
              <p:nvGrpSpPr>
                <p:cNvPr id="74328" name="Group 600"/>
                <p:cNvGrpSpPr>
                  <a:grpSpLocks/>
                </p:cNvGrpSpPr>
                <p:nvPr/>
              </p:nvGrpSpPr>
              <p:grpSpPr bwMode="auto">
                <a:xfrm>
                  <a:off x="2831" y="2082"/>
                  <a:ext cx="131" cy="35"/>
                  <a:chOff x="0" y="2795"/>
                  <a:chExt cx="409" cy="91"/>
                </a:xfrm>
              </p:grpSpPr>
              <p:sp>
                <p:nvSpPr>
                  <p:cNvPr id="74329" name="Rectangle 601"/>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30" name="Line 602"/>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31" name="Line 603"/>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32" name="Line 604"/>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33" name="Line 605"/>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34" name="Line 606"/>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35" name="Line 607"/>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36" name="Line 608"/>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37" name="Line 609"/>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sp>
              <p:nvSpPr>
                <p:cNvPr id="74338" name="Rectangle 610"/>
                <p:cNvSpPr>
                  <a:spLocks noChangeArrowheads="1"/>
                </p:cNvSpPr>
                <p:nvPr/>
              </p:nvSpPr>
              <p:spPr bwMode="auto">
                <a:xfrm>
                  <a:off x="1728" y="2117"/>
                  <a:ext cx="1274" cy="5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nvGrpSpPr>
                <p:cNvPr id="74339" name="Group 611"/>
                <p:cNvGrpSpPr>
                  <a:grpSpLocks/>
                </p:cNvGrpSpPr>
                <p:nvPr/>
              </p:nvGrpSpPr>
              <p:grpSpPr bwMode="auto">
                <a:xfrm>
                  <a:off x="1909" y="2082"/>
                  <a:ext cx="132" cy="35"/>
                  <a:chOff x="0" y="2795"/>
                  <a:chExt cx="409" cy="91"/>
                </a:xfrm>
              </p:grpSpPr>
              <p:sp>
                <p:nvSpPr>
                  <p:cNvPr id="74340" name="Rectangle 612"/>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41" name="Line 613"/>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42" name="Line 614"/>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43" name="Line 615"/>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44" name="Line 616"/>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45" name="Line 617"/>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46" name="Line 618"/>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47" name="Line 619"/>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48" name="Line 620"/>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74349" name="Group 621"/>
                <p:cNvGrpSpPr>
                  <a:grpSpLocks/>
                </p:cNvGrpSpPr>
                <p:nvPr/>
              </p:nvGrpSpPr>
              <p:grpSpPr bwMode="auto">
                <a:xfrm>
                  <a:off x="1777" y="2082"/>
                  <a:ext cx="132" cy="35"/>
                  <a:chOff x="0" y="2795"/>
                  <a:chExt cx="409" cy="91"/>
                </a:xfrm>
              </p:grpSpPr>
              <p:sp>
                <p:nvSpPr>
                  <p:cNvPr id="74350" name="Rectangle 622"/>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51" name="Line 623"/>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52" name="Line 624"/>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53" name="Line 625"/>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54" name="Line 626"/>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55" name="Line 627"/>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56" name="Line 628"/>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57" name="Line 629"/>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58" name="Line 630"/>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74359" name="Group 631"/>
                <p:cNvGrpSpPr>
                  <a:grpSpLocks/>
                </p:cNvGrpSpPr>
                <p:nvPr/>
              </p:nvGrpSpPr>
              <p:grpSpPr bwMode="auto">
                <a:xfrm>
                  <a:off x="2172" y="2082"/>
                  <a:ext cx="132" cy="35"/>
                  <a:chOff x="0" y="2795"/>
                  <a:chExt cx="409" cy="91"/>
                </a:xfrm>
              </p:grpSpPr>
              <p:sp>
                <p:nvSpPr>
                  <p:cNvPr id="74360" name="Rectangle 632"/>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61" name="Line 633"/>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62" name="Line 634"/>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63" name="Line 635"/>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64" name="Line 636"/>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65" name="Line 637"/>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66" name="Line 638"/>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67" name="Line 639"/>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68" name="Line 640"/>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74369" name="Group 641"/>
                <p:cNvGrpSpPr>
                  <a:grpSpLocks/>
                </p:cNvGrpSpPr>
                <p:nvPr/>
              </p:nvGrpSpPr>
              <p:grpSpPr bwMode="auto">
                <a:xfrm>
                  <a:off x="2041" y="2082"/>
                  <a:ext cx="131" cy="35"/>
                  <a:chOff x="0" y="2795"/>
                  <a:chExt cx="409" cy="91"/>
                </a:xfrm>
              </p:grpSpPr>
              <p:sp>
                <p:nvSpPr>
                  <p:cNvPr id="74370" name="Rectangle 642"/>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71" name="Line 643"/>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72" name="Line 644"/>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73" name="Line 645"/>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74" name="Line 646"/>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75" name="Line 647"/>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76" name="Line 648"/>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77" name="Line 649"/>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78" name="Line 650"/>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74379" name="Group 651"/>
                <p:cNvGrpSpPr>
                  <a:grpSpLocks/>
                </p:cNvGrpSpPr>
                <p:nvPr/>
              </p:nvGrpSpPr>
              <p:grpSpPr bwMode="auto">
                <a:xfrm>
                  <a:off x="2305" y="2082"/>
                  <a:ext cx="527" cy="35"/>
                  <a:chOff x="3082" y="1162"/>
                  <a:chExt cx="1580" cy="91"/>
                </a:xfrm>
              </p:grpSpPr>
              <p:grpSp>
                <p:nvGrpSpPr>
                  <p:cNvPr id="74380" name="Group 652"/>
                  <p:cNvGrpSpPr>
                    <a:grpSpLocks/>
                  </p:cNvGrpSpPr>
                  <p:nvPr/>
                </p:nvGrpSpPr>
                <p:grpSpPr bwMode="auto">
                  <a:xfrm>
                    <a:off x="3477" y="1162"/>
                    <a:ext cx="395" cy="91"/>
                    <a:chOff x="0" y="2795"/>
                    <a:chExt cx="409" cy="91"/>
                  </a:xfrm>
                </p:grpSpPr>
                <p:sp>
                  <p:nvSpPr>
                    <p:cNvPr id="74381" name="Rectangle 653"/>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82" name="Line 654"/>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83" name="Line 655"/>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84" name="Line 656"/>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85" name="Line 657"/>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86" name="Line 658"/>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87" name="Line 659"/>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88" name="Line 660"/>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89" name="Line 661"/>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74390" name="Group 662"/>
                  <p:cNvGrpSpPr>
                    <a:grpSpLocks/>
                  </p:cNvGrpSpPr>
                  <p:nvPr/>
                </p:nvGrpSpPr>
                <p:grpSpPr bwMode="auto">
                  <a:xfrm>
                    <a:off x="3082" y="1162"/>
                    <a:ext cx="395" cy="91"/>
                    <a:chOff x="0" y="2795"/>
                    <a:chExt cx="409" cy="91"/>
                  </a:xfrm>
                </p:grpSpPr>
                <p:sp>
                  <p:nvSpPr>
                    <p:cNvPr id="74391" name="Rectangle 663"/>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392" name="Line 664"/>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93" name="Line 665"/>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94" name="Line 666"/>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95" name="Line 667"/>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96" name="Line 668"/>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97" name="Line 669"/>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98" name="Line 670"/>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399" name="Line 671"/>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74400" name="Group 672"/>
                  <p:cNvGrpSpPr>
                    <a:grpSpLocks/>
                  </p:cNvGrpSpPr>
                  <p:nvPr/>
                </p:nvGrpSpPr>
                <p:grpSpPr bwMode="auto">
                  <a:xfrm>
                    <a:off x="4267" y="1162"/>
                    <a:ext cx="395" cy="91"/>
                    <a:chOff x="0" y="2795"/>
                    <a:chExt cx="409" cy="91"/>
                  </a:xfrm>
                </p:grpSpPr>
                <p:sp>
                  <p:nvSpPr>
                    <p:cNvPr id="74401" name="Rectangle 673"/>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02" name="Line 674"/>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03" name="Line 675"/>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04" name="Line 676"/>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05" name="Line 677"/>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06" name="Line 678"/>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07" name="Line 679"/>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08" name="Line 680"/>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09" name="Line 681"/>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nvGrpSpPr>
                  <p:cNvPr id="74410" name="Group 682"/>
                  <p:cNvGrpSpPr>
                    <a:grpSpLocks/>
                  </p:cNvGrpSpPr>
                  <p:nvPr/>
                </p:nvGrpSpPr>
                <p:grpSpPr bwMode="auto">
                  <a:xfrm>
                    <a:off x="3872" y="1162"/>
                    <a:ext cx="395" cy="91"/>
                    <a:chOff x="0" y="2795"/>
                    <a:chExt cx="409" cy="91"/>
                  </a:xfrm>
                </p:grpSpPr>
                <p:sp>
                  <p:nvSpPr>
                    <p:cNvPr id="74411" name="Rectangle 683"/>
                    <p:cNvSpPr>
                      <a:spLocks noChangeArrowheads="1"/>
                    </p:cNvSpPr>
                    <p:nvPr/>
                  </p:nvSpPr>
                  <p:spPr bwMode="auto">
                    <a:xfrm>
                      <a:off x="0" y="2795"/>
                      <a:ext cx="409" cy="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12" name="Line 684"/>
                    <p:cNvSpPr>
                      <a:spLocks noChangeShapeType="1"/>
                    </p:cNvSpPr>
                    <p:nvPr/>
                  </p:nvSpPr>
                  <p:spPr bwMode="auto">
                    <a:xfrm>
                      <a:off x="3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13" name="Line 685"/>
                    <p:cNvSpPr>
                      <a:spLocks noChangeShapeType="1"/>
                    </p:cNvSpPr>
                    <p:nvPr/>
                  </p:nvSpPr>
                  <p:spPr bwMode="auto">
                    <a:xfrm>
                      <a:off x="353"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14" name="Line 686"/>
                    <p:cNvSpPr>
                      <a:spLocks noChangeShapeType="1"/>
                    </p:cNvSpPr>
                    <p:nvPr/>
                  </p:nvSpPr>
                  <p:spPr bwMode="auto">
                    <a:xfrm>
                      <a:off x="308"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15" name="Line 687"/>
                    <p:cNvSpPr>
                      <a:spLocks noChangeShapeType="1"/>
                    </p:cNvSpPr>
                    <p:nvPr/>
                  </p:nvSpPr>
                  <p:spPr bwMode="auto">
                    <a:xfrm>
                      <a:off x="26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16" name="Line 688"/>
                    <p:cNvSpPr>
                      <a:spLocks noChangeShapeType="1"/>
                    </p:cNvSpPr>
                    <p:nvPr/>
                  </p:nvSpPr>
                  <p:spPr bwMode="auto">
                    <a:xfrm>
                      <a:off x="217"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17" name="Line 689"/>
                    <p:cNvSpPr>
                      <a:spLocks noChangeShapeType="1"/>
                    </p:cNvSpPr>
                    <p:nvPr/>
                  </p:nvSpPr>
                  <p:spPr bwMode="auto">
                    <a:xfrm>
                      <a:off x="172"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18" name="Line 690"/>
                    <p:cNvSpPr>
                      <a:spLocks noChangeShapeType="1"/>
                    </p:cNvSpPr>
                    <p:nvPr/>
                  </p:nvSpPr>
                  <p:spPr bwMode="auto">
                    <a:xfrm>
                      <a:off x="126"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19" name="Line 691"/>
                    <p:cNvSpPr>
                      <a:spLocks noChangeShapeType="1"/>
                    </p:cNvSpPr>
                    <p:nvPr/>
                  </p:nvSpPr>
                  <p:spPr bwMode="auto">
                    <a:xfrm>
                      <a:off x="81"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grpSp>
            <p:grpSp>
              <p:nvGrpSpPr>
                <p:cNvPr id="74420" name="Group 692"/>
                <p:cNvGrpSpPr>
                  <a:grpSpLocks/>
                </p:cNvGrpSpPr>
                <p:nvPr/>
              </p:nvGrpSpPr>
              <p:grpSpPr bwMode="auto">
                <a:xfrm>
                  <a:off x="1732" y="1858"/>
                  <a:ext cx="45" cy="259"/>
                  <a:chOff x="1396" y="573"/>
                  <a:chExt cx="136" cy="680"/>
                </a:xfrm>
              </p:grpSpPr>
              <p:grpSp>
                <p:nvGrpSpPr>
                  <p:cNvPr id="74421" name="Group 693"/>
                  <p:cNvGrpSpPr>
                    <a:grpSpLocks/>
                  </p:cNvGrpSpPr>
                  <p:nvPr/>
                </p:nvGrpSpPr>
                <p:grpSpPr bwMode="auto">
                  <a:xfrm>
                    <a:off x="1396" y="573"/>
                    <a:ext cx="136" cy="544"/>
                    <a:chOff x="1396" y="618"/>
                    <a:chExt cx="136" cy="544"/>
                  </a:xfrm>
                </p:grpSpPr>
                <p:sp>
                  <p:nvSpPr>
                    <p:cNvPr id="74422" name="AutoShape 694"/>
                    <p:cNvSpPr>
                      <a:spLocks noChangeArrowheads="1"/>
                    </p:cNvSpPr>
                    <p:nvPr/>
                  </p:nvSpPr>
                  <p:spPr bwMode="auto">
                    <a:xfrm rot="10800000">
                      <a:off x="1396" y="618"/>
                      <a:ext cx="136" cy="5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23" name="Rectangle 695"/>
                    <p:cNvSpPr>
                      <a:spLocks noChangeArrowheads="1"/>
                    </p:cNvSpPr>
                    <p:nvPr/>
                  </p:nvSpPr>
                  <p:spPr bwMode="auto">
                    <a:xfrm>
                      <a:off x="1396" y="935"/>
                      <a:ext cx="136" cy="4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4424" name="Rectangle 696"/>
                  <p:cNvSpPr>
                    <a:spLocks noChangeArrowheads="1"/>
                  </p:cNvSpPr>
                  <p:nvPr/>
                </p:nvSpPr>
                <p:spPr bwMode="auto">
                  <a:xfrm>
                    <a:off x="1396" y="1162"/>
                    <a:ext cx="136" cy="9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25" name="Oval 697"/>
                  <p:cNvSpPr>
                    <a:spLocks noChangeArrowheads="1"/>
                  </p:cNvSpPr>
                  <p:nvPr/>
                </p:nvSpPr>
                <p:spPr bwMode="auto">
                  <a:xfrm>
                    <a:off x="1396" y="1117"/>
                    <a:ext cx="54" cy="5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26" name="Oval 698"/>
                  <p:cNvSpPr>
                    <a:spLocks noChangeArrowheads="1"/>
                  </p:cNvSpPr>
                  <p:nvPr/>
                </p:nvSpPr>
                <p:spPr bwMode="auto">
                  <a:xfrm>
                    <a:off x="1478" y="1117"/>
                    <a:ext cx="54" cy="5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74427" name="Group 699"/>
                <p:cNvGrpSpPr>
                  <a:grpSpLocks/>
                </p:cNvGrpSpPr>
                <p:nvPr/>
              </p:nvGrpSpPr>
              <p:grpSpPr bwMode="auto">
                <a:xfrm>
                  <a:off x="2956" y="1858"/>
                  <a:ext cx="46" cy="259"/>
                  <a:chOff x="1396" y="573"/>
                  <a:chExt cx="136" cy="680"/>
                </a:xfrm>
              </p:grpSpPr>
              <p:grpSp>
                <p:nvGrpSpPr>
                  <p:cNvPr id="74428" name="Group 700"/>
                  <p:cNvGrpSpPr>
                    <a:grpSpLocks/>
                  </p:cNvGrpSpPr>
                  <p:nvPr/>
                </p:nvGrpSpPr>
                <p:grpSpPr bwMode="auto">
                  <a:xfrm>
                    <a:off x="1396" y="573"/>
                    <a:ext cx="136" cy="544"/>
                    <a:chOff x="1396" y="618"/>
                    <a:chExt cx="136" cy="544"/>
                  </a:xfrm>
                </p:grpSpPr>
                <p:sp>
                  <p:nvSpPr>
                    <p:cNvPr id="74429" name="AutoShape 701"/>
                    <p:cNvSpPr>
                      <a:spLocks noChangeArrowheads="1"/>
                    </p:cNvSpPr>
                    <p:nvPr/>
                  </p:nvSpPr>
                  <p:spPr bwMode="auto">
                    <a:xfrm rot="10800000">
                      <a:off x="1396" y="618"/>
                      <a:ext cx="136" cy="5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30" name="Rectangle 702"/>
                    <p:cNvSpPr>
                      <a:spLocks noChangeArrowheads="1"/>
                    </p:cNvSpPr>
                    <p:nvPr/>
                  </p:nvSpPr>
                  <p:spPr bwMode="auto">
                    <a:xfrm>
                      <a:off x="1396" y="935"/>
                      <a:ext cx="136" cy="4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4431" name="Rectangle 703"/>
                  <p:cNvSpPr>
                    <a:spLocks noChangeArrowheads="1"/>
                  </p:cNvSpPr>
                  <p:nvPr/>
                </p:nvSpPr>
                <p:spPr bwMode="auto">
                  <a:xfrm>
                    <a:off x="1396" y="1162"/>
                    <a:ext cx="136" cy="9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32" name="Oval 704"/>
                  <p:cNvSpPr>
                    <a:spLocks noChangeArrowheads="1"/>
                  </p:cNvSpPr>
                  <p:nvPr/>
                </p:nvSpPr>
                <p:spPr bwMode="auto">
                  <a:xfrm>
                    <a:off x="1396" y="1117"/>
                    <a:ext cx="54" cy="5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33" name="Oval 705"/>
                  <p:cNvSpPr>
                    <a:spLocks noChangeArrowheads="1"/>
                  </p:cNvSpPr>
                  <p:nvPr/>
                </p:nvSpPr>
                <p:spPr bwMode="auto">
                  <a:xfrm>
                    <a:off x="1478" y="1117"/>
                    <a:ext cx="54" cy="5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grpSp>
            <p:nvGrpSpPr>
              <p:cNvPr id="74434" name="Group 706"/>
              <p:cNvGrpSpPr>
                <a:grpSpLocks/>
              </p:cNvGrpSpPr>
              <p:nvPr/>
            </p:nvGrpSpPr>
            <p:grpSpPr bwMode="auto">
              <a:xfrm>
                <a:off x="1773" y="1654"/>
                <a:ext cx="77" cy="283"/>
                <a:chOff x="1382" y="1389"/>
                <a:chExt cx="241" cy="771"/>
              </a:xfrm>
            </p:grpSpPr>
            <p:sp>
              <p:nvSpPr>
                <p:cNvPr id="74435" name="Rectangle 707"/>
                <p:cNvSpPr>
                  <a:spLocks noChangeArrowheads="1"/>
                </p:cNvSpPr>
                <p:nvPr/>
              </p:nvSpPr>
              <p:spPr bwMode="auto">
                <a:xfrm>
                  <a:off x="1385" y="1389"/>
                  <a:ext cx="182" cy="40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36" name="AutoShape 708"/>
                <p:cNvSpPr>
                  <a:spLocks noChangeArrowheads="1"/>
                </p:cNvSpPr>
                <p:nvPr/>
              </p:nvSpPr>
              <p:spPr bwMode="auto">
                <a:xfrm>
                  <a:off x="1411" y="1616"/>
                  <a:ext cx="212" cy="18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37" name="Rectangle 709"/>
                <p:cNvSpPr>
                  <a:spLocks noChangeArrowheads="1"/>
                </p:cNvSpPr>
                <p:nvPr/>
              </p:nvSpPr>
              <p:spPr bwMode="auto">
                <a:xfrm>
                  <a:off x="1382" y="1797"/>
                  <a:ext cx="238" cy="3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grpSp>
            <p:nvGrpSpPr>
              <p:cNvPr id="74438" name="Group 710"/>
              <p:cNvGrpSpPr>
                <a:grpSpLocks/>
              </p:cNvGrpSpPr>
              <p:nvPr/>
            </p:nvGrpSpPr>
            <p:grpSpPr bwMode="auto">
              <a:xfrm flipH="1">
                <a:off x="2928" y="1654"/>
                <a:ext cx="78" cy="283"/>
                <a:chOff x="1382" y="1389"/>
                <a:chExt cx="241" cy="771"/>
              </a:xfrm>
            </p:grpSpPr>
            <p:sp>
              <p:nvSpPr>
                <p:cNvPr id="74439" name="Rectangle 711"/>
                <p:cNvSpPr>
                  <a:spLocks noChangeArrowheads="1"/>
                </p:cNvSpPr>
                <p:nvPr/>
              </p:nvSpPr>
              <p:spPr bwMode="auto">
                <a:xfrm>
                  <a:off x="1385" y="1389"/>
                  <a:ext cx="182" cy="40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40" name="AutoShape 712"/>
                <p:cNvSpPr>
                  <a:spLocks noChangeArrowheads="1"/>
                </p:cNvSpPr>
                <p:nvPr/>
              </p:nvSpPr>
              <p:spPr bwMode="auto">
                <a:xfrm>
                  <a:off x="1411" y="1616"/>
                  <a:ext cx="212" cy="18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4441" name="Rectangle 713"/>
                <p:cNvSpPr>
                  <a:spLocks noChangeArrowheads="1"/>
                </p:cNvSpPr>
                <p:nvPr/>
              </p:nvSpPr>
              <p:spPr bwMode="auto">
                <a:xfrm>
                  <a:off x="1382" y="1797"/>
                  <a:ext cx="238" cy="3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4442" name="Line 714"/>
              <p:cNvSpPr>
                <a:spLocks noChangeShapeType="1"/>
              </p:cNvSpPr>
              <p:nvPr/>
            </p:nvSpPr>
            <p:spPr bwMode="auto">
              <a:xfrm>
                <a:off x="1953" y="1654"/>
                <a:ext cx="0"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43" name="Line 715"/>
              <p:cNvSpPr>
                <a:spLocks noChangeShapeType="1"/>
              </p:cNvSpPr>
              <p:nvPr/>
            </p:nvSpPr>
            <p:spPr bwMode="auto">
              <a:xfrm>
                <a:off x="2100" y="1654"/>
                <a:ext cx="0"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44" name="Line 716"/>
              <p:cNvSpPr>
                <a:spLocks noChangeShapeType="1"/>
              </p:cNvSpPr>
              <p:nvPr/>
            </p:nvSpPr>
            <p:spPr bwMode="auto">
              <a:xfrm>
                <a:off x="2246" y="1654"/>
                <a:ext cx="0"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45" name="Line 717"/>
              <p:cNvSpPr>
                <a:spLocks noChangeShapeType="1"/>
              </p:cNvSpPr>
              <p:nvPr/>
            </p:nvSpPr>
            <p:spPr bwMode="auto">
              <a:xfrm>
                <a:off x="1836" y="1654"/>
                <a:ext cx="117"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46" name="Line 718"/>
              <p:cNvSpPr>
                <a:spLocks noChangeShapeType="1"/>
              </p:cNvSpPr>
              <p:nvPr/>
            </p:nvSpPr>
            <p:spPr bwMode="auto">
              <a:xfrm flipH="1" flipV="1">
                <a:off x="1953" y="1654"/>
                <a:ext cx="147"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47" name="Line 719"/>
              <p:cNvSpPr>
                <a:spLocks noChangeShapeType="1"/>
              </p:cNvSpPr>
              <p:nvPr/>
            </p:nvSpPr>
            <p:spPr bwMode="auto">
              <a:xfrm flipH="1" flipV="1">
                <a:off x="2100" y="1654"/>
                <a:ext cx="146"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48" name="Line 720"/>
              <p:cNvSpPr>
                <a:spLocks noChangeShapeType="1"/>
              </p:cNvSpPr>
              <p:nvPr/>
            </p:nvSpPr>
            <p:spPr bwMode="auto">
              <a:xfrm>
                <a:off x="2392" y="1654"/>
                <a:ext cx="0"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49" name="Line 721"/>
              <p:cNvSpPr>
                <a:spLocks noChangeShapeType="1"/>
              </p:cNvSpPr>
              <p:nvPr/>
            </p:nvSpPr>
            <p:spPr bwMode="auto">
              <a:xfrm>
                <a:off x="2539" y="1654"/>
                <a:ext cx="0"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50" name="Line 722"/>
              <p:cNvSpPr>
                <a:spLocks noChangeShapeType="1"/>
              </p:cNvSpPr>
              <p:nvPr/>
            </p:nvSpPr>
            <p:spPr bwMode="auto">
              <a:xfrm>
                <a:off x="2685" y="1654"/>
                <a:ext cx="0"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51" name="Line 723"/>
              <p:cNvSpPr>
                <a:spLocks noChangeShapeType="1"/>
              </p:cNvSpPr>
              <p:nvPr/>
            </p:nvSpPr>
            <p:spPr bwMode="auto">
              <a:xfrm>
                <a:off x="2831" y="1654"/>
                <a:ext cx="0"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52" name="Line 724"/>
              <p:cNvSpPr>
                <a:spLocks noChangeShapeType="1"/>
              </p:cNvSpPr>
              <p:nvPr/>
            </p:nvSpPr>
            <p:spPr bwMode="auto">
              <a:xfrm flipV="1">
                <a:off x="2831" y="1654"/>
                <a:ext cx="117"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53" name="Line 725"/>
              <p:cNvSpPr>
                <a:spLocks noChangeShapeType="1"/>
              </p:cNvSpPr>
              <p:nvPr/>
            </p:nvSpPr>
            <p:spPr bwMode="auto">
              <a:xfrm flipV="1">
                <a:off x="2685" y="1654"/>
                <a:ext cx="146"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54" name="Line 726"/>
              <p:cNvSpPr>
                <a:spLocks noChangeShapeType="1"/>
              </p:cNvSpPr>
              <p:nvPr/>
            </p:nvSpPr>
            <p:spPr bwMode="auto">
              <a:xfrm flipV="1">
                <a:off x="2539" y="1654"/>
                <a:ext cx="146"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55" name="Line 727"/>
              <p:cNvSpPr>
                <a:spLocks noChangeShapeType="1"/>
              </p:cNvSpPr>
              <p:nvPr/>
            </p:nvSpPr>
            <p:spPr bwMode="auto">
              <a:xfrm flipV="1">
                <a:off x="2392" y="1654"/>
                <a:ext cx="147"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56" name="Line 728"/>
              <p:cNvSpPr>
                <a:spLocks noChangeShapeType="1"/>
              </p:cNvSpPr>
              <p:nvPr/>
            </p:nvSpPr>
            <p:spPr bwMode="auto">
              <a:xfrm flipH="1" flipV="1">
                <a:off x="2246" y="1654"/>
                <a:ext cx="146"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57" name="Line 729"/>
              <p:cNvSpPr>
                <a:spLocks noChangeShapeType="1"/>
              </p:cNvSpPr>
              <p:nvPr/>
            </p:nvSpPr>
            <p:spPr bwMode="auto">
              <a:xfrm flipV="1">
                <a:off x="2100" y="1654"/>
                <a:ext cx="146"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58" name="Line 730"/>
              <p:cNvSpPr>
                <a:spLocks noChangeShapeType="1"/>
              </p:cNvSpPr>
              <p:nvPr/>
            </p:nvSpPr>
            <p:spPr bwMode="auto">
              <a:xfrm flipV="1">
                <a:off x="1953" y="1654"/>
                <a:ext cx="147"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59" name="Line 731"/>
              <p:cNvSpPr>
                <a:spLocks noChangeShapeType="1"/>
              </p:cNvSpPr>
              <p:nvPr/>
            </p:nvSpPr>
            <p:spPr bwMode="auto">
              <a:xfrm flipH="1">
                <a:off x="1821" y="1654"/>
                <a:ext cx="132" cy="1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60" name="Line 732"/>
              <p:cNvSpPr>
                <a:spLocks noChangeShapeType="1"/>
              </p:cNvSpPr>
              <p:nvPr/>
            </p:nvSpPr>
            <p:spPr bwMode="auto">
              <a:xfrm flipV="1">
                <a:off x="2246" y="1654"/>
                <a:ext cx="146"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61" name="Line 733"/>
              <p:cNvSpPr>
                <a:spLocks noChangeShapeType="1"/>
              </p:cNvSpPr>
              <p:nvPr/>
            </p:nvSpPr>
            <p:spPr bwMode="auto">
              <a:xfrm>
                <a:off x="2392" y="1654"/>
                <a:ext cx="147"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62" name="Line 734"/>
              <p:cNvSpPr>
                <a:spLocks noChangeShapeType="1"/>
              </p:cNvSpPr>
              <p:nvPr/>
            </p:nvSpPr>
            <p:spPr bwMode="auto">
              <a:xfrm>
                <a:off x="2539" y="1654"/>
                <a:ext cx="146"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63" name="Line 735"/>
              <p:cNvSpPr>
                <a:spLocks noChangeShapeType="1"/>
              </p:cNvSpPr>
              <p:nvPr/>
            </p:nvSpPr>
            <p:spPr bwMode="auto">
              <a:xfrm>
                <a:off x="2685" y="1654"/>
                <a:ext cx="146"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4464" name="Line 736"/>
              <p:cNvSpPr>
                <a:spLocks noChangeShapeType="1"/>
              </p:cNvSpPr>
              <p:nvPr/>
            </p:nvSpPr>
            <p:spPr bwMode="auto">
              <a:xfrm>
                <a:off x="2831" y="1654"/>
                <a:ext cx="131" cy="1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pic>
            <p:nvPicPr>
              <p:cNvPr id="74465" name="Picture 737"/>
              <p:cNvPicPr>
                <a:picLocks noChangeAspect="1" noChangeArrowheads="1"/>
              </p:cNvPicPr>
              <p:nvPr/>
            </p:nvPicPr>
            <p:blipFill>
              <a:blip r:embed="rId9" cstate="print">
                <a:clrChange>
                  <a:clrFrom>
                    <a:srgbClr val="FFFFFF"/>
                  </a:clrFrom>
                  <a:clrTo>
                    <a:srgbClr val="FFFFFF">
                      <a:alpha val="0"/>
                    </a:srgbClr>
                  </a:clrTo>
                </a:clrChange>
                <a:lum bright="-18000"/>
                <a:grayscl/>
                <a:biLevel thresh="50000"/>
                <a:extLst>
                  <a:ext uri="{28A0092B-C50C-407E-A947-70E740481C1C}">
                    <a14:useLocalDpi xmlns:a14="http://schemas.microsoft.com/office/drawing/2010/main" val="0"/>
                  </a:ext>
                </a:extLst>
              </a:blip>
              <a:srcRect t="2586" b="70686"/>
              <a:stretch>
                <a:fillRect/>
              </a:stretch>
            </p:blipFill>
            <p:spPr bwMode="auto">
              <a:xfrm>
                <a:off x="2485" y="1775"/>
                <a:ext cx="354" cy="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466" name="Rectangle 738"/>
              <p:cNvSpPr>
                <a:spLocks noChangeArrowheads="1"/>
              </p:cNvSpPr>
              <p:nvPr/>
            </p:nvSpPr>
            <p:spPr bwMode="auto">
              <a:xfrm>
                <a:off x="1851" y="1820"/>
                <a:ext cx="1082" cy="3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74467" name="Rectangle 739"/>
            <p:cNvSpPr>
              <a:spLocks noChangeArrowheads="1"/>
            </p:cNvSpPr>
            <p:nvPr/>
          </p:nvSpPr>
          <p:spPr bwMode="auto">
            <a:xfrm>
              <a:off x="5160" y="1645"/>
              <a:ext cx="999" cy="285"/>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rotWithShape="1">
          <a:blip r:embed="rId2" cstate="print">
            <a:extLst>
              <a:ext uri="{28A0092B-C50C-407E-A947-70E740481C1C}">
                <a14:useLocalDpi xmlns:a14="http://schemas.microsoft.com/office/drawing/2010/main" val="0"/>
              </a:ext>
            </a:extLst>
          </a:blip>
          <a:srcRect l="13430" r="14004"/>
          <a:stretch/>
        </p:blipFill>
        <p:spPr>
          <a:xfrm>
            <a:off x="428625" y="3253971"/>
            <a:ext cx="6000750" cy="5830107"/>
          </a:xfrm>
          <a:prstGeom prst="rect">
            <a:avLst/>
          </a:prstGeom>
        </p:spPr>
      </p:pic>
      <p:sp>
        <p:nvSpPr>
          <p:cNvPr id="78857" name="AutoShape 9"/>
          <p:cNvSpPr>
            <a:spLocks noChangeAspect="1" noChangeArrowheads="1" noTextEdit="1"/>
          </p:cNvSpPr>
          <p:nvPr/>
        </p:nvSpPr>
        <p:spPr bwMode="auto">
          <a:xfrm>
            <a:off x="685800" y="3657600"/>
            <a:ext cx="5486400" cy="48291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CH"/>
          </a:p>
        </p:txBody>
      </p:sp>
      <p:sp>
        <p:nvSpPr>
          <p:cNvPr id="78859" name="Line 11"/>
          <p:cNvSpPr>
            <a:spLocks noChangeShapeType="1"/>
          </p:cNvSpPr>
          <p:nvPr/>
        </p:nvSpPr>
        <p:spPr bwMode="auto">
          <a:xfrm flipV="1">
            <a:off x="5084764" y="5186363"/>
            <a:ext cx="858838" cy="2071688"/>
          </a:xfrm>
          <a:prstGeom prst="line">
            <a:avLst/>
          </a:prstGeom>
          <a:noFill/>
          <a:ln w="9525">
            <a:solidFill>
              <a:srgbClr val="000000"/>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fr-CH"/>
          </a:p>
        </p:txBody>
      </p:sp>
      <p:sp>
        <p:nvSpPr>
          <p:cNvPr id="78860" name="Line 12"/>
          <p:cNvSpPr>
            <a:spLocks noChangeShapeType="1"/>
          </p:cNvSpPr>
          <p:nvPr/>
        </p:nvSpPr>
        <p:spPr bwMode="auto">
          <a:xfrm flipV="1">
            <a:off x="4367211" y="5872162"/>
            <a:ext cx="433389" cy="999243"/>
          </a:xfrm>
          <a:prstGeom prst="line">
            <a:avLst/>
          </a:prstGeom>
          <a:noFill/>
          <a:ln w="9525">
            <a:solidFill>
              <a:srgbClr val="000000"/>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fr-CH"/>
          </a:p>
        </p:txBody>
      </p:sp>
      <p:sp>
        <p:nvSpPr>
          <p:cNvPr id="78861" name="Line 13"/>
          <p:cNvSpPr>
            <a:spLocks noChangeShapeType="1"/>
          </p:cNvSpPr>
          <p:nvPr/>
        </p:nvSpPr>
        <p:spPr bwMode="auto">
          <a:xfrm flipH="1" flipV="1">
            <a:off x="1485900" y="4386263"/>
            <a:ext cx="1438275" cy="206375"/>
          </a:xfrm>
          <a:prstGeom prst="line">
            <a:avLst/>
          </a:prstGeom>
          <a:noFill/>
          <a:ln w="9525">
            <a:solidFill>
              <a:srgbClr val="000000"/>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fr-CH"/>
          </a:p>
        </p:txBody>
      </p:sp>
      <p:sp>
        <p:nvSpPr>
          <p:cNvPr id="78862" name="Line 14"/>
          <p:cNvSpPr>
            <a:spLocks noChangeShapeType="1"/>
          </p:cNvSpPr>
          <p:nvPr/>
        </p:nvSpPr>
        <p:spPr bwMode="auto">
          <a:xfrm flipV="1">
            <a:off x="5572930" y="7461249"/>
            <a:ext cx="770719" cy="673099"/>
          </a:xfrm>
          <a:prstGeom prst="line">
            <a:avLst/>
          </a:prstGeom>
          <a:noFill/>
          <a:ln w="9525">
            <a:solidFill>
              <a:srgbClr val="000000"/>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fr-CH"/>
          </a:p>
        </p:txBody>
      </p:sp>
      <p:sp>
        <p:nvSpPr>
          <p:cNvPr id="78863" name="Line 15"/>
          <p:cNvSpPr>
            <a:spLocks noChangeShapeType="1"/>
          </p:cNvSpPr>
          <p:nvPr/>
        </p:nvSpPr>
        <p:spPr bwMode="auto">
          <a:xfrm flipH="1" flipV="1">
            <a:off x="841384" y="6200773"/>
            <a:ext cx="698489" cy="383319"/>
          </a:xfrm>
          <a:prstGeom prst="line">
            <a:avLst/>
          </a:prstGeom>
          <a:noFill/>
          <a:ln w="9525">
            <a:solidFill>
              <a:srgbClr val="000000"/>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fr-CH"/>
          </a:p>
        </p:txBody>
      </p:sp>
      <p:sp>
        <p:nvSpPr>
          <p:cNvPr id="78864" name="Text Box 16"/>
          <p:cNvSpPr txBox="1">
            <a:spLocks noChangeArrowheads="1"/>
          </p:cNvSpPr>
          <p:nvPr/>
        </p:nvSpPr>
        <p:spPr bwMode="auto">
          <a:xfrm>
            <a:off x="5829300" y="5072063"/>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3</a:t>
            </a:r>
            <a:endParaRPr lang="fr-CH">
              <a:ea typeface="Times New Roman" pitchFamily="18" charset="0"/>
              <a:cs typeface="Arial" charset="0"/>
            </a:endParaRPr>
          </a:p>
        </p:txBody>
      </p:sp>
      <p:sp>
        <p:nvSpPr>
          <p:cNvPr id="78865" name="Text Box 17"/>
          <p:cNvSpPr txBox="1">
            <a:spLocks noChangeArrowheads="1"/>
          </p:cNvSpPr>
          <p:nvPr/>
        </p:nvSpPr>
        <p:spPr bwMode="auto">
          <a:xfrm>
            <a:off x="6172200" y="7289800"/>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1</a:t>
            </a:r>
            <a:endParaRPr lang="fr-CH">
              <a:ea typeface="Times New Roman" pitchFamily="18" charset="0"/>
              <a:cs typeface="Arial" charset="0"/>
            </a:endParaRPr>
          </a:p>
        </p:txBody>
      </p:sp>
      <p:sp>
        <p:nvSpPr>
          <p:cNvPr id="78866" name="Text Box 18"/>
          <p:cNvSpPr txBox="1">
            <a:spLocks noChangeArrowheads="1"/>
          </p:cNvSpPr>
          <p:nvPr/>
        </p:nvSpPr>
        <p:spPr bwMode="auto">
          <a:xfrm>
            <a:off x="4724400" y="5673725"/>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2</a:t>
            </a:r>
            <a:endParaRPr lang="fr-CH">
              <a:ea typeface="Times New Roman" pitchFamily="18" charset="0"/>
              <a:cs typeface="Arial" charset="0"/>
            </a:endParaRPr>
          </a:p>
        </p:txBody>
      </p:sp>
      <p:sp>
        <p:nvSpPr>
          <p:cNvPr id="78867" name="Text Box 19"/>
          <p:cNvSpPr txBox="1">
            <a:spLocks noChangeArrowheads="1"/>
          </p:cNvSpPr>
          <p:nvPr/>
        </p:nvSpPr>
        <p:spPr bwMode="auto">
          <a:xfrm>
            <a:off x="685800" y="5872163"/>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5</a:t>
            </a:r>
            <a:endParaRPr lang="fr-CH">
              <a:ea typeface="Times New Roman" pitchFamily="18" charset="0"/>
              <a:cs typeface="Arial" charset="0"/>
            </a:endParaRPr>
          </a:p>
        </p:txBody>
      </p:sp>
      <p:sp>
        <p:nvSpPr>
          <p:cNvPr id="78868" name="Text Box 20"/>
          <p:cNvSpPr txBox="1">
            <a:spLocks noChangeArrowheads="1"/>
          </p:cNvSpPr>
          <p:nvPr/>
        </p:nvSpPr>
        <p:spPr bwMode="auto">
          <a:xfrm>
            <a:off x="1196975" y="4160838"/>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4</a:t>
            </a:r>
            <a:endParaRPr lang="fr-CH">
              <a:ea typeface="Times New Roman" pitchFamily="18" charset="0"/>
              <a:cs typeface="Arial" charset="0"/>
            </a:endParaRPr>
          </a:p>
        </p:txBody>
      </p:sp>
      <p:sp>
        <p:nvSpPr>
          <p:cNvPr id="78869" name="Rectangle 21"/>
          <p:cNvSpPr>
            <a:spLocks noChangeArrowheads="1"/>
          </p:cNvSpPr>
          <p:nvPr/>
        </p:nvSpPr>
        <p:spPr bwMode="auto">
          <a:xfrm>
            <a:off x="0" y="109538"/>
            <a:ext cx="6858000"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ea typeface="Times New Roman" pitchFamily="18" charset="0"/>
                <a:cs typeface="Arial" charset="0"/>
              </a:rPr>
              <a:t>5. Donner le nom de ces cinq montagnes du Canton de Vaud</a:t>
            </a:r>
          </a:p>
          <a:p>
            <a:endParaRPr lang="fr-CH" sz="1200">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1…………………………………………………………………………………</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2…………………………………………………………………………………</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3…………………………………………………………………………………</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4…………………………………………………………………………………</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5…………………………………………………………………………………</a:t>
            </a:r>
            <a:endParaRPr lang="fr-FR">
              <a:ea typeface="Times New Roman" pitchFamily="18" charset="0"/>
              <a:cs typeface="Arial" charset="0"/>
            </a:endParaRPr>
          </a:p>
        </p:txBody>
      </p:sp>
      <p:pic>
        <p:nvPicPr>
          <p:cNvPr id="78916" name="Picture 68"/>
          <p:cNvPicPr>
            <a:picLocks noChangeAspect="1" noChangeArrowheads="1"/>
          </p:cNvPicPr>
          <p:nvPr/>
        </p:nvPicPr>
        <p:blipFill>
          <a:blip r:embed="rId3">
            <a:extLst>
              <a:ext uri="{28A0092B-C50C-407E-A947-70E740481C1C}">
                <a14:useLocalDpi xmlns:a14="http://schemas.microsoft.com/office/drawing/2010/main" val="0"/>
              </a:ext>
            </a:extLst>
          </a:blip>
          <a:srcRect b="4625"/>
          <a:stretch>
            <a:fillRect/>
          </a:stretch>
        </p:blipFill>
        <p:spPr bwMode="auto">
          <a:xfrm>
            <a:off x="1564829" y="8270956"/>
            <a:ext cx="3159572" cy="163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riangle isocèle 1"/>
          <p:cNvSpPr/>
          <p:nvPr/>
        </p:nvSpPr>
        <p:spPr bwMode="auto">
          <a:xfrm>
            <a:off x="2780518" y="4474431"/>
            <a:ext cx="287313" cy="236413"/>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Times New Roman" pitchFamily="18" charset="0"/>
            </a:endParaRPr>
          </a:p>
        </p:txBody>
      </p:sp>
      <p:sp>
        <p:nvSpPr>
          <p:cNvPr id="19" name="Triangle isocèle 18"/>
          <p:cNvSpPr/>
          <p:nvPr/>
        </p:nvSpPr>
        <p:spPr bwMode="auto">
          <a:xfrm>
            <a:off x="1365250" y="6392432"/>
            <a:ext cx="287313" cy="236413"/>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Times New Roman" pitchFamily="18" charset="0"/>
            </a:endParaRPr>
          </a:p>
        </p:txBody>
      </p:sp>
      <p:sp>
        <p:nvSpPr>
          <p:cNvPr id="20" name="Triangle isocèle 19"/>
          <p:cNvSpPr/>
          <p:nvPr/>
        </p:nvSpPr>
        <p:spPr bwMode="auto">
          <a:xfrm>
            <a:off x="4223555" y="6753200"/>
            <a:ext cx="287313" cy="236413"/>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Times New Roman" pitchFamily="18" charset="0"/>
            </a:endParaRPr>
          </a:p>
        </p:txBody>
      </p:sp>
      <p:sp>
        <p:nvSpPr>
          <p:cNvPr id="21" name="Triangle isocèle 20"/>
          <p:cNvSpPr/>
          <p:nvPr/>
        </p:nvSpPr>
        <p:spPr bwMode="auto">
          <a:xfrm>
            <a:off x="4895850" y="7105775"/>
            <a:ext cx="287313" cy="236413"/>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Times New Roman" pitchFamily="18" charset="0"/>
            </a:endParaRPr>
          </a:p>
        </p:txBody>
      </p:sp>
      <p:sp>
        <p:nvSpPr>
          <p:cNvPr id="22" name="Triangle isocèle 21"/>
          <p:cNvSpPr/>
          <p:nvPr/>
        </p:nvSpPr>
        <p:spPr bwMode="auto">
          <a:xfrm>
            <a:off x="5429275" y="8016141"/>
            <a:ext cx="287313" cy="236413"/>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rotWithShape="1">
          <a:blip r:embed="rId2" cstate="print">
            <a:extLst>
              <a:ext uri="{28A0092B-C50C-407E-A947-70E740481C1C}">
                <a14:useLocalDpi xmlns:a14="http://schemas.microsoft.com/office/drawing/2010/main" val="0"/>
              </a:ext>
            </a:extLst>
          </a:blip>
          <a:srcRect l="13430" r="14004"/>
          <a:stretch/>
        </p:blipFill>
        <p:spPr>
          <a:xfrm>
            <a:off x="317500" y="3028521"/>
            <a:ext cx="6000750" cy="5830107"/>
          </a:xfrm>
          <a:prstGeom prst="rect">
            <a:avLst/>
          </a:prstGeom>
        </p:spPr>
      </p:pic>
      <p:sp>
        <p:nvSpPr>
          <p:cNvPr id="80899" name="AutoShape 3"/>
          <p:cNvSpPr>
            <a:spLocks noChangeAspect="1" noChangeArrowheads="1" noTextEdit="1"/>
          </p:cNvSpPr>
          <p:nvPr/>
        </p:nvSpPr>
        <p:spPr bwMode="auto">
          <a:xfrm>
            <a:off x="685800" y="3584575"/>
            <a:ext cx="5486400" cy="48291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CH"/>
          </a:p>
        </p:txBody>
      </p:sp>
      <p:sp>
        <p:nvSpPr>
          <p:cNvPr id="80901" name="Line 5"/>
          <p:cNvSpPr>
            <a:spLocks noChangeShapeType="1"/>
          </p:cNvSpPr>
          <p:nvPr/>
        </p:nvSpPr>
        <p:spPr bwMode="auto">
          <a:xfrm>
            <a:off x="4509120" y="4664968"/>
            <a:ext cx="1434480" cy="448370"/>
          </a:xfrm>
          <a:prstGeom prst="line">
            <a:avLst/>
          </a:prstGeom>
          <a:noFill/>
          <a:ln w="9525">
            <a:solidFill>
              <a:srgbClr val="000000"/>
            </a:solidFill>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fr-CH"/>
          </a:p>
        </p:txBody>
      </p:sp>
      <p:sp>
        <p:nvSpPr>
          <p:cNvPr id="80902" name="Line 6"/>
          <p:cNvSpPr>
            <a:spLocks noChangeShapeType="1"/>
          </p:cNvSpPr>
          <p:nvPr/>
        </p:nvSpPr>
        <p:spPr bwMode="auto">
          <a:xfrm flipV="1">
            <a:off x="4005065" y="5799136"/>
            <a:ext cx="795536" cy="882055"/>
          </a:xfrm>
          <a:prstGeom prst="line">
            <a:avLst/>
          </a:prstGeom>
          <a:noFill/>
          <a:ln w="9525">
            <a:solidFill>
              <a:srgbClr val="000000"/>
            </a:solidFill>
            <a:round/>
            <a:headEnd type="diamond" w="med" len="med"/>
            <a:tailEnd type="oval" w="med" len="med"/>
          </a:ln>
          <a:extLst>
            <a:ext uri="{909E8E84-426E-40DD-AFC4-6F175D3DCCD1}">
              <a14:hiddenFill xmlns:a14="http://schemas.microsoft.com/office/drawing/2010/main">
                <a:noFill/>
              </a14:hiddenFill>
            </a:ext>
          </a:extLst>
        </p:spPr>
        <p:txBody>
          <a:bodyPr/>
          <a:lstStyle/>
          <a:p>
            <a:endParaRPr lang="fr-CH"/>
          </a:p>
        </p:txBody>
      </p:sp>
      <p:sp>
        <p:nvSpPr>
          <p:cNvPr id="80903" name="Line 7"/>
          <p:cNvSpPr>
            <a:spLocks noChangeShapeType="1"/>
          </p:cNvSpPr>
          <p:nvPr/>
        </p:nvSpPr>
        <p:spPr bwMode="auto">
          <a:xfrm flipH="1" flipV="1">
            <a:off x="1485900" y="4313237"/>
            <a:ext cx="1511052" cy="575915"/>
          </a:xfrm>
          <a:prstGeom prst="line">
            <a:avLst/>
          </a:prstGeom>
          <a:noFill/>
          <a:ln w="9525">
            <a:solidFill>
              <a:srgbClr val="000000"/>
            </a:solidFill>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fr-CH"/>
          </a:p>
        </p:txBody>
      </p:sp>
      <p:sp>
        <p:nvSpPr>
          <p:cNvPr id="80904" name="Line 8"/>
          <p:cNvSpPr>
            <a:spLocks noChangeShapeType="1"/>
          </p:cNvSpPr>
          <p:nvPr/>
        </p:nvSpPr>
        <p:spPr bwMode="auto">
          <a:xfrm>
            <a:off x="2876550" y="6896101"/>
            <a:ext cx="2609851" cy="388938"/>
          </a:xfrm>
          <a:prstGeom prst="line">
            <a:avLst/>
          </a:prstGeom>
          <a:noFill/>
          <a:ln w="9525">
            <a:solidFill>
              <a:srgbClr val="000000"/>
            </a:solidFill>
            <a:round/>
            <a:headEnd type="diamond" w="med" len="med"/>
            <a:tailEnd type="oval" w="med" len="med"/>
          </a:ln>
          <a:extLst>
            <a:ext uri="{909E8E84-426E-40DD-AFC4-6F175D3DCCD1}">
              <a14:hiddenFill xmlns:a14="http://schemas.microsoft.com/office/drawing/2010/main">
                <a:noFill/>
              </a14:hiddenFill>
            </a:ext>
          </a:extLst>
        </p:spPr>
        <p:txBody>
          <a:bodyPr/>
          <a:lstStyle/>
          <a:p>
            <a:endParaRPr lang="fr-CH"/>
          </a:p>
        </p:txBody>
      </p:sp>
      <p:sp>
        <p:nvSpPr>
          <p:cNvPr id="80905" name="Line 9"/>
          <p:cNvSpPr>
            <a:spLocks noChangeShapeType="1"/>
          </p:cNvSpPr>
          <p:nvPr/>
        </p:nvSpPr>
        <p:spPr bwMode="auto">
          <a:xfrm flipH="1" flipV="1">
            <a:off x="914399" y="6027738"/>
            <a:ext cx="1794520" cy="114300"/>
          </a:xfrm>
          <a:prstGeom prst="line">
            <a:avLst/>
          </a:prstGeom>
          <a:noFill/>
          <a:ln w="9525">
            <a:solidFill>
              <a:srgbClr val="000000"/>
            </a:solidFill>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fr-CH"/>
          </a:p>
        </p:txBody>
      </p:sp>
      <p:sp>
        <p:nvSpPr>
          <p:cNvPr id="80906" name="Text Box 10"/>
          <p:cNvSpPr txBox="1">
            <a:spLocks noChangeArrowheads="1"/>
          </p:cNvSpPr>
          <p:nvPr/>
        </p:nvSpPr>
        <p:spPr bwMode="auto">
          <a:xfrm>
            <a:off x="5829300" y="4999038"/>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3</a:t>
            </a:r>
            <a:endParaRPr lang="fr-CH">
              <a:ea typeface="Times New Roman" pitchFamily="18" charset="0"/>
              <a:cs typeface="Arial" charset="0"/>
            </a:endParaRPr>
          </a:p>
        </p:txBody>
      </p:sp>
      <p:sp>
        <p:nvSpPr>
          <p:cNvPr id="80907" name="Text Box 11"/>
          <p:cNvSpPr txBox="1">
            <a:spLocks noChangeArrowheads="1"/>
          </p:cNvSpPr>
          <p:nvPr/>
        </p:nvSpPr>
        <p:spPr bwMode="auto">
          <a:xfrm>
            <a:off x="5373688" y="7112000"/>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1</a:t>
            </a:r>
            <a:endParaRPr lang="fr-CH">
              <a:ea typeface="Times New Roman" pitchFamily="18" charset="0"/>
              <a:cs typeface="Arial" charset="0"/>
            </a:endParaRPr>
          </a:p>
        </p:txBody>
      </p:sp>
      <p:sp>
        <p:nvSpPr>
          <p:cNvPr id="80908" name="Text Box 12"/>
          <p:cNvSpPr txBox="1">
            <a:spLocks noChangeArrowheads="1"/>
          </p:cNvSpPr>
          <p:nvPr/>
        </p:nvSpPr>
        <p:spPr bwMode="auto">
          <a:xfrm>
            <a:off x="4724400" y="5600700"/>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2</a:t>
            </a:r>
            <a:endParaRPr lang="fr-CH">
              <a:ea typeface="Times New Roman" pitchFamily="18" charset="0"/>
              <a:cs typeface="Arial" charset="0"/>
            </a:endParaRPr>
          </a:p>
        </p:txBody>
      </p:sp>
      <p:sp>
        <p:nvSpPr>
          <p:cNvPr id="80909" name="Text Box 13"/>
          <p:cNvSpPr txBox="1">
            <a:spLocks noChangeArrowheads="1"/>
          </p:cNvSpPr>
          <p:nvPr/>
        </p:nvSpPr>
        <p:spPr bwMode="auto">
          <a:xfrm>
            <a:off x="685800" y="5799138"/>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5</a:t>
            </a:r>
            <a:endParaRPr lang="fr-CH">
              <a:ea typeface="Times New Roman" pitchFamily="18" charset="0"/>
              <a:cs typeface="Arial" charset="0"/>
            </a:endParaRPr>
          </a:p>
        </p:txBody>
      </p:sp>
      <p:sp>
        <p:nvSpPr>
          <p:cNvPr id="80910" name="Text Box 14"/>
          <p:cNvSpPr txBox="1">
            <a:spLocks noChangeArrowheads="1"/>
          </p:cNvSpPr>
          <p:nvPr/>
        </p:nvSpPr>
        <p:spPr bwMode="auto">
          <a:xfrm>
            <a:off x="1196975" y="4087813"/>
            <a:ext cx="342900" cy="342900"/>
          </a:xfrm>
          <a:prstGeom prst="rect">
            <a:avLst/>
          </a:prstGeom>
          <a:solidFill>
            <a:srgbClr val="FFFFFF"/>
          </a:solidFill>
          <a:ln w="9525">
            <a:solidFill>
              <a:srgbClr val="000000"/>
            </a:solidFill>
            <a:miter lim="800000"/>
            <a:headEnd/>
            <a:tailEnd/>
          </a:ln>
        </p:spPr>
        <p:txBody>
          <a:bodyPr/>
          <a:lstStyle/>
          <a:p>
            <a:pPr algn="ctr"/>
            <a:r>
              <a:rPr lang="fr-CH" sz="1200" b="1">
                <a:solidFill>
                  <a:srgbClr val="000000"/>
                </a:solidFill>
                <a:latin typeface="Arial" charset="0"/>
                <a:ea typeface="Times New Roman" pitchFamily="18" charset="0"/>
                <a:cs typeface="Arial" charset="0"/>
              </a:rPr>
              <a:t>4</a:t>
            </a:r>
            <a:endParaRPr lang="fr-CH">
              <a:ea typeface="Times New Roman" pitchFamily="18" charset="0"/>
              <a:cs typeface="Arial" charset="0"/>
            </a:endParaRPr>
          </a:p>
        </p:txBody>
      </p:sp>
      <p:sp>
        <p:nvSpPr>
          <p:cNvPr id="80911" name="Rectangle 15"/>
          <p:cNvSpPr>
            <a:spLocks noChangeArrowheads="1"/>
          </p:cNvSpPr>
          <p:nvPr/>
        </p:nvSpPr>
        <p:spPr bwMode="auto">
          <a:xfrm>
            <a:off x="0" y="104775"/>
            <a:ext cx="6858000"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200">
                <a:latin typeface="Arial" charset="0"/>
                <a:ea typeface="Times New Roman" pitchFamily="18" charset="0"/>
                <a:cs typeface="Arial" charset="0"/>
              </a:rPr>
              <a:t>6. Donner le nom de ces cinq lacs et rivières du Canton de Vaud</a:t>
            </a:r>
          </a:p>
          <a:p>
            <a:endParaRPr lang="fr-CH" sz="1200">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1…………………………………………………………………………………</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2…………………………………………………………………………………</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3…………………………………………………………………………………</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4…………………………………………………………………………………</a:t>
            </a:r>
          </a:p>
          <a:p>
            <a:endParaRPr lang="fr-FR" sz="1400">
              <a:solidFill>
                <a:srgbClr val="000000"/>
              </a:solidFill>
              <a:latin typeface="Arial" charset="0"/>
              <a:ea typeface="Times New Roman" pitchFamily="18" charset="0"/>
              <a:cs typeface="Arial" charset="0"/>
            </a:endParaRP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5…………………………………………………………………………………</a:t>
            </a:r>
            <a:endParaRPr lang="fr-FR">
              <a:ea typeface="Times New Roman" pitchFamily="18" charset="0"/>
              <a:cs typeface="Arial" charset="0"/>
            </a:endParaRPr>
          </a:p>
        </p:txBody>
      </p:sp>
      <p:pic>
        <p:nvPicPr>
          <p:cNvPr id="80913" name="Picture 17"/>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270125" y="7689850"/>
            <a:ext cx="2095500"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1428750" y="1065213"/>
            <a:ext cx="4000500" cy="2400300"/>
            <a:chOff x="1341" y="2682"/>
            <a:chExt cx="7200" cy="4319"/>
          </a:xfrm>
        </p:grpSpPr>
        <p:pic>
          <p:nvPicPr>
            <p:cNvPr id="74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 y="2682"/>
              <a:ext cx="4126" cy="4140"/>
            </a:xfrm>
            <a:prstGeom prst="rect">
              <a:avLst/>
            </a:prstGeom>
            <a:noFill/>
            <a:extLst>
              <a:ext uri="{909E8E84-426E-40DD-AFC4-6F175D3DCCD1}">
                <a14:hiddenFill xmlns:a14="http://schemas.microsoft.com/office/drawing/2010/main">
                  <a:solidFill>
                    <a:srgbClr val="FFFFFF"/>
                  </a:solidFill>
                </a14:hiddenFill>
              </a:ext>
            </a:extLst>
          </p:spPr>
        </p:pic>
        <p:sp>
          <p:nvSpPr>
            <p:cNvPr id="74756" name="Line 4"/>
            <p:cNvSpPr>
              <a:spLocks noChangeShapeType="1"/>
            </p:cNvSpPr>
            <p:nvPr/>
          </p:nvSpPr>
          <p:spPr bwMode="auto">
            <a:xfrm>
              <a:off x="4041" y="2682"/>
              <a:ext cx="18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4757" name="Line 5"/>
            <p:cNvSpPr>
              <a:spLocks noChangeShapeType="1"/>
            </p:cNvSpPr>
            <p:nvPr/>
          </p:nvSpPr>
          <p:spPr bwMode="auto">
            <a:xfrm>
              <a:off x="4041" y="7001"/>
              <a:ext cx="18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4758" name="Line 6"/>
            <p:cNvSpPr>
              <a:spLocks noChangeShapeType="1"/>
            </p:cNvSpPr>
            <p:nvPr/>
          </p:nvSpPr>
          <p:spPr bwMode="auto">
            <a:xfrm>
              <a:off x="1341" y="4662"/>
              <a:ext cx="16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74759" name="Line 7"/>
            <p:cNvSpPr>
              <a:spLocks noChangeShapeType="1"/>
            </p:cNvSpPr>
            <p:nvPr/>
          </p:nvSpPr>
          <p:spPr bwMode="auto">
            <a:xfrm>
              <a:off x="6921" y="4662"/>
              <a:ext cx="16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grpSp>
      <p:grpSp>
        <p:nvGrpSpPr>
          <p:cNvPr id="74760" name="Group 8"/>
          <p:cNvGrpSpPr>
            <a:grpSpLocks noChangeAspect="1"/>
          </p:cNvGrpSpPr>
          <p:nvPr/>
        </p:nvGrpSpPr>
        <p:grpSpPr bwMode="auto">
          <a:xfrm>
            <a:off x="333375" y="3873500"/>
            <a:ext cx="6286500" cy="5829300"/>
            <a:chOff x="2283" y="6262"/>
            <a:chExt cx="9071" cy="8411"/>
          </a:xfrm>
        </p:grpSpPr>
        <p:sp>
          <p:nvSpPr>
            <p:cNvPr id="74761" name="AutoShape 9"/>
            <p:cNvSpPr>
              <a:spLocks noChangeAspect="1" noChangeArrowheads="1" noTextEdit="1"/>
            </p:cNvSpPr>
            <p:nvPr/>
          </p:nvSpPr>
          <p:spPr bwMode="auto">
            <a:xfrm>
              <a:off x="2283" y="6262"/>
              <a:ext cx="9071" cy="8411"/>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CH"/>
            </a:p>
          </p:txBody>
        </p:sp>
        <p:sp>
          <p:nvSpPr>
            <p:cNvPr id="74762" name="Text Box 10"/>
            <p:cNvSpPr txBox="1">
              <a:spLocks noChangeArrowheads="1"/>
            </p:cNvSpPr>
            <p:nvPr/>
          </p:nvSpPr>
          <p:spPr bwMode="auto">
            <a:xfrm>
              <a:off x="6299" y="6740"/>
              <a:ext cx="1414" cy="42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lIns="79553" tIns="39776" rIns="79553" bIns="39776"/>
            <a:lstStyle/>
            <a:p>
              <a:pPr algn="ctr"/>
              <a:r>
                <a:rPr lang="fr-CH" sz="1400">
                  <a:solidFill>
                    <a:srgbClr val="000000"/>
                  </a:solidFill>
                  <a:latin typeface="Arial" charset="0"/>
                  <a:ea typeface="Times New Roman" pitchFamily="18" charset="0"/>
                  <a:cs typeface="Arial" charset="0"/>
                </a:rPr>
                <a:t>Autoroute </a:t>
              </a:r>
              <a:endParaRPr lang="fr-CH">
                <a:ea typeface="Times New Roman" pitchFamily="18" charset="0"/>
                <a:cs typeface="Arial" charset="0"/>
              </a:endParaRPr>
            </a:p>
          </p:txBody>
        </p:sp>
        <p:sp>
          <p:nvSpPr>
            <p:cNvPr id="74763" name="Line 11"/>
            <p:cNvSpPr>
              <a:spLocks noChangeShapeType="1"/>
            </p:cNvSpPr>
            <p:nvPr/>
          </p:nvSpPr>
          <p:spPr bwMode="auto">
            <a:xfrm>
              <a:off x="5367" y="6740"/>
              <a:ext cx="90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74764" name="Rectangle 12"/>
            <p:cNvSpPr>
              <a:spLocks noChangeArrowheads="1"/>
            </p:cNvSpPr>
            <p:nvPr/>
          </p:nvSpPr>
          <p:spPr bwMode="auto">
            <a:xfrm>
              <a:off x="2375" y="6740"/>
              <a:ext cx="2992" cy="636"/>
            </a:xfrm>
            <a:prstGeom prst="rect">
              <a:avLst/>
            </a:prstGeom>
            <a:solidFill>
              <a:srgbClr val="FFFFFF"/>
            </a:solidFill>
            <a:ln w="9525">
              <a:solidFill>
                <a:srgbClr val="000000"/>
              </a:solidFill>
              <a:miter lim="800000"/>
              <a:headEnd/>
              <a:tailEnd/>
            </a:ln>
          </p:spPr>
          <p:txBody>
            <a:bodyPr anchor="ctr"/>
            <a:lstStyle/>
            <a:p>
              <a:endParaRPr lang="fr-CH"/>
            </a:p>
          </p:txBody>
        </p:sp>
        <p:sp>
          <p:nvSpPr>
            <p:cNvPr id="74765" name="Rectangle 13"/>
            <p:cNvSpPr>
              <a:spLocks noChangeArrowheads="1"/>
            </p:cNvSpPr>
            <p:nvPr/>
          </p:nvSpPr>
          <p:spPr bwMode="auto">
            <a:xfrm>
              <a:off x="2375" y="7738"/>
              <a:ext cx="2992" cy="636"/>
            </a:xfrm>
            <a:prstGeom prst="rect">
              <a:avLst/>
            </a:prstGeom>
            <a:solidFill>
              <a:srgbClr val="FFFFFF"/>
            </a:solidFill>
            <a:ln w="9525">
              <a:solidFill>
                <a:srgbClr val="000000"/>
              </a:solidFill>
              <a:miter lim="800000"/>
              <a:headEnd/>
              <a:tailEnd/>
            </a:ln>
          </p:spPr>
          <p:txBody>
            <a:bodyPr anchor="ctr"/>
            <a:lstStyle/>
            <a:p>
              <a:endParaRPr lang="fr-CH"/>
            </a:p>
          </p:txBody>
        </p:sp>
        <p:sp>
          <p:nvSpPr>
            <p:cNvPr id="74766" name="Rectangle 14"/>
            <p:cNvSpPr>
              <a:spLocks noChangeArrowheads="1"/>
            </p:cNvSpPr>
            <p:nvPr/>
          </p:nvSpPr>
          <p:spPr bwMode="auto">
            <a:xfrm>
              <a:off x="2375" y="8736"/>
              <a:ext cx="2992" cy="636"/>
            </a:xfrm>
            <a:prstGeom prst="rect">
              <a:avLst/>
            </a:prstGeom>
            <a:solidFill>
              <a:srgbClr val="FFFFFF"/>
            </a:solidFill>
            <a:ln w="9525">
              <a:solidFill>
                <a:srgbClr val="000000"/>
              </a:solidFill>
              <a:miter lim="800000"/>
              <a:headEnd/>
              <a:tailEnd/>
            </a:ln>
          </p:spPr>
          <p:txBody>
            <a:bodyPr anchor="ctr"/>
            <a:lstStyle/>
            <a:p>
              <a:endParaRPr lang="fr-CH"/>
            </a:p>
          </p:txBody>
        </p:sp>
        <p:sp>
          <p:nvSpPr>
            <p:cNvPr id="74767" name="Rectangle 15"/>
            <p:cNvSpPr>
              <a:spLocks noChangeArrowheads="1"/>
            </p:cNvSpPr>
            <p:nvPr/>
          </p:nvSpPr>
          <p:spPr bwMode="auto">
            <a:xfrm>
              <a:off x="2375" y="9734"/>
              <a:ext cx="2992" cy="636"/>
            </a:xfrm>
            <a:prstGeom prst="rect">
              <a:avLst/>
            </a:prstGeom>
            <a:solidFill>
              <a:srgbClr val="FFFFFF"/>
            </a:solidFill>
            <a:ln w="9525">
              <a:solidFill>
                <a:srgbClr val="000000"/>
              </a:solidFill>
              <a:miter lim="800000"/>
              <a:headEnd/>
              <a:tailEnd/>
            </a:ln>
          </p:spPr>
          <p:txBody>
            <a:bodyPr anchor="ctr"/>
            <a:lstStyle/>
            <a:p>
              <a:endParaRPr lang="fr-CH"/>
            </a:p>
          </p:txBody>
        </p:sp>
        <p:sp>
          <p:nvSpPr>
            <p:cNvPr id="74768" name="Rectangle 16"/>
            <p:cNvSpPr>
              <a:spLocks noChangeArrowheads="1"/>
            </p:cNvSpPr>
            <p:nvPr/>
          </p:nvSpPr>
          <p:spPr bwMode="auto">
            <a:xfrm>
              <a:off x="2375" y="10732"/>
              <a:ext cx="2992" cy="636"/>
            </a:xfrm>
            <a:prstGeom prst="rect">
              <a:avLst/>
            </a:prstGeom>
            <a:solidFill>
              <a:srgbClr val="FFFFFF"/>
            </a:solidFill>
            <a:ln w="9525">
              <a:solidFill>
                <a:srgbClr val="000000"/>
              </a:solidFill>
              <a:miter lim="800000"/>
              <a:headEnd/>
              <a:tailEnd/>
            </a:ln>
          </p:spPr>
          <p:txBody>
            <a:bodyPr anchor="ctr"/>
            <a:lstStyle/>
            <a:p>
              <a:endParaRPr lang="fr-CH"/>
            </a:p>
          </p:txBody>
        </p:sp>
        <p:sp>
          <p:nvSpPr>
            <p:cNvPr id="74769" name="Rectangle 17"/>
            <p:cNvSpPr>
              <a:spLocks noChangeArrowheads="1"/>
            </p:cNvSpPr>
            <p:nvPr/>
          </p:nvSpPr>
          <p:spPr bwMode="auto">
            <a:xfrm>
              <a:off x="2375" y="11730"/>
              <a:ext cx="2992" cy="636"/>
            </a:xfrm>
            <a:prstGeom prst="rect">
              <a:avLst/>
            </a:prstGeom>
            <a:solidFill>
              <a:srgbClr val="FFFFFF"/>
            </a:solidFill>
            <a:ln w="9525">
              <a:solidFill>
                <a:srgbClr val="000000"/>
              </a:solidFill>
              <a:miter lim="800000"/>
              <a:headEnd/>
              <a:tailEnd/>
            </a:ln>
          </p:spPr>
          <p:txBody>
            <a:bodyPr anchor="ctr"/>
            <a:lstStyle/>
            <a:p>
              <a:endParaRPr lang="fr-CH"/>
            </a:p>
          </p:txBody>
        </p:sp>
        <p:sp>
          <p:nvSpPr>
            <p:cNvPr id="74770" name="Rectangle 18"/>
            <p:cNvSpPr>
              <a:spLocks noChangeArrowheads="1"/>
            </p:cNvSpPr>
            <p:nvPr/>
          </p:nvSpPr>
          <p:spPr bwMode="auto">
            <a:xfrm>
              <a:off x="2375" y="12726"/>
              <a:ext cx="2992" cy="636"/>
            </a:xfrm>
            <a:prstGeom prst="rect">
              <a:avLst/>
            </a:prstGeom>
            <a:solidFill>
              <a:srgbClr val="FFFFFF"/>
            </a:solidFill>
            <a:ln w="9525">
              <a:solidFill>
                <a:srgbClr val="000000"/>
              </a:solidFill>
              <a:miter lim="800000"/>
              <a:headEnd/>
              <a:tailEnd/>
            </a:ln>
          </p:spPr>
          <p:txBody>
            <a:bodyPr anchor="ctr"/>
            <a:lstStyle/>
            <a:p>
              <a:endParaRPr lang="fr-CH"/>
            </a:p>
          </p:txBody>
        </p:sp>
        <p:sp>
          <p:nvSpPr>
            <p:cNvPr id="74771" name="Rectangle 19"/>
            <p:cNvSpPr>
              <a:spLocks noChangeArrowheads="1"/>
            </p:cNvSpPr>
            <p:nvPr/>
          </p:nvSpPr>
          <p:spPr bwMode="auto">
            <a:xfrm>
              <a:off x="2375" y="13724"/>
              <a:ext cx="2992" cy="636"/>
            </a:xfrm>
            <a:prstGeom prst="rect">
              <a:avLst/>
            </a:prstGeom>
            <a:solidFill>
              <a:srgbClr val="FFFFFF"/>
            </a:solidFill>
            <a:ln w="9525">
              <a:solidFill>
                <a:srgbClr val="000000"/>
              </a:solidFill>
              <a:miter lim="800000"/>
              <a:headEnd/>
              <a:tailEnd/>
            </a:ln>
          </p:spPr>
          <p:txBody>
            <a:bodyPr anchor="ctr"/>
            <a:lstStyle/>
            <a:p>
              <a:endParaRPr lang="fr-CH"/>
            </a:p>
          </p:txBody>
        </p:sp>
        <p:sp>
          <p:nvSpPr>
            <p:cNvPr id="74772" name="Line 20"/>
            <p:cNvSpPr>
              <a:spLocks noChangeShapeType="1"/>
            </p:cNvSpPr>
            <p:nvPr/>
          </p:nvSpPr>
          <p:spPr bwMode="auto">
            <a:xfrm>
              <a:off x="5367" y="7738"/>
              <a:ext cx="90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74773" name="Line 21"/>
            <p:cNvSpPr>
              <a:spLocks noChangeShapeType="1"/>
            </p:cNvSpPr>
            <p:nvPr/>
          </p:nvSpPr>
          <p:spPr bwMode="auto">
            <a:xfrm>
              <a:off x="5367" y="8736"/>
              <a:ext cx="90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74774" name="Line 22"/>
            <p:cNvSpPr>
              <a:spLocks noChangeShapeType="1"/>
            </p:cNvSpPr>
            <p:nvPr/>
          </p:nvSpPr>
          <p:spPr bwMode="auto">
            <a:xfrm>
              <a:off x="5367" y="9734"/>
              <a:ext cx="90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74775" name="Line 23"/>
            <p:cNvSpPr>
              <a:spLocks noChangeShapeType="1"/>
            </p:cNvSpPr>
            <p:nvPr/>
          </p:nvSpPr>
          <p:spPr bwMode="auto">
            <a:xfrm>
              <a:off x="5367" y="10732"/>
              <a:ext cx="90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74776" name="Line 24"/>
            <p:cNvSpPr>
              <a:spLocks noChangeShapeType="1"/>
            </p:cNvSpPr>
            <p:nvPr/>
          </p:nvSpPr>
          <p:spPr bwMode="auto">
            <a:xfrm>
              <a:off x="5367" y="11730"/>
              <a:ext cx="90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74777" name="Line 25"/>
            <p:cNvSpPr>
              <a:spLocks noChangeShapeType="1"/>
            </p:cNvSpPr>
            <p:nvPr/>
          </p:nvSpPr>
          <p:spPr bwMode="auto">
            <a:xfrm>
              <a:off x="5367" y="12728"/>
              <a:ext cx="90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74778" name="Line 26"/>
            <p:cNvSpPr>
              <a:spLocks noChangeShapeType="1"/>
            </p:cNvSpPr>
            <p:nvPr/>
          </p:nvSpPr>
          <p:spPr bwMode="auto">
            <a:xfrm>
              <a:off x="5367" y="13726"/>
              <a:ext cx="90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74779" name="Text Box 27"/>
            <p:cNvSpPr txBox="1">
              <a:spLocks noChangeArrowheads="1"/>
            </p:cNvSpPr>
            <p:nvPr/>
          </p:nvSpPr>
          <p:spPr bwMode="auto">
            <a:xfrm>
              <a:off x="6283" y="7738"/>
              <a:ext cx="3422" cy="47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lIns="79553" tIns="39776" rIns="79553" bIns="39776"/>
            <a:lstStyle/>
            <a:p>
              <a:r>
                <a:rPr lang="fr-CH" sz="1400">
                  <a:solidFill>
                    <a:srgbClr val="000000"/>
                  </a:solidFill>
                  <a:latin typeface="Arial" charset="0"/>
                  <a:ea typeface="Times New Roman" pitchFamily="18" charset="0"/>
                  <a:cs typeface="Arial" charset="0"/>
                </a:rPr>
                <a:t>Route principale</a:t>
              </a:r>
              <a:endParaRPr lang="fr-CH">
                <a:ea typeface="Times New Roman" pitchFamily="18" charset="0"/>
                <a:cs typeface="Arial" charset="0"/>
              </a:endParaRPr>
            </a:p>
          </p:txBody>
        </p:sp>
        <p:sp>
          <p:nvSpPr>
            <p:cNvPr id="74780" name="Text Box 28"/>
            <p:cNvSpPr txBox="1">
              <a:spLocks noChangeArrowheads="1"/>
            </p:cNvSpPr>
            <p:nvPr/>
          </p:nvSpPr>
          <p:spPr bwMode="auto">
            <a:xfrm>
              <a:off x="6325" y="8754"/>
              <a:ext cx="2308" cy="42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lIns="79553" tIns="39776" rIns="79553" bIns="39776"/>
            <a:lstStyle/>
            <a:p>
              <a:pPr algn="ctr"/>
              <a:r>
                <a:rPr lang="fr-CH" sz="1400">
                  <a:solidFill>
                    <a:srgbClr val="000000"/>
                  </a:solidFill>
                  <a:latin typeface="Arial" charset="0"/>
                  <a:ea typeface="Times New Roman" pitchFamily="18" charset="0"/>
                  <a:cs typeface="Arial" charset="0"/>
                </a:rPr>
                <a:t>Route secondaire </a:t>
              </a:r>
              <a:endParaRPr lang="fr-CH">
                <a:ea typeface="Times New Roman" pitchFamily="18" charset="0"/>
                <a:cs typeface="Arial" charset="0"/>
              </a:endParaRPr>
            </a:p>
          </p:txBody>
        </p:sp>
        <p:sp>
          <p:nvSpPr>
            <p:cNvPr id="74781" name="Text Box 29"/>
            <p:cNvSpPr txBox="1">
              <a:spLocks noChangeArrowheads="1"/>
            </p:cNvSpPr>
            <p:nvPr/>
          </p:nvSpPr>
          <p:spPr bwMode="auto">
            <a:xfrm>
              <a:off x="6301" y="9752"/>
              <a:ext cx="1184" cy="42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lIns="79553" tIns="39776" rIns="79553" bIns="39776"/>
            <a:lstStyle/>
            <a:p>
              <a:pPr algn="ctr"/>
              <a:r>
                <a:rPr lang="fr-CH" sz="1400">
                  <a:solidFill>
                    <a:srgbClr val="000000"/>
                  </a:solidFill>
                  <a:latin typeface="Arial" charset="0"/>
                  <a:ea typeface="Times New Roman" pitchFamily="18" charset="0"/>
                  <a:cs typeface="Arial" charset="0"/>
                </a:rPr>
                <a:t>Chemin </a:t>
              </a:r>
              <a:endParaRPr lang="fr-CH">
                <a:ea typeface="Times New Roman" pitchFamily="18" charset="0"/>
                <a:cs typeface="Arial" charset="0"/>
              </a:endParaRPr>
            </a:p>
          </p:txBody>
        </p:sp>
        <p:sp>
          <p:nvSpPr>
            <p:cNvPr id="74782" name="Text Box 30"/>
            <p:cNvSpPr txBox="1">
              <a:spLocks noChangeArrowheads="1"/>
            </p:cNvSpPr>
            <p:nvPr/>
          </p:nvSpPr>
          <p:spPr bwMode="auto">
            <a:xfrm>
              <a:off x="6365" y="10732"/>
              <a:ext cx="1855" cy="4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lIns="79553" tIns="39776" rIns="79553" bIns="39776"/>
            <a:lstStyle/>
            <a:p>
              <a:r>
                <a:rPr lang="fr-CH" sz="1400">
                  <a:solidFill>
                    <a:srgbClr val="000000"/>
                  </a:solidFill>
                  <a:latin typeface="Arial" charset="0"/>
                  <a:ea typeface="Times New Roman" pitchFamily="18" charset="0"/>
                  <a:cs typeface="Arial" charset="0"/>
                </a:rPr>
                <a:t>Tunnel</a:t>
              </a:r>
              <a:endParaRPr lang="fr-CH">
                <a:ea typeface="Times New Roman" pitchFamily="18" charset="0"/>
                <a:cs typeface="Arial" charset="0"/>
              </a:endParaRPr>
            </a:p>
          </p:txBody>
        </p:sp>
        <p:sp>
          <p:nvSpPr>
            <p:cNvPr id="74783" name="Text Box 31"/>
            <p:cNvSpPr txBox="1">
              <a:spLocks noChangeArrowheads="1"/>
            </p:cNvSpPr>
            <p:nvPr/>
          </p:nvSpPr>
          <p:spPr bwMode="auto">
            <a:xfrm>
              <a:off x="6365" y="11730"/>
              <a:ext cx="998" cy="42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lIns="79553" tIns="39776" rIns="79553" bIns="39776"/>
            <a:lstStyle/>
            <a:p>
              <a:pPr algn="ctr"/>
              <a:r>
                <a:rPr lang="fr-CH" sz="1400">
                  <a:solidFill>
                    <a:srgbClr val="000000"/>
                  </a:solidFill>
                  <a:latin typeface="Arial" charset="0"/>
                  <a:ea typeface="Times New Roman" pitchFamily="18" charset="0"/>
                  <a:cs typeface="Arial" charset="0"/>
                </a:rPr>
                <a:t>Église </a:t>
              </a:r>
              <a:endParaRPr lang="fr-CH">
                <a:ea typeface="Times New Roman" pitchFamily="18" charset="0"/>
                <a:cs typeface="Arial" charset="0"/>
              </a:endParaRPr>
            </a:p>
          </p:txBody>
        </p:sp>
        <p:sp>
          <p:nvSpPr>
            <p:cNvPr id="74784" name="Text Box 32"/>
            <p:cNvSpPr txBox="1">
              <a:spLocks noChangeArrowheads="1"/>
            </p:cNvSpPr>
            <p:nvPr/>
          </p:nvSpPr>
          <p:spPr bwMode="auto">
            <a:xfrm>
              <a:off x="6249" y="12728"/>
              <a:ext cx="1840" cy="42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lIns="79553" tIns="39776" rIns="79553" bIns="39776"/>
            <a:lstStyle/>
            <a:p>
              <a:pPr algn="ctr"/>
              <a:r>
                <a:rPr lang="fr-CH" sz="1400">
                  <a:solidFill>
                    <a:srgbClr val="000000"/>
                  </a:solidFill>
                  <a:latin typeface="Arial" charset="0"/>
                  <a:ea typeface="Times New Roman" pitchFamily="18" charset="0"/>
                  <a:cs typeface="Arial" charset="0"/>
                </a:rPr>
                <a:t>Chemin de fer</a:t>
              </a:r>
              <a:endParaRPr lang="fr-CH">
                <a:ea typeface="Times New Roman" pitchFamily="18" charset="0"/>
                <a:cs typeface="Arial" charset="0"/>
              </a:endParaRPr>
            </a:p>
          </p:txBody>
        </p:sp>
        <p:sp>
          <p:nvSpPr>
            <p:cNvPr id="74785" name="Text Box 33"/>
            <p:cNvSpPr txBox="1">
              <a:spLocks noChangeArrowheads="1"/>
            </p:cNvSpPr>
            <p:nvPr/>
          </p:nvSpPr>
          <p:spPr bwMode="auto">
            <a:xfrm>
              <a:off x="6309" y="13726"/>
              <a:ext cx="3561" cy="42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lIns="79553" tIns="39776" rIns="79553" bIns="39776"/>
            <a:lstStyle/>
            <a:p>
              <a:r>
                <a:rPr lang="fr-CH" sz="1400">
                  <a:solidFill>
                    <a:srgbClr val="000000"/>
                  </a:solidFill>
                  <a:latin typeface="Arial" charset="0"/>
                  <a:ea typeface="Times New Roman" pitchFamily="18" charset="0"/>
                  <a:cs typeface="Arial" charset="0"/>
                </a:rPr>
                <a:t>Forêt, bois, pâturage</a:t>
              </a:r>
              <a:endParaRPr lang="fr-CH">
                <a:ea typeface="Times New Roman" pitchFamily="18" charset="0"/>
                <a:cs typeface="Arial" charset="0"/>
              </a:endParaRPr>
            </a:p>
          </p:txBody>
        </p:sp>
      </p:grpSp>
      <p:sp>
        <p:nvSpPr>
          <p:cNvPr id="74806" name="Rectangle 54"/>
          <p:cNvSpPr>
            <a:spLocks noChangeArrowheads="1"/>
          </p:cNvSpPr>
          <p:nvPr/>
        </p:nvSpPr>
        <p:spPr bwMode="auto">
          <a:xfrm>
            <a:off x="0" y="95250"/>
            <a:ext cx="6858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400">
                <a:latin typeface="Arial" charset="0"/>
                <a:ea typeface="Times New Roman" pitchFamily="18" charset="0"/>
                <a:cs typeface="Arial" charset="0"/>
              </a:rPr>
              <a:t>7. Comment se nomme ce dessin ?  Complète-le.</a:t>
            </a:r>
          </a:p>
          <a:p>
            <a:endParaRPr lang="fr-FR" sz="600">
              <a:ea typeface="Times New Roman" pitchFamily="18" charset="0"/>
              <a:cs typeface="Arial" charset="0"/>
            </a:endParaRPr>
          </a:p>
          <a:p>
            <a:r>
              <a:rPr lang="fr-FR" sz="1400">
                <a:solidFill>
                  <a:srgbClr val="000000"/>
                </a:solidFill>
                <a:latin typeface="Arial" charset="0"/>
                <a:ea typeface="Times New Roman" pitchFamily="18" charset="0"/>
                <a:cs typeface="Arial" charset="0"/>
              </a:rPr>
              <a:t>…………………………………………………………………………………</a:t>
            </a:r>
            <a:endParaRPr lang="fr-FR">
              <a:ea typeface="Times New Roman" pitchFamily="18" charset="0"/>
              <a:cs typeface="Arial" charset="0"/>
            </a:endParaRPr>
          </a:p>
        </p:txBody>
      </p:sp>
      <p:sp>
        <p:nvSpPr>
          <p:cNvPr id="74807" name="Rectangle 55"/>
          <p:cNvSpPr>
            <a:spLocks noChangeArrowheads="1"/>
          </p:cNvSpPr>
          <p:nvPr/>
        </p:nvSpPr>
        <p:spPr bwMode="auto">
          <a:xfrm>
            <a:off x="0" y="3584575"/>
            <a:ext cx="685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CH" sz="1400">
                <a:latin typeface="Arial" charset="0"/>
                <a:ea typeface="Times New Roman" pitchFamily="18" charset="0"/>
                <a:cs typeface="Arial" charset="0"/>
              </a:rPr>
              <a:t>8. Dessine correctement les signes topographiques correspondants </a:t>
            </a:r>
            <a:endParaRPr lang="fr-FR">
              <a:ea typeface="Times New Roman" pitchFamily="18" charset="0"/>
              <a:cs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7738" y="2000250"/>
            <a:ext cx="76200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0" name="Text Box 4"/>
          <p:cNvSpPr txBox="1">
            <a:spLocks noChangeArrowheads="1"/>
          </p:cNvSpPr>
          <p:nvPr/>
        </p:nvSpPr>
        <p:spPr bwMode="auto">
          <a:xfrm>
            <a:off x="0" y="271463"/>
            <a:ext cx="6858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200">
                <a:latin typeface="Arial" charset="0"/>
              </a:rPr>
              <a:t>9. Voici un bout de la carte du canton de Vaud. </a:t>
            </a:r>
          </a:p>
          <a:p>
            <a:r>
              <a:rPr lang="fr-CH" sz="1200">
                <a:latin typeface="Arial" charset="0"/>
              </a:rPr>
              <a:t>Choisis quelques signes topographiques que tu reconnais, numérote-les sur la carte et redessine-les dans les cases ci-dessous avec leur légende.</a:t>
            </a:r>
            <a:endParaRPr lang="fr-FR" sz="1200">
              <a:latin typeface="Arial" charset="0"/>
            </a:endParaRPr>
          </a:p>
        </p:txBody>
      </p:sp>
      <p:sp>
        <p:nvSpPr>
          <p:cNvPr id="75782" name="Line 6"/>
          <p:cNvSpPr>
            <a:spLocks noChangeShapeType="1"/>
          </p:cNvSpPr>
          <p:nvPr/>
        </p:nvSpPr>
        <p:spPr bwMode="auto">
          <a:xfrm>
            <a:off x="2724150" y="5743575"/>
            <a:ext cx="633413" cy="1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5783" name="Rectangle 7"/>
          <p:cNvSpPr>
            <a:spLocks noChangeArrowheads="1"/>
          </p:cNvSpPr>
          <p:nvPr/>
        </p:nvSpPr>
        <p:spPr bwMode="auto">
          <a:xfrm>
            <a:off x="404813" y="5759450"/>
            <a:ext cx="2303462" cy="4905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fr-CH" sz="1400">
                <a:latin typeface="Arial" charset="0"/>
              </a:rPr>
              <a:t>1</a:t>
            </a:r>
            <a:endParaRPr lang="fr-FR" sz="1400">
              <a:latin typeface="Arial" charset="0"/>
            </a:endParaRPr>
          </a:p>
        </p:txBody>
      </p:sp>
      <p:sp>
        <p:nvSpPr>
          <p:cNvPr id="75784" name="Rectangle 8"/>
          <p:cNvSpPr>
            <a:spLocks noChangeArrowheads="1"/>
          </p:cNvSpPr>
          <p:nvPr/>
        </p:nvSpPr>
        <p:spPr bwMode="auto">
          <a:xfrm>
            <a:off x="404813" y="6765925"/>
            <a:ext cx="2303462" cy="4905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fr-CH" sz="1400">
                <a:latin typeface="Arial" charset="0"/>
              </a:rPr>
              <a:t>2</a:t>
            </a:r>
            <a:endParaRPr lang="fr-FR" sz="1400">
              <a:latin typeface="Arial" charset="0"/>
            </a:endParaRPr>
          </a:p>
        </p:txBody>
      </p:sp>
      <p:sp>
        <p:nvSpPr>
          <p:cNvPr id="75785" name="Rectangle 9"/>
          <p:cNvSpPr>
            <a:spLocks noChangeArrowheads="1"/>
          </p:cNvSpPr>
          <p:nvPr/>
        </p:nvSpPr>
        <p:spPr bwMode="auto">
          <a:xfrm>
            <a:off x="404813" y="7631113"/>
            <a:ext cx="2303462" cy="4905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fr-CH" sz="1400">
                <a:latin typeface="Arial" charset="0"/>
              </a:rPr>
              <a:t>3</a:t>
            </a:r>
            <a:endParaRPr lang="fr-FR" sz="1400">
              <a:latin typeface="Arial" charset="0"/>
            </a:endParaRPr>
          </a:p>
        </p:txBody>
      </p:sp>
      <p:sp>
        <p:nvSpPr>
          <p:cNvPr id="75786" name="Rectangle 10"/>
          <p:cNvSpPr>
            <a:spLocks noChangeArrowheads="1"/>
          </p:cNvSpPr>
          <p:nvPr/>
        </p:nvSpPr>
        <p:spPr bwMode="auto">
          <a:xfrm>
            <a:off x="404813" y="8553450"/>
            <a:ext cx="2303462" cy="4905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fr-CH" sz="1400">
                <a:latin typeface="Arial" charset="0"/>
              </a:rPr>
              <a:t>4</a:t>
            </a:r>
            <a:endParaRPr lang="fr-FR" sz="1400">
              <a:latin typeface="Arial" charset="0"/>
            </a:endParaRPr>
          </a:p>
        </p:txBody>
      </p:sp>
      <p:sp>
        <p:nvSpPr>
          <p:cNvPr id="75792" name="Line 16"/>
          <p:cNvSpPr>
            <a:spLocks noChangeShapeType="1"/>
          </p:cNvSpPr>
          <p:nvPr/>
        </p:nvSpPr>
        <p:spPr bwMode="auto">
          <a:xfrm>
            <a:off x="2643188" y="6765925"/>
            <a:ext cx="698500" cy="1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5793" name="Line 17"/>
          <p:cNvSpPr>
            <a:spLocks noChangeShapeType="1"/>
          </p:cNvSpPr>
          <p:nvPr/>
        </p:nvSpPr>
        <p:spPr bwMode="auto">
          <a:xfrm>
            <a:off x="2643188" y="7615238"/>
            <a:ext cx="698500" cy="15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5794" name="Line 18"/>
          <p:cNvSpPr>
            <a:spLocks noChangeShapeType="1"/>
          </p:cNvSpPr>
          <p:nvPr/>
        </p:nvSpPr>
        <p:spPr bwMode="auto">
          <a:xfrm>
            <a:off x="2643188" y="8566150"/>
            <a:ext cx="698500" cy="1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5805" name="Line 29"/>
          <p:cNvSpPr>
            <a:spLocks noChangeShapeType="1"/>
          </p:cNvSpPr>
          <p:nvPr/>
        </p:nvSpPr>
        <p:spPr bwMode="auto">
          <a:xfrm>
            <a:off x="3433763" y="8566150"/>
            <a:ext cx="30194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5806" name="Line 30"/>
          <p:cNvSpPr>
            <a:spLocks noChangeShapeType="1"/>
          </p:cNvSpPr>
          <p:nvPr/>
        </p:nvSpPr>
        <p:spPr bwMode="auto">
          <a:xfrm>
            <a:off x="3433763" y="5759450"/>
            <a:ext cx="30194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5807" name="Line 31"/>
          <p:cNvSpPr>
            <a:spLocks noChangeShapeType="1"/>
          </p:cNvSpPr>
          <p:nvPr/>
        </p:nvSpPr>
        <p:spPr bwMode="auto">
          <a:xfrm>
            <a:off x="3433763" y="6767513"/>
            <a:ext cx="30194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5808" name="Line 32"/>
          <p:cNvSpPr>
            <a:spLocks noChangeShapeType="1"/>
          </p:cNvSpPr>
          <p:nvPr/>
        </p:nvSpPr>
        <p:spPr bwMode="auto">
          <a:xfrm>
            <a:off x="3433763" y="7632700"/>
            <a:ext cx="30194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pic>
        <p:nvPicPr>
          <p:cNvPr id="75809" name="Picture 33" descr="Numériser0001"/>
          <p:cNvPicPr>
            <a:picLocks noChangeAspect="1" noChangeArrowheads="1"/>
          </p:cNvPicPr>
          <p:nvPr/>
        </p:nvPicPr>
        <p:blipFill>
          <a:blip r:embed="rId3">
            <a:extLst>
              <a:ext uri="{28A0092B-C50C-407E-A947-70E740481C1C}">
                <a14:useLocalDpi xmlns:a14="http://schemas.microsoft.com/office/drawing/2010/main" val="0"/>
              </a:ext>
            </a:extLst>
          </a:blip>
          <a:srcRect t="42001"/>
          <a:stretch>
            <a:fillRect/>
          </a:stretch>
        </p:blipFill>
        <p:spPr bwMode="auto">
          <a:xfrm>
            <a:off x="260350" y="1412875"/>
            <a:ext cx="6192838" cy="3971925"/>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19" name="Text Box 19"/>
          <p:cNvSpPr txBox="1">
            <a:spLocks noChangeArrowheads="1"/>
          </p:cNvSpPr>
          <p:nvPr/>
        </p:nvSpPr>
        <p:spPr bwMode="auto">
          <a:xfrm>
            <a:off x="0" y="344488"/>
            <a:ext cx="6858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200">
                <a:latin typeface="Arial" charset="0"/>
              </a:rPr>
              <a:t>10. Lis ce texte et remplis les trous.</a:t>
            </a:r>
            <a:endParaRPr lang="fr-FR" sz="1200">
              <a:latin typeface="Arial" charset="0"/>
            </a:endParaRPr>
          </a:p>
        </p:txBody>
      </p:sp>
      <p:grpSp>
        <p:nvGrpSpPr>
          <p:cNvPr id="76834" name="Group 34"/>
          <p:cNvGrpSpPr>
            <a:grpSpLocks/>
          </p:cNvGrpSpPr>
          <p:nvPr/>
        </p:nvGrpSpPr>
        <p:grpSpPr bwMode="auto">
          <a:xfrm>
            <a:off x="0" y="8553450"/>
            <a:ext cx="6858000" cy="1352550"/>
            <a:chOff x="0" y="5388"/>
            <a:chExt cx="4320" cy="852"/>
          </a:xfrm>
        </p:grpSpPr>
        <p:pic>
          <p:nvPicPr>
            <p:cNvPr id="76835" name="Picture 35"/>
            <p:cNvPicPr>
              <a:picLocks noChangeAspect="1" noChangeArrowheads="1"/>
            </p:cNvPicPr>
            <p:nvPr/>
          </p:nvPicPr>
          <p:blipFill>
            <a:blip r:embed="rId2">
              <a:extLst>
                <a:ext uri="{28A0092B-C50C-407E-A947-70E740481C1C}">
                  <a14:useLocalDpi xmlns:a14="http://schemas.microsoft.com/office/drawing/2010/main" val="0"/>
                </a:ext>
              </a:extLst>
            </a:blip>
            <a:srcRect l="17513" t="20070" r="10429" b="50000"/>
            <a:stretch>
              <a:fillRect/>
            </a:stretch>
          </p:blipFill>
          <p:spPr bwMode="auto">
            <a:xfrm>
              <a:off x="0" y="5391"/>
              <a:ext cx="4320" cy="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36"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 y="5388"/>
              <a:ext cx="799"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6839" name="Text Box 39"/>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76840" name="Text Box 40"/>
          <p:cNvSpPr txBox="1">
            <a:spLocks noChangeArrowheads="1"/>
          </p:cNvSpPr>
          <p:nvPr/>
        </p:nvSpPr>
        <p:spPr bwMode="auto">
          <a:xfrm>
            <a:off x="115888" y="920750"/>
            <a:ext cx="6556375" cy="698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5000"/>
              </a:lnSpc>
            </a:pPr>
            <a:r>
              <a:rPr lang="fr-CH" sz="1600">
                <a:latin typeface="Arial" charset="0"/>
              </a:rPr>
              <a:t>Les courbes de niveau sont représentées en ………………………ou</a:t>
            </a:r>
          </a:p>
          <a:p>
            <a:pPr>
              <a:lnSpc>
                <a:spcPct val="125000"/>
              </a:lnSpc>
            </a:pPr>
            <a:endParaRPr lang="fr-CH" sz="1600">
              <a:latin typeface="Arial" charset="0"/>
            </a:endParaRPr>
          </a:p>
          <a:p>
            <a:pPr>
              <a:lnSpc>
                <a:spcPct val="125000"/>
              </a:lnSpc>
            </a:pPr>
            <a:r>
              <a:rPr lang="fr-CH" sz="1600">
                <a:latin typeface="Arial" charset="0"/>
              </a:rPr>
              <a:t>en ………………………</a:t>
            </a:r>
            <a:r>
              <a:rPr lang="fr-CH"/>
              <a:t> </a:t>
            </a:r>
            <a:r>
              <a:rPr lang="fr-CH" sz="1600">
                <a:latin typeface="Arial" charset="0"/>
              </a:rPr>
              <a:t>Sur une de géographie.</a:t>
            </a:r>
          </a:p>
          <a:p>
            <a:pPr>
              <a:lnSpc>
                <a:spcPct val="125000"/>
              </a:lnSpc>
            </a:pPr>
            <a:endParaRPr lang="fr-CH" sz="1600">
              <a:latin typeface="Arial" charset="0"/>
            </a:endParaRPr>
          </a:p>
          <a:p>
            <a:pPr>
              <a:lnSpc>
                <a:spcPct val="125000"/>
              </a:lnSpc>
            </a:pPr>
            <a:r>
              <a:rPr lang="fr-CH" sz="1600">
                <a:latin typeface="Arial" charset="0"/>
              </a:rPr>
              <a:t>………………………= colline</a:t>
            </a:r>
          </a:p>
          <a:p>
            <a:pPr>
              <a:lnSpc>
                <a:spcPct val="125000"/>
              </a:lnSpc>
            </a:pPr>
            <a:endParaRPr lang="fr-CH" sz="1600">
              <a:latin typeface="Arial" charset="0"/>
            </a:endParaRPr>
          </a:p>
          <a:p>
            <a:pPr>
              <a:lnSpc>
                <a:spcPct val="125000"/>
              </a:lnSpc>
            </a:pPr>
            <a:r>
              <a:rPr lang="fr-CH" sz="1600">
                <a:latin typeface="Arial" charset="0"/>
              </a:rPr>
              <a:t>………………………= lac</a:t>
            </a:r>
          </a:p>
          <a:p>
            <a:pPr>
              <a:lnSpc>
                <a:spcPct val="125000"/>
              </a:lnSpc>
            </a:pPr>
            <a:endParaRPr lang="fr-CH" sz="1600">
              <a:latin typeface="Arial" charset="0"/>
            </a:endParaRPr>
          </a:p>
          <a:p>
            <a:pPr>
              <a:lnSpc>
                <a:spcPct val="125000"/>
              </a:lnSpc>
            </a:pPr>
            <a:r>
              <a:rPr lang="fr-CH" sz="1600">
                <a:latin typeface="Arial" charset="0"/>
              </a:rPr>
              <a:t>Une courbe de niveau est une </a:t>
            </a:r>
            <a:r>
              <a:rPr lang="fr-CH" sz="1600"/>
              <a:t>………………………</a:t>
            </a:r>
            <a:r>
              <a:rPr lang="fr-CH" sz="1600">
                <a:latin typeface="Arial" charset="0"/>
              </a:rPr>
              <a:t> imaginaire qui est</a:t>
            </a:r>
          </a:p>
          <a:p>
            <a:pPr>
              <a:lnSpc>
                <a:spcPct val="125000"/>
              </a:lnSpc>
            </a:pPr>
            <a:r>
              <a:rPr lang="fr-CH" sz="1600">
                <a:latin typeface="Arial" charset="0"/>
              </a:rPr>
              <a:t> </a:t>
            </a:r>
          </a:p>
          <a:p>
            <a:pPr>
              <a:lnSpc>
                <a:spcPct val="125000"/>
              </a:lnSpc>
            </a:pPr>
            <a:r>
              <a:rPr lang="fr-CH" sz="1600">
                <a:latin typeface="Arial" charset="0"/>
              </a:rPr>
              <a:t>utilisée pour représenter le </a:t>
            </a:r>
            <a:r>
              <a:rPr lang="fr-CH" sz="1600"/>
              <a:t>………………………</a:t>
            </a:r>
            <a:r>
              <a:rPr lang="fr-CH" sz="1600">
                <a:latin typeface="Arial" charset="0"/>
              </a:rPr>
              <a:t> sur une carte.</a:t>
            </a:r>
          </a:p>
          <a:p>
            <a:pPr>
              <a:lnSpc>
                <a:spcPct val="125000"/>
              </a:lnSpc>
            </a:pPr>
            <a:endParaRPr lang="fr-CH" sz="1600">
              <a:latin typeface="Arial" charset="0"/>
            </a:endParaRPr>
          </a:p>
          <a:p>
            <a:pPr>
              <a:lnSpc>
                <a:spcPct val="125000"/>
              </a:lnSpc>
            </a:pPr>
            <a:r>
              <a:rPr lang="fr-CH" sz="1600">
                <a:latin typeface="Arial" charset="0"/>
              </a:rPr>
              <a:t>La distance qui sépare deux courbes de niveau sur une colline est </a:t>
            </a:r>
          </a:p>
          <a:p>
            <a:pPr>
              <a:lnSpc>
                <a:spcPct val="125000"/>
              </a:lnSpc>
            </a:pPr>
            <a:endParaRPr lang="fr-CH" sz="1600">
              <a:latin typeface="Arial" charset="0"/>
            </a:endParaRPr>
          </a:p>
          <a:p>
            <a:pPr>
              <a:lnSpc>
                <a:spcPct val="125000"/>
              </a:lnSpc>
            </a:pPr>
            <a:r>
              <a:rPr lang="fr-CH" sz="1600">
                <a:latin typeface="Arial" charset="0"/>
              </a:rPr>
              <a:t>de </a:t>
            </a:r>
            <a:r>
              <a:rPr lang="fr-CH" sz="1600"/>
              <a:t>………………………..</a:t>
            </a:r>
            <a:r>
              <a:rPr lang="fr-CH" sz="1600">
                <a:latin typeface="Arial" charset="0"/>
              </a:rPr>
              <a:t> mètres  (Échelle 1:125’000 = carte du canton de Vaud).</a:t>
            </a:r>
          </a:p>
          <a:p>
            <a:pPr>
              <a:lnSpc>
                <a:spcPct val="125000"/>
              </a:lnSpc>
            </a:pPr>
            <a:endParaRPr lang="fr-CH" sz="1600">
              <a:latin typeface="Arial" charset="0"/>
            </a:endParaRPr>
          </a:p>
          <a:p>
            <a:pPr>
              <a:lnSpc>
                <a:spcPct val="125000"/>
              </a:lnSpc>
            </a:pPr>
            <a:r>
              <a:rPr lang="fr-CH" sz="1600">
                <a:latin typeface="Arial" charset="0"/>
              </a:rPr>
              <a:t>Lorsque les courbes sont très proches, le terrain est </a:t>
            </a:r>
            <a:r>
              <a:rPr lang="fr-CH" sz="1600"/>
              <a:t>……………………..</a:t>
            </a:r>
          </a:p>
          <a:p>
            <a:pPr>
              <a:lnSpc>
                <a:spcPct val="125000"/>
              </a:lnSpc>
            </a:pPr>
            <a:endParaRPr lang="fr-CH" sz="1600">
              <a:latin typeface="Arial" charset="0"/>
            </a:endParaRPr>
          </a:p>
          <a:p>
            <a:pPr>
              <a:lnSpc>
                <a:spcPct val="125000"/>
              </a:lnSpc>
            </a:pPr>
            <a:r>
              <a:rPr lang="fr-CH" sz="1600">
                <a:latin typeface="Arial" charset="0"/>
              </a:rPr>
              <a:t>Lorsqu’elles sont </a:t>
            </a:r>
            <a:r>
              <a:rPr lang="fr-CH" sz="1600"/>
              <a:t>………………………</a:t>
            </a:r>
            <a:r>
              <a:rPr lang="fr-CH" sz="1600">
                <a:latin typeface="Arial" charset="0"/>
              </a:rPr>
              <a:t> , le terrain est plat.</a:t>
            </a:r>
          </a:p>
          <a:p>
            <a:pPr>
              <a:lnSpc>
                <a:spcPct val="125000"/>
              </a:lnSpc>
            </a:pPr>
            <a:endParaRPr lang="fr-FR" sz="1600">
              <a:latin typeface="Arial"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43" name="Text Box 19"/>
          <p:cNvSpPr txBox="1">
            <a:spLocks noChangeArrowheads="1"/>
          </p:cNvSpPr>
          <p:nvPr/>
        </p:nvSpPr>
        <p:spPr bwMode="auto">
          <a:xfrm>
            <a:off x="0" y="344488"/>
            <a:ext cx="6858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200">
                <a:latin typeface="Arial" charset="0"/>
              </a:rPr>
              <a:t>11. Calcule l’altitude du sommet ou de la base et dessine-les de profil..</a:t>
            </a:r>
            <a:endParaRPr lang="fr-FR" sz="1200">
              <a:latin typeface="Arial" charset="0"/>
            </a:endParaRPr>
          </a:p>
        </p:txBody>
      </p:sp>
      <p:sp>
        <p:nvSpPr>
          <p:cNvPr id="77852" name="Oval 28"/>
          <p:cNvSpPr>
            <a:spLocks noChangeArrowheads="1"/>
          </p:cNvSpPr>
          <p:nvPr/>
        </p:nvSpPr>
        <p:spPr bwMode="auto">
          <a:xfrm>
            <a:off x="188913" y="1065213"/>
            <a:ext cx="3024187" cy="15827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53" name="Oval 29"/>
          <p:cNvSpPr>
            <a:spLocks noChangeArrowheads="1"/>
          </p:cNvSpPr>
          <p:nvPr/>
        </p:nvSpPr>
        <p:spPr bwMode="auto">
          <a:xfrm>
            <a:off x="1268413" y="1639888"/>
            <a:ext cx="1584325" cy="7000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55" name="Oval 31"/>
          <p:cNvSpPr>
            <a:spLocks noChangeArrowheads="1"/>
          </p:cNvSpPr>
          <p:nvPr/>
        </p:nvSpPr>
        <p:spPr bwMode="auto">
          <a:xfrm>
            <a:off x="188913" y="3370263"/>
            <a:ext cx="3024187" cy="15827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56" name="Oval 32"/>
          <p:cNvSpPr>
            <a:spLocks noChangeArrowheads="1"/>
          </p:cNvSpPr>
          <p:nvPr/>
        </p:nvSpPr>
        <p:spPr bwMode="auto">
          <a:xfrm>
            <a:off x="1773238" y="3967163"/>
            <a:ext cx="1008062" cy="7000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57" name="Oval 33"/>
          <p:cNvSpPr>
            <a:spLocks noChangeArrowheads="1"/>
          </p:cNvSpPr>
          <p:nvPr/>
        </p:nvSpPr>
        <p:spPr bwMode="auto">
          <a:xfrm>
            <a:off x="981075" y="3586163"/>
            <a:ext cx="1944688" cy="12239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59" name="Oval 35"/>
          <p:cNvSpPr>
            <a:spLocks noChangeArrowheads="1"/>
          </p:cNvSpPr>
          <p:nvPr/>
        </p:nvSpPr>
        <p:spPr bwMode="auto">
          <a:xfrm>
            <a:off x="260350" y="5689600"/>
            <a:ext cx="3024188" cy="1582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60" name="Oval 36"/>
          <p:cNvSpPr>
            <a:spLocks noChangeArrowheads="1"/>
          </p:cNvSpPr>
          <p:nvPr/>
        </p:nvSpPr>
        <p:spPr bwMode="auto">
          <a:xfrm>
            <a:off x="476250" y="5834063"/>
            <a:ext cx="2592388" cy="13192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61" name="Oval 37"/>
          <p:cNvSpPr>
            <a:spLocks noChangeArrowheads="1"/>
          </p:cNvSpPr>
          <p:nvPr/>
        </p:nvSpPr>
        <p:spPr bwMode="auto">
          <a:xfrm>
            <a:off x="763588" y="5976938"/>
            <a:ext cx="2016125" cy="10255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62" name="Oval 38"/>
          <p:cNvSpPr>
            <a:spLocks noChangeArrowheads="1"/>
          </p:cNvSpPr>
          <p:nvPr/>
        </p:nvSpPr>
        <p:spPr bwMode="auto">
          <a:xfrm>
            <a:off x="1052513" y="6121400"/>
            <a:ext cx="1511300" cy="7683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63" name="Rectangle 39"/>
          <p:cNvSpPr>
            <a:spLocks noChangeArrowheads="1"/>
          </p:cNvSpPr>
          <p:nvPr/>
        </p:nvSpPr>
        <p:spPr bwMode="auto">
          <a:xfrm>
            <a:off x="0" y="776288"/>
            <a:ext cx="3429000" cy="2160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64" name="Rectangle 40"/>
          <p:cNvSpPr>
            <a:spLocks noChangeArrowheads="1"/>
          </p:cNvSpPr>
          <p:nvPr/>
        </p:nvSpPr>
        <p:spPr bwMode="auto">
          <a:xfrm>
            <a:off x="0" y="3081338"/>
            <a:ext cx="3429000" cy="2160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65" name="Rectangle 41"/>
          <p:cNvSpPr>
            <a:spLocks noChangeArrowheads="1"/>
          </p:cNvSpPr>
          <p:nvPr/>
        </p:nvSpPr>
        <p:spPr bwMode="auto">
          <a:xfrm>
            <a:off x="0" y="5384800"/>
            <a:ext cx="3429000" cy="2160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66" name="Rectangle 42"/>
          <p:cNvSpPr>
            <a:spLocks noChangeArrowheads="1"/>
          </p:cNvSpPr>
          <p:nvPr/>
        </p:nvSpPr>
        <p:spPr bwMode="auto">
          <a:xfrm>
            <a:off x="3429000" y="776288"/>
            <a:ext cx="3429000" cy="2160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67" name="Rectangle 43"/>
          <p:cNvSpPr>
            <a:spLocks noChangeArrowheads="1"/>
          </p:cNvSpPr>
          <p:nvPr/>
        </p:nvSpPr>
        <p:spPr bwMode="auto">
          <a:xfrm>
            <a:off x="3429000" y="3081338"/>
            <a:ext cx="3429000" cy="2160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68" name="Rectangle 44"/>
          <p:cNvSpPr>
            <a:spLocks noChangeArrowheads="1"/>
          </p:cNvSpPr>
          <p:nvPr/>
        </p:nvSpPr>
        <p:spPr bwMode="auto">
          <a:xfrm>
            <a:off x="3429000" y="5384800"/>
            <a:ext cx="3429000" cy="2160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69" name="Oval 45"/>
          <p:cNvSpPr>
            <a:spLocks noChangeArrowheads="1"/>
          </p:cNvSpPr>
          <p:nvPr/>
        </p:nvSpPr>
        <p:spPr bwMode="auto">
          <a:xfrm>
            <a:off x="1700213" y="6408738"/>
            <a:ext cx="122237" cy="1222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70" name="Oval 46"/>
          <p:cNvSpPr>
            <a:spLocks noChangeArrowheads="1"/>
          </p:cNvSpPr>
          <p:nvPr/>
        </p:nvSpPr>
        <p:spPr bwMode="auto">
          <a:xfrm>
            <a:off x="2205038" y="4232275"/>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71" name="Oval 47"/>
          <p:cNvSpPr>
            <a:spLocks noChangeArrowheads="1"/>
          </p:cNvSpPr>
          <p:nvPr/>
        </p:nvSpPr>
        <p:spPr bwMode="auto">
          <a:xfrm>
            <a:off x="404813" y="1352550"/>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72" name="Oval 48"/>
          <p:cNvSpPr>
            <a:spLocks noChangeArrowheads="1"/>
          </p:cNvSpPr>
          <p:nvPr/>
        </p:nvSpPr>
        <p:spPr bwMode="auto">
          <a:xfrm>
            <a:off x="1989138" y="2000250"/>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73" name="Oval 49"/>
          <p:cNvSpPr>
            <a:spLocks noChangeArrowheads="1"/>
          </p:cNvSpPr>
          <p:nvPr/>
        </p:nvSpPr>
        <p:spPr bwMode="auto">
          <a:xfrm>
            <a:off x="404813" y="5976938"/>
            <a:ext cx="122237" cy="1222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74" name="Oval 50"/>
          <p:cNvSpPr>
            <a:spLocks noChangeArrowheads="1"/>
          </p:cNvSpPr>
          <p:nvPr/>
        </p:nvSpPr>
        <p:spPr bwMode="auto">
          <a:xfrm>
            <a:off x="404813" y="3657600"/>
            <a:ext cx="122237" cy="1222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75" name="Text Box 51"/>
          <p:cNvSpPr txBox="1">
            <a:spLocks noChangeArrowheads="1"/>
          </p:cNvSpPr>
          <p:nvPr/>
        </p:nvSpPr>
        <p:spPr bwMode="auto">
          <a:xfrm>
            <a:off x="2060575" y="1855788"/>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600"/>
              <a:t>350m</a:t>
            </a:r>
            <a:endParaRPr lang="fr-FR" sz="1600"/>
          </a:p>
        </p:txBody>
      </p:sp>
      <p:sp>
        <p:nvSpPr>
          <p:cNvPr id="77876" name="Text Box 52"/>
          <p:cNvSpPr txBox="1">
            <a:spLocks noChangeArrowheads="1"/>
          </p:cNvSpPr>
          <p:nvPr/>
        </p:nvSpPr>
        <p:spPr bwMode="auto">
          <a:xfrm>
            <a:off x="0" y="3297238"/>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600"/>
              <a:t>520m</a:t>
            </a:r>
            <a:endParaRPr lang="fr-FR" sz="1600"/>
          </a:p>
        </p:txBody>
      </p:sp>
      <p:sp>
        <p:nvSpPr>
          <p:cNvPr id="77877" name="Text Box 53"/>
          <p:cNvSpPr txBox="1">
            <a:spLocks noChangeArrowheads="1"/>
          </p:cNvSpPr>
          <p:nvPr/>
        </p:nvSpPr>
        <p:spPr bwMode="auto">
          <a:xfrm>
            <a:off x="44450" y="5688013"/>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600"/>
              <a:t>890m</a:t>
            </a:r>
            <a:endParaRPr lang="fr-FR" sz="1600"/>
          </a:p>
        </p:txBody>
      </p:sp>
      <p:sp>
        <p:nvSpPr>
          <p:cNvPr id="77878" name="Line 54"/>
          <p:cNvSpPr>
            <a:spLocks noChangeShapeType="1"/>
          </p:cNvSpPr>
          <p:nvPr/>
        </p:nvSpPr>
        <p:spPr bwMode="auto">
          <a:xfrm>
            <a:off x="476250" y="1423988"/>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7879" name="Line 55"/>
          <p:cNvSpPr>
            <a:spLocks noChangeShapeType="1"/>
          </p:cNvSpPr>
          <p:nvPr/>
        </p:nvSpPr>
        <p:spPr bwMode="auto">
          <a:xfrm>
            <a:off x="2205038" y="4305300"/>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7880" name="Line 56"/>
          <p:cNvSpPr>
            <a:spLocks noChangeShapeType="1"/>
          </p:cNvSpPr>
          <p:nvPr/>
        </p:nvSpPr>
        <p:spPr bwMode="auto">
          <a:xfrm>
            <a:off x="1773238" y="6480175"/>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7882" name="Oval 58"/>
          <p:cNvSpPr>
            <a:spLocks noChangeArrowheads="1"/>
          </p:cNvSpPr>
          <p:nvPr/>
        </p:nvSpPr>
        <p:spPr bwMode="auto">
          <a:xfrm>
            <a:off x="287338" y="7994650"/>
            <a:ext cx="3024187" cy="1582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85" name="Oval 61"/>
          <p:cNvSpPr>
            <a:spLocks noChangeArrowheads="1"/>
          </p:cNvSpPr>
          <p:nvPr/>
        </p:nvSpPr>
        <p:spPr bwMode="auto">
          <a:xfrm>
            <a:off x="2060575" y="8553450"/>
            <a:ext cx="935038" cy="4746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86" name="Rectangle 62"/>
          <p:cNvSpPr>
            <a:spLocks noChangeArrowheads="1"/>
          </p:cNvSpPr>
          <p:nvPr/>
        </p:nvSpPr>
        <p:spPr bwMode="auto">
          <a:xfrm>
            <a:off x="26988" y="7689850"/>
            <a:ext cx="3429000" cy="2160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87" name="Rectangle 63"/>
          <p:cNvSpPr>
            <a:spLocks noChangeArrowheads="1"/>
          </p:cNvSpPr>
          <p:nvPr/>
        </p:nvSpPr>
        <p:spPr bwMode="auto">
          <a:xfrm>
            <a:off x="3455988" y="7689850"/>
            <a:ext cx="3429000" cy="2160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88" name="Oval 64"/>
          <p:cNvSpPr>
            <a:spLocks noChangeArrowheads="1"/>
          </p:cNvSpPr>
          <p:nvPr/>
        </p:nvSpPr>
        <p:spPr bwMode="auto">
          <a:xfrm>
            <a:off x="2492375" y="8713788"/>
            <a:ext cx="122238" cy="1222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89" name="Oval 65"/>
          <p:cNvSpPr>
            <a:spLocks noChangeArrowheads="1"/>
          </p:cNvSpPr>
          <p:nvPr/>
        </p:nvSpPr>
        <p:spPr bwMode="auto">
          <a:xfrm>
            <a:off x="431800" y="8281988"/>
            <a:ext cx="122238" cy="1222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90" name="Text Box 66"/>
          <p:cNvSpPr txBox="1">
            <a:spLocks noChangeArrowheads="1"/>
          </p:cNvSpPr>
          <p:nvPr/>
        </p:nvSpPr>
        <p:spPr bwMode="auto">
          <a:xfrm>
            <a:off x="71438" y="7993063"/>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600"/>
              <a:t>270m</a:t>
            </a:r>
            <a:endParaRPr lang="fr-FR" sz="1600"/>
          </a:p>
        </p:txBody>
      </p:sp>
      <p:sp>
        <p:nvSpPr>
          <p:cNvPr id="77891" name="Line 67"/>
          <p:cNvSpPr>
            <a:spLocks noChangeShapeType="1"/>
          </p:cNvSpPr>
          <p:nvPr/>
        </p:nvSpPr>
        <p:spPr bwMode="auto">
          <a:xfrm flipV="1">
            <a:off x="2565400" y="8769350"/>
            <a:ext cx="863600" cy="15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7892" name="Oval 68"/>
          <p:cNvSpPr>
            <a:spLocks noChangeArrowheads="1"/>
          </p:cNvSpPr>
          <p:nvPr/>
        </p:nvSpPr>
        <p:spPr bwMode="auto">
          <a:xfrm>
            <a:off x="1844675" y="8443913"/>
            <a:ext cx="1368425" cy="6937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93" name="Oval 69"/>
          <p:cNvSpPr>
            <a:spLocks noChangeArrowheads="1"/>
          </p:cNvSpPr>
          <p:nvPr/>
        </p:nvSpPr>
        <p:spPr bwMode="auto">
          <a:xfrm>
            <a:off x="549275" y="8518525"/>
            <a:ext cx="935038" cy="4746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94" name="Oval 70"/>
          <p:cNvSpPr>
            <a:spLocks noChangeArrowheads="1"/>
          </p:cNvSpPr>
          <p:nvPr/>
        </p:nvSpPr>
        <p:spPr bwMode="auto">
          <a:xfrm>
            <a:off x="981075" y="8678863"/>
            <a:ext cx="122238" cy="1222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95" name="Line 71"/>
          <p:cNvSpPr>
            <a:spLocks noChangeShapeType="1"/>
          </p:cNvSpPr>
          <p:nvPr/>
        </p:nvSpPr>
        <p:spPr bwMode="auto">
          <a:xfrm>
            <a:off x="1054100" y="8750300"/>
            <a:ext cx="790575" cy="19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77896" name="Oval 72"/>
          <p:cNvSpPr>
            <a:spLocks noChangeArrowheads="1"/>
          </p:cNvSpPr>
          <p:nvPr/>
        </p:nvSpPr>
        <p:spPr bwMode="auto">
          <a:xfrm>
            <a:off x="333375" y="8408988"/>
            <a:ext cx="1368425" cy="6937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77897" name="Text Box 73"/>
          <p:cNvSpPr txBox="1">
            <a:spLocks noChangeArrowheads="1"/>
          </p:cNvSpPr>
          <p:nvPr/>
        </p:nvSpPr>
        <p:spPr bwMode="auto">
          <a:xfrm>
            <a:off x="3133725" y="776288"/>
            <a:ext cx="295275" cy="284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A</a:t>
            </a:r>
            <a:endParaRPr lang="fr-FR" sz="1200">
              <a:latin typeface="Arial" charset="0"/>
            </a:endParaRPr>
          </a:p>
        </p:txBody>
      </p:sp>
      <p:sp>
        <p:nvSpPr>
          <p:cNvPr id="77899" name="Text Box 75"/>
          <p:cNvSpPr txBox="1">
            <a:spLocks noChangeArrowheads="1"/>
          </p:cNvSpPr>
          <p:nvPr/>
        </p:nvSpPr>
        <p:spPr bwMode="auto">
          <a:xfrm>
            <a:off x="3141663" y="7689850"/>
            <a:ext cx="303212"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D</a:t>
            </a:r>
            <a:endParaRPr lang="fr-FR" sz="1200">
              <a:latin typeface="Arial" charset="0"/>
            </a:endParaRPr>
          </a:p>
        </p:txBody>
      </p:sp>
      <p:sp>
        <p:nvSpPr>
          <p:cNvPr id="77900" name="Text Box 76"/>
          <p:cNvSpPr txBox="1">
            <a:spLocks noChangeArrowheads="1"/>
          </p:cNvSpPr>
          <p:nvPr/>
        </p:nvSpPr>
        <p:spPr bwMode="auto">
          <a:xfrm>
            <a:off x="3125788" y="5384800"/>
            <a:ext cx="303212"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C</a:t>
            </a:r>
            <a:endParaRPr lang="fr-FR" sz="1200">
              <a:latin typeface="Arial" charset="0"/>
            </a:endParaRPr>
          </a:p>
        </p:txBody>
      </p:sp>
      <p:sp>
        <p:nvSpPr>
          <p:cNvPr id="77901" name="Text Box 77"/>
          <p:cNvSpPr txBox="1">
            <a:spLocks noChangeArrowheads="1"/>
          </p:cNvSpPr>
          <p:nvPr/>
        </p:nvSpPr>
        <p:spPr bwMode="auto">
          <a:xfrm>
            <a:off x="3133725" y="3081338"/>
            <a:ext cx="295275" cy="284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B</a:t>
            </a:r>
            <a:endParaRPr lang="fr-FR" sz="1200">
              <a:latin typeface="Arial"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 50"/>
          <p:cNvPicPr>
            <a:picLocks noChangeAspect="1"/>
          </p:cNvPicPr>
          <p:nvPr/>
        </p:nvPicPr>
        <p:blipFill rotWithShape="1">
          <a:blip r:embed="rId2" cstate="print">
            <a:extLst>
              <a:ext uri="{28A0092B-C50C-407E-A947-70E740481C1C}">
                <a14:useLocalDpi xmlns:a14="http://schemas.microsoft.com/office/drawing/2010/main" val="0"/>
              </a:ext>
            </a:extLst>
          </a:blip>
          <a:srcRect l="13430" r="14004"/>
          <a:stretch/>
        </p:blipFill>
        <p:spPr>
          <a:xfrm>
            <a:off x="0" y="2535497"/>
            <a:ext cx="6858000" cy="6662979"/>
          </a:xfrm>
          <a:prstGeom prst="rect">
            <a:avLst/>
          </a:prstGeom>
        </p:spPr>
      </p:pic>
      <p:sp>
        <p:nvSpPr>
          <p:cNvPr id="93186" name="Text Box 2"/>
          <p:cNvSpPr txBox="1">
            <a:spLocks noChangeArrowheads="1"/>
          </p:cNvSpPr>
          <p:nvPr/>
        </p:nvSpPr>
        <p:spPr bwMode="auto">
          <a:xfrm>
            <a:off x="476250" y="557213"/>
            <a:ext cx="4498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sp>
        <p:nvSpPr>
          <p:cNvPr id="93187" name="Text Box 3"/>
          <p:cNvSpPr txBox="1">
            <a:spLocks noChangeArrowheads="1"/>
          </p:cNvSpPr>
          <p:nvPr/>
        </p:nvSpPr>
        <p:spPr bwMode="auto">
          <a:xfrm>
            <a:off x="484188" y="1111250"/>
            <a:ext cx="3736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Lacs,rivières et relief</a:t>
            </a:r>
          </a:p>
        </p:txBody>
      </p:sp>
      <p:sp>
        <p:nvSpPr>
          <p:cNvPr id="93189" name="Text Box 5"/>
          <p:cNvSpPr txBox="1">
            <a:spLocks noChangeArrowheads="1"/>
          </p:cNvSpPr>
          <p:nvPr/>
        </p:nvSpPr>
        <p:spPr bwMode="auto">
          <a:xfrm>
            <a:off x="0" y="128588"/>
            <a:ext cx="4841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a:latin typeface="Arial" charset="0"/>
              </a:rPr>
              <a:t>Prénom:……………………………………………  Date: ………………..</a:t>
            </a:r>
            <a:endParaRPr lang="fr-FR" sz="1200">
              <a:latin typeface="Arial" charset="0"/>
            </a:endParaRPr>
          </a:p>
        </p:txBody>
      </p:sp>
      <p:sp>
        <p:nvSpPr>
          <p:cNvPr id="93190" name="Line 6"/>
          <p:cNvSpPr>
            <a:spLocks noChangeShapeType="1"/>
          </p:cNvSpPr>
          <p:nvPr/>
        </p:nvSpPr>
        <p:spPr bwMode="auto">
          <a:xfrm flipV="1">
            <a:off x="2916238" y="7040562"/>
            <a:ext cx="0" cy="792163"/>
          </a:xfrm>
          <a:prstGeom prst="line">
            <a:avLst/>
          </a:prstGeom>
          <a:noFill/>
          <a:ln w="95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192" name="Line 8"/>
          <p:cNvSpPr>
            <a:spLocks noChangeShapeType="1"/>
          </p:cNvSpPr>
          <p:nvPr/>
        </p:nvSpPr>
        <p:spPr bwMode="auto">
          <a:xfrm flipH="1">
            <a:off x="5770563" y="2576513"/>
            <a:ext cx="106362" cy="578644"/>
          </a:xfrm>
          <a:prstGeom prst="line">
            <a:avLst/>
          </a:prstGeom>
          <a:noFill/>
          <a:ln w="95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193" name="Line 9"/>
          <p:cNvSpPr>
            <a:spLocks noChangeShapeType="1"/>
          </p:cNvSpPr>
          <p:nvPr/>
        </p:nvSpPr>
        <p:spPr bwMode="auto">
          <a:xfrm>
            <a:off x="1341437" y="4665662"/>
            <a:ext cx="106363" cy="789782"/>
          </a:xfrm>
          <a:prstGeom prst="line">
            <a:avLst/>
          </a:prstGeom>
          <a:noFill/>
          <a:ln w="95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194" name="Line 10"/>
          <p:cNvSpPr>
            <a:spLocks noChangeShapeType="1"/>
          </p:cNvSpPr>
          <p:nvPr/>
        </p:nvSpPr>
        <p:spPr bwMode="auto">
          <a:xfrm>
            <a:off x="5611019" y="6330156"/>
            <a:ext cx="126206" cy="551656"/>
          </a:xfrm>
          <a:prstGeom prst="line">
            <a:avLst/>
          </a:prstGeom>
          <a:noFill/>
          <a:ln w="95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195" name="Line 11"/>
          <p:cNvSpPr>
            <a:spLocks noChangeShapeType="1"/>
          </p:cNvSpPr>
          <p:nvPr/>
        </p:nvSpPr>
        <p:spPr bwMode="auto">
          <a:xfrm>
            <a:off x="2276475" y="3944938"/>
            <a:ext cx="720725" cy="755648"/>
          </a:xfrm>
          <a:prstGeom prst="line">
            <a:avLst/>
          </a:prstGeom>
          <a:noFill/>
          <a:ln w="95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196" name="Line 12"/>
          <p:cNvSpPr>
            <a:spLocks noChangeShapeType="1"/>
          </p:cNvSpPr>
          <p:nvPr/>
        </p:nvSpPr>
        <p:spPr bwMode="auto">
          <a:xfrm flipH="1">
            <a:off x="4975224" y="3729038"/>
            <a:ext cx="685800" cy="355600"/>
          </a:xfrm>
          <a:prstGeom prst="line">
            <a:avLst/>
          </a:prstGeom>
          <a:noFill/>
          <a:ln w="95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197" name="Line 13"/>
          <p:cNvSpPr>
            <a:spLocks noChangeShapeType="1"/>
          </p:cNvSpPr>
          <p:nvPr/>
        </p:nvSpPr>
        <p:spPr bwMode="auto">
          <a:xfrm flipV="1">
            <a:off x="4841875" y="7400924"/>
            <a:ext cx="171450" cy="504825"/>
          </a:xfrm>
          <a:prstGeom prst="line">
            <a:avLst/>
          </a:prstGeom>
          <a:noFill/>
          <a:ln w="95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199" name="Line 15"/>
          <p:cNvSpPr>
            <a:spLocks noChangeShapeType="1"/>
          </p:cNvSpPr>
          <p:nvPr/>
        </p:nvSpPr>
        <p:spPr bwMode="auto">
          <a:xfrm>
            <a:off x="1052512" y="4125119"/>
            <a:ext cx="1692275" cy="683419"/>
          </a:xfrm>
          <a:prstGeom prst="line">
            <a:avLst/>
          </a:prstGeom>
          <a:noFill/>
          <a:ln w="95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grpSp>
        <p:nvGrpSpPr>
          <p:cNvPr id="93200" name="Group 16"/>
          <p:cNvGrpSpPr>
            <a:grpSpLocks/>
          </p:cNvGrpSpPr>
          <p:nvPr/>
        </p:nvGrpSpPr>
        <p:grpSpPr bwMode="auto">
          <a:xfrm>
            <a:off x="5372100" y="128588"/>
            <a:ext cx="1263650" cy="1257300"/>
            <a:chOff x="3384" y="81"/>
            <a:chExt cx="796" cy="792"/>
          </a:xfrm>
        </p:grpSpPr>
        <p:pic>
          <p:nvPicPr>
            <p:cNvPr id="93201" name="Picture 17" descr="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202" name="Rectangle 18"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93204" name="Text Box 20"/>
          <p:cNvSpPr txBox="1">
            <a:spLocks noChangeArrowheads="1"/>
          </p:cNvSpPr>
          <p:nvPr/>
        </p:nvSpPr>
        <p:spPr bwMode="auto">
          <a:xfrm>
            <a:off x="785813" y="3983037"/>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8</a:t>
            </a:r>
            <a:endParaRPr lang="fr-FR" dirty="0"/>
          </a:p>
        </p:txBody>
      </p:sp>
      <p:sp>
        <p:nvSpPr>
          <p:cNvPr id="93205" name="Text Box 21"/>
          <p:cNvSpPr txBox="1">
            <a:spLocks noChangeArrowheads="1"/>
          </p:cNvSpPr>
          <p:nvPr/>
        </p:nvSpPr>
        <p:spPr bwMode="auto">
          <a:xfrm>
            <a:off x="2054225" y="3800475"/>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6</a:t>
            </a:r>
            <a:endParaRPr lang="fr-FR"/>
          </a:p>
        </p:txBody>
      </p:sp>
      <p:sp>
        <p:nvSpPr>
          <p:cNvPr id="93206" name="Text Box 22"/>
          <p:cNvSpPr txBox="1">
            <a:spLocks noChangeArrowheads="1"/>
          </p:cNvSpPr>
          <p:nvPr/>
        </p:nvSpPr>
        <p:spPr bwMode="auto">
          <a:xfrm>
            <a:off x="1125538" y="4558505"/>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7</a:t>
            </a:r>
            <a:endParaRPr lang="fr-FR"/>
          </a:p>
        </p:txBody>
      </p:sp>
      <p:sp>
        <p:nvSpPr>
          <p:cNvPr id="93207" name="Text Box 23"/>
          <p:cNvSpPr txBox="1">
            <a:spLocks noChangeArrowheads="1"/>
          </p:cNvSpPr>
          <p:nvPr/>
        </p:nvSpPr>
        <p:spPr bwMode="auto">
          <a:xfrm>
            <a:off x="5589588" y="3513138"/>
            <a:ext cx="2952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4</a:t>
            </a:r>
            <a:endParaRPr lang="fr-FR"/>
          </a:p>
        </p:txBody>
      </p:sp>
      <p:sp>
        <p:nvSpPr>
          <p:cNvPr id="93208" name="Text Box 24"/>
          <p:cNvSpPr txBox="1">
            <a:spLocks noChangeArrowheads="1"/>
          </p:cNvSpPr>
          <p:nvPr/>
        </p:nvSpPr>
        <p:spPr bwMode="auto">
          <a:xfrm>
            <a:off x="5482431" y="6124574"/>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dirty="0">
                <a:latin typeface="Arial Black" pitchFamily="34" charset="0"/>
              </a:rPr>
              <a:t>3</a:t>
            </a:r>
            <a:endParaRPr lang="fr-FR" dirty="0"/>
          </a:p>
        </p:txBody>
      </p:sp>
      <p:sp>
        <p:nvSpPr>
          <p:cNvPr id="93209" name="Text Box 25"/>
          <p:cNvSpPr txBox="1">
            <a:spLocks noChangeArrowheads="1"/>
          </p:cNvSpPr>
          <p:nvPr/>
        </p:nvSpPr>
        <p:spPr bwMode="auto">
          <a:xfrm>
            <a:off x="2733675" y="7784306"/>
            <a:ext cx="2952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a:t>
            </a:r>
            <a:endParaRPr lang="fr-FR"/>
          </a:p>
        </p:txBody>
      </p:sp>
      <p:sp>
        <p:nvSpPr>
          <p:cNvPr id="93212" name="Text Box 28"/>
          <p:cNvSpPr txBox="1">
            <a:spLocks noChangeArrowheads="1"/>
          </p:cNvSpPr>
          <p:nvPr/>
        </p:nvSpPr>
        <p:spPr bwMode="auto">
          <a:xfrm>
            <a:off x="5516563" y="8337550"/>
            <a:ext cx="3968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11</a:t>
            </a:r>
            <a:endParaRPr lang="fr-FR"/>
          </a:p>
        </p:txBody>
      </p:sp>
      <p:sp>
        <p:nvSpPr>
          <p:cNvPr id="93213" name="Text Box 29"/>
          <p:cNvSpPr txBox="1">
            <a:spLocks noChangeArrowheads="1"/>
          </p:cNvSpPr>
          <p:nvPr/>
        </p:nvSpPr>
        <p:spPr bwMode="auto">
          <a:xfrm>
            <a:off x="5805488" y="2360613"/>
            <a:ext cx="2952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5</a:t>
            </a:r>
            <a:endParaRPr lang="fr-FR"/>
          </a:p>
        </p:txBody>
      </p:sp>
      <p:sp>
        <p:nvSpPr>
          <p:cNvPr id="93217" name="Text Box 33"/>
          <p:cNvSpPr txBox="1">
            <a:spLocks noChangeArrowheads="1"/>
          </p:cNvSpPr>
          <p:nvPr/>
        </p:nvSpPr>
        <p:spPr bwMode="auto">
          <a:xfrm>
            <a:off x="4679949" y="7832725"/>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2</a:t>
            </a:r>
            <a:endParaRPr lang="fr-FR"/>
          </a:p>
        </p:txBody>
      </p:sp>
      <p:sp>
        <p:nvSpPr>
          <p:cNvPr id="93221" name="Text Box 37"/>
          <p:cNvSpPr txBox="1">
            <a:spLocks noChangeArrowheads="1"/>
          </p:cNvSpPr>
          <p:nvPr/>
        </p:nvSpPr>
        <p:spPr bwMode="auto">
          <a:xfrm rot="-5400000">
            <a:off x="6174582" y="9327356"/>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800">
                <a:latin typeface="Arial" charset="0"/>
              </a:rPr>
              <a:t> </a:t>
            </a:r>
            <a:r>
              <a:rPr lang="en-US" sz="700">
                <a:latin typeface="Arial" charset="0"/>
                <a:cs typeface="Times New Roman" pitchFamily="18" charset="0"/>
              </a:rPr>
              <a:t>© </a:t>
            </a:r>
            <a:r>
              <a:rPr lang="fr-CH" sz="700">
                <a:latin typeface="Arial" charset="0"/>
              </a:rPr>
              <a:t>Marc SCHMIDT</a:t>
            </a:r>
            <a:endParaRPr lang="fr-FR" sz="700">
              <a:latin typeface="Arial" charset="0"/>
            </a:endParaRPr>
          </a:p>
        </p:txBody>
      </p:sp>
      <p:sp>
        <p:nvSpPr>
          <p:cNvPr id="93222" name="AutoShape 38"/>
          <p:cNvSpPr>
            <a:spLocks noChangeArrowheads="1"/>
          </p:cNvSpPr>
          <p:nvPr/>
        </p:nvSpPr>
        <p:spPr bwMode="auto">
          <a:xfrm>
            <a:off x="5030787" y="6694486"/>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3223" name="AutoShape 39"/>
          <p:cNvSpPr>
            <a:spLocks noChangeArrowheads="1"/>
          </p:cNvSpPr>
          <p:nvPr/>
        </p:nvSpPr>
        <p:spPr bwMode="auto">
          <a:xfrm>
            <a:off x="6237288" y="7040563"/>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3224" name="AutoShape 40"/>
          <p:cNvSpPr>
            <a:spLocks noChangeArrowheads="1"/>
          </p:cNvSpPr>
          <p:nvPr/>
        </p:nvSpPr>
        <p:spPr bwMode="auto">
          <a:xfrm>
            <a:off x="5661025" y="7832725"/>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3225" name="AutoShape 41"/>
          <p:cNvSpPr>
            <a:spLocks noChangeArrowheads="1"/>
          </p:cNvSpPr>
          <p:nvPr/>
        </p:nvSpPr>
        <p:spPr bwMode="auto">
          <a:xfrm>
            <a:off x="836613" y="6321425"/>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3226" name="AutoShape 42"/>
          <p:cNvSpPr>
            <a:spLocks noChangeArrowheads="1"/>
          </p:cNvSpPr>
          <p:nvPr/>
        </p:nvSpPr>
        <p:spPr bwMode="auto">
          <a:xfrm>
            <a:off x="1052513" y="6176963"/>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3227" name="AutoShape 43"/>
          <p:cNvSpPr>
            <a:spLocks noChangeArrowheads="1"/>
          </p:cNvSpPr>
          <p:nvPr/>
        </p:nvSpPr>
        <p:spPr bwMode="auto">
          <a:xfrm>
            <a:off x="2997200" y="3800475"/>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3228" name="AutoShape 44"/>
          <p:cNvSpPr>
            <a:spLocks noChangeArrowheads="1"/>
          </p:cNvSpPr>
          <p:nvPr/>
        </p:nvSpPr>
        <p:spPr bwMode="auto">
          <a:xfrm>
            <a:off x="4365625" y="6588124"/>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3229" name="AutoShape 45"/>
          <p:cNvSpPr>
            <a:spLocks noChangeArrowheads="1"/>
          </p:cNvSpPr>
          <p:nvPr/>
        </p:nvSpPr>
        <p:spPr bwMode="auto">
          <a:xfrm>
            <a:off x="5785644" y="7213600"/>
            <a:ext cx="215900" cy="1873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93230" name="Line 46"/>
          <p:cNvSpPr>
            <a:spLocks noChangeShapeType="1"/>
          </p:cNvSpPr>
          <p:nvPr/>
        </p:nvSpPr>
        <p:spPr bwMode="auto">
          <a:xfrm>
            <a:off x="1808162" y="3297238"/>
            <a:ext cx="1296988"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231" name="Line 47"/>
          <p:cNvSpPr>
            <a:spLocks noChangeShapeType="1"/>
          </p:cNvSpPr>
          <p:nvPr/>
        </p:nvSpPr>
        <p:spPr bwMode="auto">
          <a:xfrm flipV="1">
            <a:off x="628650" y="6465887"/>
            <a:ext cx="279400" cy="619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233" name="Text Box 49"/>
          <p:cNvSpPr txBox="1">
            <a:spLocks noChangeArrowheads="1"/>
          </p:cNvSpPr>
          <p:nvPr/>
        </p:nvSpPr>
        <p:spPr bwMode="auto">
          <a:xfrm>
            <a:off x="4940300" y="5097463"/>
            <a:ext cx="3968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15</a:t>
            </a:r>
            <a:endParaRPr lang="fr-FR"/>
          </a:p>
        </p:txBody>
      </p:sp>
      <p:sp>
        <p:nvSpPr>
          <p:cNvPr id="93234" name="Text Box 50"/>
          <p:cNvSpPr txBox="1">
            <a:spLocks noChangeArrowheads="1"/>
          </p:cNvSpPr>
          <p:nvPr/>
        </p:nvSpPr>
        <p:spPr bwMode="auto">
          <a:xfrm>
            <a:off x="5373688" y="5313363"/>
            <a:ext cx="3968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14</a:t>
            </a:r>
            <a:endParaRPr lang="fr-FR"/>
          </a:p>
        </p:txBody>
      </p:sp>
      <p:sp>
        <p:nvSpPr>
          <p:cNvPr id="93235" name="Text Box 51"/>
          <p:cNvSpPr txBox="1">
            <a:spLocks noChangeArrowheads="1"/>
          </p:cNvSpPr>
          <p:nvPr/>
        </p:nvSpPr>
        <p:spPr bwMode="auto">
          <a:xfrm>
            <a:off x="333375" y="6032500"/>
            <a:ext cx="29527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a:latin typeface="Arial Black" pitchFamily="34" charset="0"/>
              </a:rPr>
              <a:t>9</a:t>
            </a:r>
            <a:endParaRPr lang="fr-FR"/>
          </a:p>
        </p:txBody>
      </p:sp>
      <p:sp>
        <p:nvSpPr>
          <p:cNvPr id="93236" name="Text Box 52"/>
          <p:cNvSpPr txBox="1">
            <a:spLocks noChangeArrowheads="1"/>
          </p:cNvSpPr>
          <p:nvPr/>
        </p:nvSpPr>
        <p:spPr bwMode="auto">
          <a:xfrm>
            <a:off x="6381750" y="7761288"/>
            <a:ext cx="3968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12</a:t>
            </a:r>
            <a:endParaRPr lang="fr-FR"/>
          </a:p>
        </p:txBody>
      </p:sp>
      <p:sp>
        <p:nvSpPr>
          <p:cNvPr id="93237" name="Line 53"/>
          <p:cNvSpPr>
            <a:spLocks noChangeShapeType="1"/>
          </p:cNvSpPr>
          <p:nvPr/>
        </p:nvSpPr>
        <p:spPr bwMode="auto">
          <a:xfrm>
            <a:off x="620713" y="6105525"/>
            <a:ext cx="504825"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238" name="Line 54"/>
          <p:cNvSpPr>
            <a:spLocks noChangeShapeType="1"/>
          </p:cNvSpPr>
          <p:nvPr/>
        </p:nvSpPr>
        <p:spPr bwMode="auto">
          <a:xfrm flipH="1">
            <a:off x="4473575" y="5384800"/>
            <a:ext cx="611188" cy="12969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239" name="Line 55"/>
          <p:cNvSpPr>
            <a:spLocks noChangeShapeType="1"/>
          </p:cNvSpPr>
          <p:nvPr/>
        </p:nvSpPr>
        <p:spPr bwMode="auto">
          <a:xfrm flipH="1">
            <a:off x="5157787" y="5600700"/>
            <a:ext cx="287337" cy="11747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240" name="Line 56"/>
          <p:cNvSpPr>
            <a:spLocks noChangeShapeType="1"/>
          </p:cNvSpPr>
          <p:nvPr/>
        </p:nvSpPr>
        <p:spPr bwMode="auto">
          <a:xfrm flipV="1">
            <a:off x="5734050" y="797718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241" name="Line 57"/>
          <p:cNvSpPr>
            <a:spLocks noChangeShapeType="1"/>
          </p:cNvSpPr>
          <p:nvPr/>
        </p:nvSpPr>
        <p:spPr bwMode="auto">
          <a:xfrm flipH="1" flipV="1">
            <a:off x="6308725" y="7185025"/>
            <a:ext cx="21590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242" name="Text Box 58"/>
          <p:cNvSpPr txBox="1">
            <a:spLocks noChangeArrowheads="1"/>
          </p:cNvSpPr>
          <p:nvPr/>
        </p:nvSpPr>
        <p:spPr bwMode="auto">
          <a:xfrm>
            <a:off x="6092825" y="5024438"/>
            <a:ext cx="396875" cy="2841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latin typeface="Arial Black" pitchFamily="34" charset="0"/>
              </a:rPr>
              <a:t>13</a:t>
            </a:r>
            <a:endParaRPr lang="fr-FR"/>
          </a:p>
        </p:txBody>
      </p:sp>
      <p:sp>
        <p:nvSpPr>
          <p:cNvPr id="93243" name="Line 59"/>
          <p:cNvSpPr>
            <a:spLocks noChangeShapeType="1"/>
          </p:cNvSpPr>
          <p:nvPr/>
        </p:nvSpPr>
        <p:spPr bwMode="auto">
          <a:xfrm flipV="1">
            <a:off x="5913438" y="5313363"/>
            <a:ext cx="252412" cy="1974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93210" name="Text Box 26"/>
          <p:cNvSpPr txBox="1">
            <a:spLocks noChangeArrowheads="1"/>
          </p:cNvSpPr>
          <p:nvPr/>
        </p:nvSpPr>
        <p:spPr bwMode="auto">
          <a:xfrm>
            <a:off x="344488" y="7003256"/>
            <a:ext cx="396875" cy="284163"/>
          </a:xfrm>
          <a:prstGeom prst="rect">
            <a:avLst/>
          </a:prstGeom>
          <a:solidFill>
            <a:schemeClr val="bg1"/>
          </a:solidFill>
          <a:ln w="9525">
            <a:solidFill>
              <a:schemeClr val="tx1"/>
            </a:solidFill>
            <a:miter lim="800000"/>
            <a:headEnd/>
            <a:tailEnd/>
          </a:ln>
          <a:effectLst/>
          <a:extLst/>
        </p:spPr>
        <p:txBody>
          <a:bodyPr wrap="none">
            <a:spAutoFit/>
          </a:bodyPr>
          <a:lstStyle/>
          <a:p>
            <a:r>
              <a:rPr lang="fr-FR" sz="1200">
                <a:latin typeface="Arial Black" pitchFamily="34" charset="0"/>
              </a:rPr>
              <a:t>10</a:t>
            </a:r>
            <a:endParaRPr lang="fr-FR"/>
          </a:p>
        </p:txBody>
      </p:sp>
      <p:sp>
        <p:nvSpPr>
          <p:cNvPr id="93211" name="Text Box 27"/>
          <p:cNvSpPr txBox="1">
            <a:spLocks noChangeArrowheads="1"/>
          </p:cNvSpPr>
          <p:nvPr/>
        </p:nvSpPr>
        <p:spPr bwMode="auto">
          <a:xfrm>
            <a:off x="1501774" y="3155157"/>
            <a:ext cx="396875" cy="284162"/>
          </a:xfrm>
          <a:prstGeom prst="rect">
            <a:avLst/>
          </a:prstGeom>
          <a:solidFill>
            <a:schemeClr val="bg1"/>
          </a:solidFill>
          <a:ln w="9525">
            <a:solidFill>
              <a:schemeClr val="tx1"/>
            </a:solidFill>
            <a:miter lim="800000"/>
            <a:headEnd/>
            <a:tailEnd/>
          </a:ln>
          <a:effectLst/>
          <a:extLst/>
        </p:spPr>
        <p:txBody>
          <a:bodyPr wrap="none">
            <a:spAutoFit/>
          </a:bodyPr>
          <a:lstStyle/>
          <a:p>
            <a:r>
              <a:rPr lang="fr-FR" sz="1200">
                <a:latin typeface="Arial Black" pitchFamily="34" charset="0"/>
              </a:rPr>
              <a:t>16</a:t>
            </a:r>
            <a:endParaRPr lang="fr-FR"/>
          </a:p>
        </p:txBody>
      </p:sp>
    </p:spTree>
    <p:extLst>
      <p:ext uri="{BB962C8B-B14F-4D97-AF65-F5344CB8AC3E}">
        <p14:creationId xmlns:p14="http://schemas.microsoft.com/office/powerpoint/2010/main" val="26686617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92088" y="1497013"/>
            <a:ext cx="6477000" cy="850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a:latin typeface="Arial" charset="0"/>
              </a:rPr>
              <a:t>A l’aide de la page précédente, place les sommets ainsi que les lacs et rivières du canton de Vaud . Attention à l’orthographe, elle compte!</a:t>
            </a:r>
          </a:p>
          <a:p>
            <a:pPr algn="ctr"/>
            <a:endParaRPr lang="fr-FR" sz="1400">
              <a:latin typeface="Arial" charset="0"/>
            </a:endParaRPr>
          </a:p>
          <a:p>
            <a:r>
              <a:rPr lang="fr-FR" sz="1500">
                <a:latin typeface="Arial" charset="0"/>
              </a:rPr>
              <a:t>1……………………..……………………………………………………………</a:t>
            </a:r>
          </a:p>
          <a:p>
            <a:endParaRPr lang="fr-FR" sz="1500">
              <a:latin typeface="Arial" charset="0"/>
            </a:endParaRPr>
          </a:p>
          <a:p>
            <a:r>
              <a:rPr lang="fr-FR" sz="1500">
                <a:latin typeface="Arial" charset="0"/>
              </a:rPr>
              <a:t>2……………………..……………………………………………………………</a:t>
            </a:r>
          </a:p>
          <a:p>
            <a:endParaRPr lang="fr-FR" sz="1500">
              <a:latin typeface="Arial" charset="0"/>
            </a:endParaRPr>
          </a:p>
          <a:p>
            <a:r>
              <a:rPr lang="fr-FR" sz="1500">
                <a:latin typeface="Arial" charset="0"/>
              </a:rPr>
              <a:t>3……………………..……………………………………………………………</a:t>
            </a:r>
          </a:p>
          <a:p>
            <a:endParaRPr lang="fr-FR" sz="1500">
              <a:latin typeface="Arial" charset="0"/>
            </a:endParaRPr>
          </a:p>
          <a:p>
            <a:r>
              <a:rPr lang="fr-FR" sz="1500">
                <a:latin typeface="Arial" charset="0"/>
              </a:rPr>
              <a:t>4……………………..……………………………………………………………</a:t>
            </a:r>
          </a:p>
          <a:p>
            <a:endParaRPr lang="fr-FR" sz="1500">
              <a:latin typeface="Arial" charset="0"/>
            </a:endParaRPr>
          </a:p>
          <a:p>
            <a:r>
              <a:rPr lang="fr-FR" sz="1500">
                <a:latin typeface="Arial" charset="0"/>
              </a:rPr>
              <a:t>5……………………..……………………………………………………………</a:t>
            </a:r>
          </a:p>
          <a:p>
            <a:endParaRPr lang="fr-FR" sz="1500">
              <a:latin typeface="Arial" charset="0"/>
            </a:endParaRPr>
          </a:p>
          <a:p>
            <a:r>
              <a:rPr lang="fr-FR" sz="1500">
                <a:latin typeface="Arial" charset="0"/>
              </a:rPr>
              <a:t>6……………………..……………………………………………………………</a:t>
            </a:r>
          </a:p>
          <a:p>
            <a:endParaRPr lang="fr-FR" sz="1500">
              <a:latin typeface="Arial" charset="0"/>
            </a:endParaRPr>
          </a:p>
          <a:p>
            <a:r>
              <a:rPr lang="fr-FR" sz="1500">
                <a:latin typeface="Arial" charset="0"/>
              </a:rPr>
              <a:t>7……………………..……………………………………………………………</a:t>
            </a:r>
          </a:p>
          <a:p>
            <a:endParaRPr lang="fr-FR" sz="1500">
              <a:latin typeface="Arial" charset="0"/>
            </a:endParaRPr>
          </a:p>
          <a:p>
            <a:r>
              <a:rPr lang="fr-FR" sz="1500">
                <a:latin typeface="Arial" charset="0"/>
              </a:rPr>
              <a:t>8……………………..……………………………………………………………</a:t>
            </a:r>
          </a:p>
          <a:p>
            <a:endParaRPr lang="fr-FR" sz="1500">
              <a:latin typeface="Arial" charset="0"/>
            </a:endParaRPr>
          </a:p>
          <a:p>
            <a:r>
              <a:rPr lang="fr-FR" sz="1500">
                <a:latin typeface="Arial" charset="0"/>
              </a:rPr>
              <a:t>9……………………..……………………………………………………………</a:t>
            </a:r>
          </a:p>
          <a:p>
            <a:endParaRPr lang="fr-FR" sz="1500">
              <a:latin typeface="Arial" charset="0"/>
            </a:endParaRPr>
          </a:p>
          <a:p>
            <a:r>
              <a:rPr lang="fr-FR" sz="1500">
                <a:latin typeface="Arial" charset="0"/>
              </a:rPr>
              <a:t>10……………………..…………………………………………………………..</a:t>
            </a:r>
          </a:p>
          <a:p>
            <a:endParaRPr lang="fr-FR" sz="1500">
              <a:latin typeface="Arial" charset="0"/>
            </a:endParaRPr>
          </a:p>
          <a:p>
            <a:r>
              <a:rPr lang="fr-FR" sz="1500">
                <a:latin typeface="Arial" charset="0"/>
              </a:rPr>
              <a:t>11……………………..………………………………………………………….</a:t>
            </a:r>
          </a:p>
          <a:p>
            <a:endParaRPr lang="fr-FR" sz="1500">
              <a:latin typeface="Arial" charset="0"/>
            </a:endParaRPr>
          </a:p>
          <a:p>
            <a:r>
              <a:rPr lang="fr-FR" sz="1500">
                <a:latin typeface="Arial" charset="0"/>
              </a:rPr>
              <a:t>12……………………..………………………………………………………….</a:t>
            </a:r>
          </a:p>
          <a:p>
            <a:endParaRPr lang="fr-FR" sz="1500">
              <a:latin typeface="Arial" charset="0"/>
            </a:endParaRPr>
          </a:p>
          <a:p>
            <a:r>
              <a:rPr lang="fr-FR" sz="1500">
                <a:latin typeface="Arial" charset="0"/>
              </a:rPr>
              <a:t>13……………………..………………………………………………………….</a:t>
            </a:r>
          </a:p>
          <a:p>
            <a:endParaRPr lang="fr-FR" sz="1500">
              <a:latin typeface="Arial" charset="0"/>
            </a:endParaRPr>
          </a:p>
          <a:p>
            <a:r>
              <a:rPr lang="fr-FR" sz="1500">
                <a:latin typeface="Arial" charset="0"/>
              </a:rPr>
              <a:t>14……………………..…………………………………………………………</a:t>
            </a:r>
          </a:p>
          <a:p>
            <a:endParaRPr lang="fr-FR" sz="1500">
              <a:latin typeface="Arial" charset="0"/>
            </a:endParaRPr>
          </a:p>
          <a:p>
            <a:r>
              <a:rPr lang="fr-FR" sz="1500">
                <a:latin typeface="Arial" charset="0"/>
              </a:rPr>
              <a:t>15……………………..…………………………………………………………</a:t>
            </a:r>
          </a:p>
          <a:p>
            <a:endParaRPr lang="fr-CH" sz="1500">
              <a:latin typeface="Arial" charset="0"/>
            </a:endParaRPr>
          </a:p>
          <a:p>
            <a:r>
              <a:rPr lang="fr-CH" sz="1500">
                <a:latin typeface="Arial" charset="0"/>
              </a:rPr>
              <a:t>16…………………………………………………………………………………</a:t>
            </a:r>
          </a:p>
          <a:p>
            <a:endParaRPr lang="fr-CH" sz="1500">
              <a:latin typeface="Arial" charset="0"/>
            </a:endParaRPr>
          </a:p>
          <a:p>
            <a:r>
              <a:rPr lang="fr-CH" sz="1500">
                <a:latin typeface="Arial" charset="0"/>
              </a:rPr>
              <a:t>16 points réponses + 8 points orthographe = 24 points</a:t>
            </a:r>
            <a:endParaRPr lang="fr-FR" sz="1500">
              <a:latin typeface="Arial" charset="0"/>
            </a:endParaRPr>
          </a:p>
          <a:p>
            <a:endParaRPr lang="fr-FR" sz="1500">
              <a:latin typeface="Arial" charset="0"/>
            </a:endParaRPr>
          </a:p>
        </p:txBody>
      </p:sp>
      <p:sp>
        <p:nvSpPr>
          <p:cNvPr id="95235" name="Text Box 3"/>
          <p:cNvSpPr txBox="1">
            <a:spLocks noChangeArrowheads="1"/>
          </p:cNvSpPr>
          <p:nvPr/>
        </p:nvSpPr>
        <p:spPr bwMode="auto">
          <a:xfrm>
            <a:off x="476250" y="273050"/>
            <a:ext cx="449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a:latin typeface="Arial Black" pitchFamily="34" charset="0"/>
              </a:rPr>
              <a:t>Le canton de VAUD</a:t>
            </a:r>
          </a:p>
        </p:txBody>
      </p:sp>
      <p:grpSp>
        <p:nvGrpSpPr>
          <p:cNvPr id="95237" name="Group 5"/>
          <p:cNvGrpSpPr>
            <a:grpSpLocks/>
          </p:cNvGrpSpPr>
          <p:nvPr/>
        </p:nvGrpSpPr>
        <p:grpSpPr bwMode="auto">
          <a:xfrm>
            <a:off x="5372100" y="128588"/>
            <a:ext cx="1263650" cy="1257300"/>
            <a:chOff x="3384" y="81"/>
            <a:chExt cx="796" cy="792"/>
          </a:xfrm>
        </p:grpSpPr>
        <p:pic>
          <p:nvPicPr>
            <p:cNvPr id="95238" name="Picture 6" descr="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 y="81"/>
              <a:ext cx="791"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39" name="Rectangle 7" descr="Rayures étroites verticales"/>
            <p:cNvSpPr>
              <a:spLocks noChangeArrowheads="1"/>
            </p:cNvSpPr>
            <p:nvPr/>
          </p:nvSpPr>
          <p:spPr bwMode="auto">
            <a:xfrm>
              <a:off x="3384" y="476"/>
              <a:ext cx="796" cy="397"/>
            </a:xfrm>
            <a:prstGeom prst="rect">
              <a:avLst/>
            </a:prstGeom>
            <a:pattFill prst="narVert">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grpSp>
      <p:sp>
        <p:nvSpPr>
          <p:cNvPr id="95242" name="Text Box 10"/>
          <p:cNvSpPr txBox="1">
            <a:spLocks noChangeArrowheads="1"/>
          </p:cNvSpPr>
          <p:nvPr/>
        </p:nvSpPr>
        <p:spPr bwMode="auto">
          <a:xfrm>
            <a:off x="595313" y="849313"/>
            <a:ext cx="276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atin typeface="Arial Black" pitchFamily="34" charset="0"/>
              </a:rPr>
              <a:t>Relief, </a:t>
            </a:r>
            <a:r>
              <a:rPr lang="fr-FR" sz="1600">
                <a:latin typeface="Arial Black" pitchFamily="34" charset="0"/>
              </a:rPr>
              <a:t>les sommets</a:t>
            </a:r>
          </a:p>
        </p:txBody>
      </p:sp>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1581</TotalTime>
  <Words>6943</Words>
  <Application>Microsoft Macintosh PowerPoint</Application>
  <PresentationFormat>Format A4 (210 x 297 mm)</PresentationFormat>
  <Paragraphs>1569</Paragraphs>
  <Slides>98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98</vt:i4>
      </vt:variant>
    </vt:vector>
  </HeadingPairs>
  <TitlesOfParts>
    <vt:vector size="104" baseType="lpstr">
      <vt:lpstr>Arial</vt:lpstr>
      <vt:lpstr>Arial Black</vt:lpstr>
      <vt:lpstr>Courier New</vt:lpstr>
      <vt:lpstr>JacobaDB</vt:lpstr>
      <vt:lpstr>Times New Roman</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Marc SCHMIDT</dc:creator>
  <cp:lastModifiedBy>Isabelle Schmidt</cp:lastModifiedBy>
  <cp:revision>225</cp:revision>
  <cp:lastPrinted>2019-05-04T07:57:33Z</cp:lastPrinted>
  <dcterms:created xsi:type="dcterms:W3CDTF">2006-12-04T16:35:07Z</dcterms:created>
  <dcterms:modified xsi:type="dcterms:W3CDTF">2019-05-04T07:58:07Z</dcterms:modified>
</cp:coreProperties>
</file>