
<file path=[Content_Types].xml><?xml version="1.0" encoding="utf-8"?>
<Types xmlns="http://schemas.openxmlformats.org/package/2006/content-types">
  <Default Extension="xml" ContentType="application/xml"/>
  <Default Extension="jpeg" ContentType="image/jpeg"/>
  <Default Extension="tif" ContentType="image/tif"/>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515151"/>
        </a:fontRef>
        <a:srgbClr val="515151"/>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wholeTbl>
    <a:band2H>
      <a:tcTxStyle/>
      <a:tcStyle>
        <a:tcBdr/>
        <a:fill>
          <a:solidFill>
            <a:srgbClr val="81A5D4">
              <a:alpha val="15000"/>
            </a:srgbClr>
          </a:solidFill>
        </a:fill>
      </a:tcStyle>
    </a:band2H>
    <a:firstCol>
      <a:tcTxStyle b="off" i="off">
        <a:fontRef idx="minor">
          <a:srgbClr val="F3F1D8"/>
        </a:fontRef>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firstCol>
    <a:lastRow>
      <a:tcTxStyle b="off" i="off">
        <a:fontRef idx="minor">
          <a:srgbClr val="F3F1D8"/>
        </a:fontRef>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lastRow>
    <a:firstRow>
      <a:tcTxStyle b="off" i="off">
        <a:fontRef idx="minor">
          <a:srgbClr val="F3F1D8"/>
        </a:fontRef>
        <a:srgbClr val="F3F1D8"/>
      </a:tcTxStyle>
      <a:tcStyle>
        <a:tcBdr>
          <a:left>
            <a:ln w="25400" cap="flat">
              <a:solidFill>
                <a:srgbClr val="A9A9A4"/>
              </a:solidFill>
              <a:prstDash val="solid"/>
              <a:miter lim="400000"/>
            </a:ln>
          </a:left>
          <a:right>
            <a:ln w="25400" cap="flat">
              <a:solidFill>
                <a:srgbClr val="A9A9A4"/>
              </a:solidFill>
              <a:prstDash val="solid"/>
              <a:miter lim="400000"/>
            </a:ln>
          </a:right>
          <a:top>
            <a:ln w="25400" cap="flat">
              <a:solidFill>
                <a:srgbClr val="A9A9A4"/>
              </a:solidFill>
              <a:prstDash val="solid"/>
              <a:miter lim="400000"/>
            </a:ln>
          </a:top>
          <a:bottom>
            <a:ln w="25400" cap="flat">
              <a:solidFill>
                <a:srgbClr val="A9A9A4"/>
              </a:solidFill>
              <a:prstDash val="solid"/>
              <a:miter lim="400000"/>
            </a:ln>
          </a:bottom>
          <a:insideH>
            <a:ln w="25400" cap="flat">
              <a:solidFill>
                <a:srgbClr val="A9A9A4"/>
              </a:solidFill>
              <a:prstDash val="solid"/>
              <a:miter lim="400000"/>
            </a:ln>
          </a:insideH>
          <a:insideV>
            <a:ln w="25400" cap="flat">
              <a:solidFill>
                <a:srgbClr val="A9A9A4"/>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840"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esProps" Target="presProps.xml"/><Relationship Id="rId102" Type="http://schemas.openxmlformats.org/officeDocument/2006/relationships/viewProps" Target="viewProps.xml"/><Relationship Id="rId103" Type="http://schemas.openxmlformats.org/officeDocument/2006/relationships/theme" Target="theme/theme1.xml"/><Relationship Id="rId10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interSettings" Target="printerSettings/printerSettings1.bin"/><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1143000" y="685800"/>
            <a:ext cx="4572000" cy="3429000"/>
          </a:xfrm>
          <a:prstGeom prst="rect">
            <a:avLst/>
          </a:prstGeom>
        </p:spPr>
        <p:txBody>
          <a:bodyPr/>
          <a:lstStyle/>
          <a:p>
            <a:endParaRPr/>
          </a:p>
        </p:txBody>
      </p:sp>
      <p:sp>
        <p:nvSpPr>
          <p:cNvPr id="173" name="Shape 17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40361350"/>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9" Type="http://schemas.openxmlformats.org/officeDocument/2006/relationships/hyperlink" Target="http://fr.wikipedia.org/wiki/Antoine_de_Bourbon" TargetMode="External"/><Relationship Id="rId20" Type="http://schemas.openxmlformats.org/officeDocument/2006/relationships/hyperlink" Target="http://fr.wikipedia.org/wiki/%C3%89dit_de_Nantes" TargetMode="External"/><Relationship Id="rId21" Type="http://schemas.openxmlformats.org/officeDocument/2006/relationships/hyperlink" Target="http://fr.wikipedia.org/wiki/Espagne" TargetMode="External"/><Relationship Id="rId22" Type="http://schemas.openxmlformats.org/officeDocument/2006/relationships/hyperlink" Target="http://fr.wikipedia.org/wiki/14_mai" TargetMode="External"/><Relationship Id="rId23" Type="http://schemas.openxmlformats.org/officeDocument/2006/relationships/hyperlink" Target="http://fr.wikipedia.org/wiki/Mai" TargetMode="External"/><Relationship Id="rId24" Type="http://schemas.openxmlformats.org/officeDocument/2006/relationships/hyperlink" Target="http://fr.wikipedia.org/wiki/1610" TargetMode="External"/><Relationship Id="rId25" Type="http://schemas.openxmlformats.org/officeDocument/2006/relationships/hyperlink" Target="http://fr.wikipedia.org/wiki/Fran%C3%A7ois_Ravaillac" TargetMode="External"/><Relationship Id="rId26" Type="http://schemas.openxmlformats.org/officeDocument/2006/relationships/hyperlink" Target="http://fr.wikipedia.org/wiki/Rue_de_la_Ferronnerie" TargetMode="External"/><Relationship Id="rId27" Type="http://schemas.openxmlformats.org/officeDocument/2006/relationships/hyperlink" Target="http://fr.wikipedia.org/wiki/Paris" TargetMode="External"/><Relationship Id="rId10" Type="http://schemas.openxmlformats.org/officeDocument/2006/relationships/hyperlink" Target="http://fr.wikipedia.org/wiki/Louis_IX_de_France" TargetMode="External"/><Relationship Id="rId11" Type="http://schemas.openxmlformats.org/officeDocument/2006/relationships/hyperlink" Target="http://fr.wikipedia.org/wiki/Prince_du_sang" TargetMode="External"/><Relationship Id="rId12" Type="http://schemas.openxmlformats.org/officeDocument/2006/relationships/hyperlink" Target="http://fr.wikipedia.org/wiki/Loi_salique" TargetMode="External"/><Relationship Id="rId13" Type="http://schemas.openxmlformats.org/officeDocument/2006/relationships/hyperlink" Target="http://fr.wikipedia.org/wiki/Fran%C3%A7ois_de_France_(1555-1584)" TargetMode="External"/><Relationship Id="rId14" Type="http://schemas.openxmlformats.org/officeDocument/2006/relationships/hyperlink" Target="http://fr.wikipedia.org/wiki/Henri_III_de_France" TargetMode="External"/><Relationship Id="rId15" Type="http://schemas.openxmlformats.org/officeDocument/2006/relationships/hyperlink" Target="http://fr.wikipedia.org/wiki/Guerres_de_religion_(France)" TargetMode="External"/><Relationship Id="rId16" Type="http://schemas.openxmlformats.org/officeDocument/2006/relationships/hyperlink" Target="http://fr.wikipedia.org/wiki/Protestantisme" TargetMode="External"/><Relationship Id="rId17" Type="http://schemas.openxmlformats.org/officeDocument/2006/relationships/hyperlink" Target="http://fr.wikipedia.org/wiki/Bapt%C3%AAme" TargetMode="External"/><Relationship Id="rId18" Type="http://schemas.openxmlformats.org/officeDocument/2006/relationships/hyperlink" Target="http://fr.wikipedia.org/wiki/Catholicisme" TargetMode="External"/><Relationship Id="rId19" Type="http://schemas.openxmlformats.org/officeDocument/2006/relationships/hyperlink" Target="http://fr.wikipedia.org/wiki/Roi_de_France" TargetMode="External"/><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fr.wikipedia.org/wiki/Liste_des_monarques_de_France" TargetMode="External"/><Relationship Id="rId4" Type="http://schemas.openxmlformats.org/officeDocument/2006/relationships/hyperlink" Target="http://fr.wikipedia.org/wiki/Royaume_de_France" TargetMode="External"/><Relationship Id="rId5" Type="http://schemas.openxmlformats.org/officeDocument/2006/relationships/hyperlink" Target="http://fr.wikipedia.org/wiki/Maison_cap%C3%A9tienne_de_Bourbon" TargetMode="External"/><Relationship Id="rId6" Type="http://schemas.openxmlformats.org/officeDocument/2006/relationships/hyperlink" Target="http://fr.wikipedia.org/wiki/Cap%C3%A9tiens" TargetMode="External"/><Relationship Id="rId7" Type="http://schemas.openxmlformats.org/officeDocument/2006/relationships/hyperlink" Target="http://fr.wikipedia.org/wiki/Jeanne_d'Albret" TargetMode="External"/><Relationship Id="rId8" Type="http://schemas.openxmlformats.org/officeDocument/2006/relationships/hyperlink" Target="http://fr.wikipedia.org/wiki/Maison_d'Albre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r.wikipedia.org/wiki/Louis_XIV" TargetMode="External"/><Relationship Id="rId4" Type="http://schemas.openxmlformats.org/officeDocument/2006/relationships/hyperlink" Target="https://fr.wikipedia.org/wiki/Guillaume_III_d'Angleterre"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9" Type="http://schemas.openxmlformats.org/officeDocument/2006/relationships/hyperlink" Target="https://fr.wikipedia.org/wiki/Monarques_d'Espagne" TargetMode="External"/><Relationship Id="rId20" Type="http://schemas.openxmlformats.org/officeDocument/2006/relationships/hyperlink" Target="https://fr.wikipedia.org/wiki/Ferdinand_Marie_de_Bavi%C3%A8re" TargetMode="External"/><Relationship Id="rId21" Type="http://schemas.openxmlformats.org/officeDocument/2006/relationships/hyperlink" Target="https://fr.wikipedia.org/wiki/Louis_de_France_(1661-1711)" TargetMode="External"/><Relationship Id="rId10" Type="http://schemas.openxmlformats.org/officeDocument/2006/relationships/hyperlink" Target="https://fr.wikipedia.org/wiki/Charles_II_d'Espagne" TargetMode="External"/><Relationship Id="rId11" Type="http://schemas.openxmlformats.org/officeDocument/2006/relationships/hyperlink" Target="https://fr.wikipedia.org/wiki/Maison_de_Habsbourg_en_Espagne" TargetMode="External"/><Relationship Id="rId12" Type="http://schemas.openxmlformats.org/officeDocument/2006/relationships/hyperlink" Target="https://fr.wikipedia.org/wiki/1er_novembre" TargetMode="External"/><Relationship Id="rId13" Type="http://schemas.openxmlformats.org/officeDocument/2006/relationships/hyperlink" Target="https://fr.wikipedia.org/wiki/1700" TargetMode="External"/><Relationship Id="rId14" Type="http://schemas.openxmlformats.org/officeDocument/2006/relationships/hyperlink" Target="https://fr.wikipedia.org/wiki/Royaume_de_France" TargetMode="External"/><Relationship Id="rId15" Type="http://schemas.openxmlformats.org/officeDocument/2006/relationships/hyperlink" Target="https://fr.wikipedia.org/wiki/Maison_cap%C3%A9tienne_de_Bourbon" TargetMode="External"/><Relationship Id="rId16" Type="http://schemas.openxmlformats.org/officeDocument/2006/relationships/hyperlink" Target="https://fr.wikipedia.org/wiki/Archiduch%C3%A9_d'Autriche" TargetMode="External"/><Relationship Id="rId17" Type="http://schemas.openxmlformats.org/officeDocument/2006/relationships/hyperlink" Target="https://fr.wikipedia.org/wiki/Habsbourg" TargetMode="External"/><Relationship Id="rId18" Type="http://schemas.openxmlformats.org/officeDocument/2006/relationships/hyperlink" Target="https://fr.wikipedia.org/wiki/Liste_des_comtes_et_ducs_d'Anjou" TargetMode="External"/><Relationship Id="rId19" Type="http://schemas.openxmlformats.org/officeDocument/2006/relationships/hyperlink" Target="https://fr.wikipedia.org/wiki/Marie_Anne_Victoire_de_Bavi%C3%A8re" TargetMode="External"/><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fr.wikipedia.org/wiki/1701" TargetMode="External"/><Relationship Id="rId4" Type="http://schemas.openxmlformats.org/officeDocument/2006/relationships/hyperlink" Target="https://fr.wikipedia.org/wiki/1714" TargetMode="External"/><Relationship Id="rId5" Type="http://schemas.openxmlformats.org/officeDocument/2006/relationships/hyperlink" Target="https://fr.wikipedia.org/wiki/Louis_XIV_de_France" TargetMode="External"/><Relationship Id="rId6" Type="http://schemas.openxmlformats.org/officeDocument/2006/relationships/hyperlink" Target="https://fr.wikipedia.org/wiki/Madrid" TargetMode="External"/><Relationship Id="rId7" Type="http://schemas.openxmlformats.org/officeDocument/2006/relationships/hyperlink" Target="https://fr.wikipedia.org/wiki/Philippe_V_d'Espagne" TargetMode="External"/><Relationship Id="rId8" Type="http://schemas.openxmlformats.org/officeDocument/2006/relationships/hyperlink" Target="https://fr.wikipedia.org/wiki/Maison_de_Bourbon_en_Espagne" TargetMode="External"/></Relationships>
</file>

<file path=ppt/notesSlides/_rels/notesSlide13.xml.rels><?xml version="1.0" encoding="UTF-8" standalone="yes"?>
<Relationships xmlns="http://schemas.openxmlformats.org/package/2006/relationships"><Relationship Id="rId9" Type="http://schemas.openxmlformats.org/officeDocument/2006/relationships/hyperlink" Target="http://fr.wikipedia.org/wiki/%C3%89dit_de_Fontainebleau_(1685)" TargetMode="External"/><Relationship Id="rId20" Type="http://schemas.openxmlformats.org/officeDocument/2006/relationships/hyperlink" Target="http://fr.wikipedia.org/wiki/Huguenots" TargetMode="External"/><Relationship Id="rId21" Type="http://schemas.openxmlformats.org/officeDocument/2006/relationships/hyperlink" Target="http://fr.wikipedia.org/wiki/Amnistie" TargetMode="External"/><Relationship Id="rId10" Type="http://schemas.openxmlformats.org/officeDocument/2006/relationships/hyperlink" Target="http://fr.wikipedia.org/wiki/18_octobre" TargetMode="External"/><Relationship Id="rId11" Type="http://schemas.openxmlformats.org/officeDocument/2006/relationships/hyperlink" Target="http://fr.wikipedia.org/wiki/Octobre" TargetMode="External"/><Relationship Id="rId12" Type="http://schemas.openxmlformats.org/officeDocument/2006/relationships/hyperlink" Target="http://fr.wikipedia.org/wiki/1685" TargetMode="External"/><Relationship Id="rId13" Type="http://schemas.openxmlformats.org/officeDocument/2006/relationships/hyperlink" Target="http://fr.wikipedia.org/wiki/Protestantisme" TargetMode="External"/><Relationship Id="rId14" Type="http://schemas.openxmlformats.org/officeDocument/2006/relationships/hyperlink" Target="http://fr.wikipedia.org/wiki/Archives_nationales_(France)" TargetMode="External"/><Relationship Id="rId15" Type="http://schemas.openxmlformats.org/officeDocument/2006/relationships/hyperlink" Target="http://fr.wikipedia.org/wiki/Catholicisme" TargetMode="External"/><Relationship Id="rId16" Type="http://schemas.openxmlformats.org/officeDocument/2006/relationships/hyperlink" Target="http://fr.wikipedia.org/wiki/Henri_III_de_France" TargetMode="External"/><Relationship Id="rId17" Type="http://schemas.openxmlformats.org/officeDocument/2006/relationships/hyperlink" Target="http://fr.wikipedia.org/wiki/Guerres_de_religion_(France)" TargetMode="External"/><Relationship Id="rId18" Type="http://schemas.openxmlformats.org/officeDocument/2006/relationships/hyperlink" Target="http://fr.wikipedia.org/wiki/Royaume_de_France" TargetMode="External"/><Relationship Id="rId19" Type="http://schemas.openxmlformats.org/officeDocument/2006/relationships/hyperlink" Target="http://fr.wikipedia.org/wiki/XVIe_si%C3%A8cle" TargetMode="External"/><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fr.wikipedia.org/wiki/%C3%89dit_de_tol%C3%A9rance" TargetMode="External"/><Relationship Id="rId4" Type="http://schemas.openxmlformats.org/officeDocument/2006/relationships/hyperlink" Target="http://fr.wikipedia.org/wiki/13_avril" TargetMode="External"/><Relationship Id="rId5" Type="http://schemas.openxmlformats.org/officeDocument/2006/relationships/hyperlink" Target="http://fr.wikipedia.org/wiki/Avril" TargetMode="External"/><Relationship Id="rId6" Type="http://schemas.openxmlformats.org/officeDocument/2006/relationships/hyperlink" Target="http://fr.wikipedia.org/wiki/1598" TargetMode="External"/><Relationship Id="rId7" Type="http://schemas.openxmlformats.org/officeDocument/2006/relationships/hyperlink" Target="http://fr.wikipedia.org/wiki/Henri_IV_de_France" TargetMode="External"/><Relationship Id="rId8" Type="http://schemas.openxmlformats.org/officeDocument/2006/relationships/hyperlink" Target="http://fr.wikipedia.org/wiki/Louis_XIV_de_France" TargetMode="External"/></Relationships>
</file>

<file path=ppt/notesSlides/_rels/notesSlide14.xml.rels><?xml version="1.0" encoding="UTF-8" standalone="yes"?>
<Relationships xmlns="http://schemas.openxmlformats.org/package/2006/relationships"><Relationship Id="rId9" Type="http://schemas.openxmlformats.org/officeDocument/2006/relationships/hyperlink" Target="http://fr.wikipedia.org/wiki/Sola_scriptura" TargetMode="External"/><Relationship Id="rId20" Type="http://schemas.openxmlformats.org/officeDocument/2006/relationships/hyperlink" Target="http://fr.wikipedia.org/wiki/Protestantisme" TargetMode="External"/><Relationship Id="rId21" Type="http://schemas.openxmlformats.org/officeDocument/2006/relationships/hyperlink" Target="http://fr.wikipedia.org/wiki/Contre-R%C3%A9forme" TargetMode="External"/><Relationship Id="rId22" Type="http://schemas.openxmlformats.org/officeDocument/2006/relationships/hyperlink" Target="http://fr.wikipedia.org/wiki/Concile_de_Trente" TargetMode="External"/><Relationship Id="rId10" Type="http://schemas.openxmlformats.org/officeDocument/2006/relationships/hyperlink" Target="http://fr.wikipedia.org/wiki/Martin_Luther" TargetMode="External"/><Relationship Id="rId11" Type="http://schemas.openxmlformats.org/officeDocument/2006/relationships/hyperlink" Target="http://fr.wikipedia.org/wiki/Allemagne" TargetMode="External"/><Relationship Id="rId12" Type="http://schemas.openxmlformats.org/officeDocument/2006/relationships/hyperlink" Target="http://fr.wikipedia.org/wiki/Ulrich_Zwingli" TargetMode="External"/><Relationship Id="rId13" Type="http://schemas.openxmlformats.org/officeDocument/2006/relationships/hyperlink" Target="http://fr.wikipedia.org/wiki/Zurich" TargetMode="External"/><Relationship Id="rId14" Type="http://schemas.openxmlformats.org/officeDocument/2006/relationships/hyperlink" Target="http://fr.wikipedia.org/wiki/Martin_Bucer" TargetMode="External"/><Relationship Id="rId15" Type="http://schemas.openxmlformats.org/officeDocument/2006/relationships/hyperlink" Target="http://fr.wikipedia.org/wiki/Strasbourg" TargetMode="External"/><Relationship Id="rId16" Type="http://schemas.openxmlformats.org/officeDocument/2006/relationships/hyperlink" Target="http://fr.wikipedia.org/wiki/Jean_Calvin" TargetMode="External"/><Relationship Id="rId17" Type="http://schemas.openxmlformats.org/officeDocument/2006/relationships/hyperlink" Target="http://fr.wikipedia.org/wiki/Paris" TargetMode="External"/><Relationship Id="rId18" Type="http://schemas.openxmlformats.org/officeDocument/2006/relationships/hyperlink" Target="http://fr.wikipedia.org/wiki/Gen%C3%A8ve" TargetMode="External"/><Relationship Id="rId19" Type="http://schemas.openxmlformats.org/officeDocument/2006/relationships/hyperlink" Target="http://fr.wikipedia.org/wiki/%C3%89glise_catholique_romaine" TargetMode="External"/><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fr.wikipedia.org/wiki/XVe_si%C3%A8cle" TargetMode="External"/><Relationship Id="rId4" Type="http://schemas.openxmlformats.org/officeDocument/2006/relationships/hyperlink" Target="http://fr.wikipedia.org/wiki/XVIe_si%C3%A8cle" TargetMode="External"/><Relationship Id="rId5" Type="http://schemas.openxmlformats.org/officeDocument/2006/relationships/hyperlink" Target="http://fr.wikipedia.org/wiki/Salut_de_l'%C3%A2me" TargetMode="External"/><Relationship Id="rId6" Type="http://schemas.openxmlformats.org/officeDocument/2006/relationships/hyperlink" Target="http://fr.wikipedia.org/wiki/R%C3%A9formateur_protestant" TargetMode="External"/><Relationship Id="rId7" Type="http://schemas.openxmlformats.org/officeDocument/2006/relationships/hyperlink" Target="http://fr.wikipedia.org/wiki/Commerce_des_indulgences" TargetMode="External"/><Relationship Id="rId8" Type="http://schemas.openxmlformats.org/officeDocument/2006/relationships/hyperlink" Target="http://fr.wikipedia.org/wiki/Purgatoire" TargetMode="External"/></Relationships>
</file>

<file path=ppt/notesSlides/_rels/notesSlide15.xml.rels><?xml version="1.0" encoding="UTF-8" standalone="yes"?>
<Relationships xmlns="http://schemas.openxmlformats.org/package/2006/relationships"><Relationship Id="rId11" Type="http://schemas.openxmlformats.org/officeDocument/2006/relationships/hyperlink" Target="http://fr.wikipedia.org/wiki/Sup%C3%A9rieur_g%C3%A9n%C3%A9ral_de_la_Compagnie_de_J%C3%A9sus" TargetMode="External"/><Relationship Id="rId12" Type="http://schemas.openxmlformats.org/officeDocument/2006/relationships/hyperlink" Target="http://fr.wikipedia.org/wiki/Adolfo_Nicol%C3%A1s" TargetMode="External"/><Relationship Id="rId13" Type="http://schemas.openxmlformats.org/officeDocument/2006/relationships/hyperlink" Target="http://fr.wikipedia.org/wiki/%C3%89poque_moderne" TargetMode="External"/><Relationship Id="rId14" Type="http://schemas.openxmlformats.org/officeDocument/2006/relationships/hyperlink" Target="http://fr.wikipedia.org/wiki/XVIe_si%C3%A8cle" TargetMode="External"/><Relationship Id="rId15" Type="http://schemas.openxmlformats.org/officeDocument/2006/relationships/hyperlink" Target="http://fr.wikipedia.org/wiki/Jean_Lacouture" TargetMode="External"/><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fr.wikipedia.org/wiki/Abr%C3%A9viations_des_ordres_religieux_catholiques" TargetMode="External"/><Relationship Id="rId4" Type="http://schemas.openxmlformats.org/officeDocument/2006/relationships/hyperlink" Target="http://fr.wikipedia.org/wiki/Liste_des_congr%C3%A9gations_catholiques" TargetMode="External"/><Relationship Id="rId5" Type="http://schemas.openxmlformats.org/officeDocument/2006/relationships/hyperlink" Target="http://fr.wikipedia.org/wiki/Clercs_r%C3%A9guliers" TargetMode="External"/><Relationship Id="rId6" Type="http://schemas.openxmlformats.org/officeDocument/2006/relationships/hyperlink" Target="http://fr.wikipedia.org/wiki/Ignace_de_Loyola" TargetMode="External"/><Relationship Id="rId7" Type="http://schemas.openxmlformats.org/officeDocument/2006/relationships/hyperlink" Target="http://fr.wikipedia.org/wiki/1540" TargetMode="External"/><Relationship Id="rId8" Type="http://schemas.openxmlformats.org/officeDocument/2006/relationships/hyperlink" Target="http://fr.wikipedia.org/wiki/Paul_III" TargetMode="External"/><Relationship Id="rId9" Type="http://schemas.openxmlformats.org/officeDocument/2006/relationships/hyperlink" Target="http://fr.wikipedia.org/wiki/Ordre_religieux" TargetMode="External"/><Relationship Id="rId10" Type="http://schemas.openxmlformats.org/officeDocument/2006/relationships/hyperlink" Target="http://fr.wikipedia.org/wiki/Catholicisme" TargetMode="External"/></Relationships>
</file>

<file path=ppt/notesSlides/_rels/notesSlide16.xml.rels><?xml version="1.0" encoding="UTF-8" standalone="yes"?>
<Relationships xmlns="http://schemas.openxmlformats.org/package/2006/relationships"><Relationship Id="rId9" Type="http://schemas.openxmlformats.org/officeDocument/2006/relationships/hyperlink" Target="http://fr.wikipedia.org/wiki/Gr%C3%A2ce_(religion_chr%C3%A9tienne)" TargetMode="External"/><Relationship Id="rId20" Type="http://schemas.openxmlformats.org/officeDocument/2006/relationships/hyperlink" Target="http://fr.wikipedia.org/wiki/1653" TargetMode="External"/><Relationship Id="rId21" Type="http://schemas.openxmlformats.org/officeDocument/2006/relationships/hyperlink" Target="http://fr.wikipedia.org/wiki/Les_Provinciales" TargetMode="External"/><Relationship Id="rId22" Type="http://schemas.openxmlformats.org/officeDocument/2006/relationships/hyperlink" Target="http://fr.wikipedia.org/wiki/Blaise_Pascal" TargetMode="External"/><Relationship Id="rId23" Type="http://schemas.openxmlformats.org/officeDocument/2006/relationships/hyperlink" Target="http://fr.wikipedia.org/wiki/Port-Royal_des_Champs" TargetMode="External"/><Relationship Id="rId24" Type="http://schemas.openxmlformats.org/officeDocument/2006/relationships/hyperlink" Target="http://fr.wikipedia.org/wiki/Louis_XIV" TargetMode="External"/><Relationship Id="rId25" Type="http://schemas.openxmlformats.org/officeDocument/2006/relationships/hyperlink" Target="http://fr.wikipedia.org/wiki/Unigenitus" TargetMode="External"/><Relationship Id="rId26" Type="http://schemas.openxmlformats.org/officeDocument/2006/relationships/hyperlink" Target="http://fr.wikipedia.org/wiki/1713" TargetMode="External"/><Relationship Id="rId27" Type="http://schemas.openxmlformats.org/officeDocument/2006/relationships/hyperlink" Target="http://fr.wikipedia.org/wiki/Absolutisme" TargetMode="External"/><Relationship Id="rId28" Type="http://schemas.openxmlformats.org/officeDocument/2006/relationships/hyperlink" Target="http://fr.wikipedia.org/wiki/Ultramontanisme" TargetMode="External"/><Relationship Id="rId29" Type="http://schemas.openxmlformats.org/officeDocument/2006/relationships/hyperlink" Target="http://fr.wikipedia.org/wiki/R%C3%A9volution_fran%C3%A7aise" TargetMode="External"/><Relationship Id="rId30" Type="http://schemas.openxmlformats.org/officeDocument/2006/relationships/hyperlink" Target="http://fr.wikipedia.org/wiki/Constitution_civile_du_clerg%C3%A9" TargetMode="External"/><Relationship Id="rId31" Type="http://schemas.openxmlformats.org/officeDocument/2006/relationships/hyperlink" Target="http://fr.wikipedia.org/wiki/XIXe_si%C3%A8cle" TargetMode="External"/><Relationship Id="rId32" Type="http://schemas.openxmlformats.org/officeDocument/2006/relationships/hyperlink" Target="http://fr.wikipedia.org/wiki/Vatican_I" TargetMode="External"/><Relationship Id="rId10" Type="http://schemas.openxmlformats.org/officeDocument/2006/relationships/hyperlink" Target="http://fr.wikipedia.org/wiki/Libre_arbitre" TargetMode="External"/><Relationship Id="rId11" Type="http://schemas.openxmlformats.org/officeDocument/2006/relationships/hyperlink" Target="http://fr.wikipedia.org/wiki/Salut_(religion)" TargetMode="External"/><Relationship Id="rId12" Type="http://schemas.openxmlformats.org/officeDocument/2006/relationships/hyperlink" Target="http://fr.wikipedia.org/wiki/Compagnie_de_J%C3%A9sus" TargetMode="External"/><Relationship Id="rId13" Type="http://schemas.openxmlformats.org/officeDocument/2006/relationships/hyperlink" Target="http://fr.wikipedia.org/wiki/Casuistique" TargetMode="External"/><Relationship Id="rId14" Type="http://schemas.openxmlformats.org/officeDocument/2006/relationships/hyperlink" Target="http://fr.wikipedia.org/wiki/Saint-Si%C3%A8ge" TargetMode="External"/><Relationship Id="rId15" Type="http://schemas.openxmlformats.org/officeDocument/2006/relationships/hyperlink" Target="http://fr.wikipedia.org/wiki/R%C3%A9forme_catholique" TargetMode="External"/><Relationship Id="rId16" Type="http://schemas.openxmlformats.org/officeDocument/2006/relationships/hyperlink" Target="http://fr.wikipedia.org/wiki/Ypres" TargetMode="External"/><Relationship Id="rId17" Type="http://schemas.openxmlformats.org/officeDocument/2006/relationships/hyperlink" Target="http://fr.wikipedia.org/wiki/Corn%C3%A9lius_Jansen" TargetMode="External"/><Relationship Id="rId18" Type="http://schemas.openxmlformats.org/officeDocument/2006/relationships/hyperlink" Target="http://fr.wikipedia.org/wiki/Augustinus" TargetMode="External"/><Relationship Id="rId19" Type="http://schemas.openxmlformats.org/officeDocument/2006/relationships/hyperlink" Target="http://fr.wikipedia.org/wiki/1640" TargetMode="External"/><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fr.wikipedia.org/wiki/XVIIe_si%C3%A8cle" TargetMode="External"/><Relationship Id="rId4" Type="http://schemas.openxmlformats.org/officeDocument/2006/relationships/hyperlink" Target="http://fr.wikipedia.org/wiki/XVIIIe_si%C3%A8cle" TargetMode="External"/><Relationship Id="rId5" Type="http://schemas.openxmlformats.org/officeDocument/2006/relationships/hyperlink" Target="http://fr.wikipedia.org/wiki/Royaume_de_France" TargetMode="External"/><Relationship Id="rId6" Type="http://schemas.openxmlformats.org/officeDocument/2006/relationships/hyperlink" Target="http://fr.wikipedia.org/wiki/%C3%89glise_catholique_romaine" TargetMode="External"/><Relationship Id="rId7" Type="http://schemas.openxmlformats.org/officeDocument/2006/relationships/hyperlink" Target="http://fr.wikipedia.org/wiki/Catholicisme" TargetMode="External"/><Relationship Id="rId8" Type="http://schemas.openxmlformats.org/officeDocument/2006/relationships/hyperlink" Target="http://fr.wikipedia.org/wiki/Saint_Augusti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fr.wikipedia.org/wiki/Courtisan" TargetMode="External"/><Relationship Id="rId4" Type="http://schemas.openxmlformats.org/officeDocument/2006/relationships/hyperlink" Target="http://fr.wikipedia.org/wiki/Nicolas_Faret" TargetMode="External"/><Relationship Id="rId5" Type="http://schemas.openxmlformats.org/officeDocument/2006/relationships/hyperlink" Target="http://fr.wikipedia.org/w/index.php?title=Honn%C3%AAte_homme&amp;veaction=edit&amp;section=3" TargetMode="External"/><Relationship Id="rId6" Type="http://schemas.openxmlformats.org/officeDocument/2006/relationships/hyperlink" Target="http://fr.wikipedia.org/w/index.php?title=Honn%C3%AAte_homme&amp;action=edit&amp;section=3" TargetMode="External"/><Relationship Id="rId7" Type="http://schemas.openxmlformats.org/officeDocument/2006/relationships/hyperlink" Target="http://fr.wikipedia.org/wiki/Madeleine_de_Scud%C3%A9ry" TargetMode="External"/><Relationship Id="rId8" Type="http://schemas.openxmlformats.org/officeDocument/2006/relationships/hyperlink" Target="http://fr.wikipedia.org/wiki/Moli%C3%A8re" TargetMode="External"/><Relationship Id="rId9" Type="http://schemas.openxmlformats.org/officeDocument/2006/relationships/hyperlink" Target="http://fr.wikipedia.org/wiki/Le_Tartuffe" TargetMode="External"/><Relationship Id="rId10" Type="http://schemas.openxmlformats.org/officeDocument/2006/relationships/hyperlink" Target="http://fr.wikipedia.org/wiki/Les_Femmes_Savantes" TargetMode="External"/><Relationship Id="rId11" Type="http://schemas.openxmlformats.org/officeDocument/2006/relationships/hyperlink" Target="http://fr.wikipedia.org/wiki/Nicolas_Boileau" TargetMode="External"/><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1" Type="http://schemas.openxmlformats.org/officeDocument/2006/relationships/hyperlink" Target="http://fr.wikipedia.org/wiki/Louis_XIII_de_France" TargetMode="External"/><Relationship Id="rId12" Type="http://schemas.openxmlformats.org/officeDocument/2006/relationships/hyperlink" Target="http://fr.wikipedia.org/wiki/Fichier:Dehio_212_Cluny.jpg" TargetMode="External"/><Relationship Id="rId13" Type="http://schemas.openxmlformats.org/officeDocument/2006/relationships/hyperlink" Target="http://fr.wikipedia.org/wiki/Fichier:France-Abbaye_de_Fontfroide-vue_d'ensemble.jpg" TargetMode="External"/><Relationship Id="rId14" Type="http://schemas.openxmlformats.org/officeDocument/2006/relationships/hyperlink" Target="http://fr.wikipedia.org/wiki/Compagnie_de_J%C3%A9sus" TargetMode="External"/><Relationship Id="rId15" Type="http://schemas.openxmlformats.org/officeDocument/2006/relationships/hyperlink" Target="http://fr.wikipedia.org/wiki/Fichier:St_vincent_de_paul.jpg" TargetMode="External"/><Relationship Id="rId16" Type="http://schemas.openxmlformats.org/officeDocument/2006/relationships/hyperlink" Target="http://fr.wikipedia.org/wiki/Jans%C3%A9nisme" TargetMode="External"/><Relationship Id="rId17" Type="http://schemas.openxmlformats.org/officeDocument/2006/relationships/hyperlink" Target="http://fr.wikipedia.org/wiki/Fichier:Jean-Baptiste_Greuze_L'accordee_de_Village.jpg" TargetMode="External"/><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fr.wikipedia.org/wiki/Montaigne" TargetMode="External"/><Relationship Id="rId4" Type="http://schemas.openxmlformats.org/officeDocument/2006/relationships/hyperlink" Target="http://fr.wikipedia.org/wiki/Louis_V_Joseph_de_Bourbon-Cond%C3%A9" TargetMode="External"/><Relationship Id="rId5" Type="http://schemas.openxmlformats.org/officeDocument/2006/relationships/hyperlink" Target="http://fr.wikipedia.org/wiki/Louis_Ren%C3%A9_%C3%89douard_de_Rohan_(1734-1803)" TargetMode="External"/><Relationship Id="rId6" Type="http://schemas.openxmlformats.org/officeDocument/2006/relationships/hyperlink" Target="http://fr.wikipedia.org/wiki/Yolande_de_Polastron" TargetMode="External"/><Relationship Id="rId7" Type="http://schemas.openxmlformats.org/officeDocument/2006/relationships/hyperlink" Target="http://fr.wikipedia.org/wiki/Madame_de_Lamballe" TargetMode="External"/><Relationship Id="rId8" Type="http://schemas.openxmlformats.org/officeDocument/2006/relationships/hyperlink" Target="http://fr.wikipedia.org/wiki/Louis_Fran%C3%A7ois_de_Bourbon-Conti" TargetMode="External"/><Relationship Id="rId9" Type="http://schemas.openxmlformats.org/officeDocument/2006/relationships/hyperlink" Target="http://fr.wikipedia.org/wiki/Fronde_(histoire)" TargetMode="External"/><Relationship Id="rId10" Type="http://schemas.openxmlformats.org/officeDocument/2006/relationships/hyperlink" Target="http://fr.wikipedia.org/wiki/Henri_IV_de_Franc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www.histoire-image.org/site/rech/resultat.php?auteur_id=932" TargetMode="External"/></Relationships>
</file>

<file path=ppt/notesSlides/_rels/notesSlide3.xml.rels><?xml version="1.0" encoding="UTF-8" standalone="yes"?>
<Relationships xmlns="http://schemas.openxmlformats.org/package/2006/relationships"><Relationship Id="rId11" Type="http://schemas.openxmlformats.org/officeDocument/2006/relationships/hyperlink" Target="http://fr.wikipedia.org/wiki/Protestantisme" TargetMode="External"/><Relationship Id="rId12" Type="http://schemas.openxmlformats.org/officeDocument/2006/relationships/hyperlink" Target="http://fr.wikipedia.org/wiki/Provinces-Unies" TargetMode="External"/><Relationship Id="rId13" Type="http://schemas.openxmlformats.org/officeDocument/2006/relationships/hyperlink" Target="http://fr.wikipedia.org/wiki/France" TargetMode="External"/><Relationship Id="rId14" Type="http://schemas.openxmlformats.org/officeDocument/2006/relationships/hyperlink" Target="http://www.larousse.fr/encyclopedie/divers/trait%C3%A9s_de_Westphalie/149773" TargetMode="External"/><Relationship Id="rId15" Type="http://schemas.openxmlformats.org/officeDocument/2006/relationships/hyperlink" Target="http://www.larousse.fr/encyclopedie/divers/trait%C3%A9_des_Pyr%C3%A9n%C3%A9es/139898" TargetMode="External"/><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fr.wikipedia.org/wiki/Liste_des_batailles_de_la_guerre_de_Trente_Ans" TargetMode="External"/><Relationship Id="rId4" Type="http://schemas.openxmlformats.org/officeDocument/2006/relationships/hyperlink" Target="http://fr.wikipedia.org/wiki/Europe" TargetMode="External"/><Relationship Id="rId5" Type="http://schemas.openxmlformats.org/officeDocument/2006/relationships/hyperlink" Target="http://fr.wikipedia.org/wiki/1618" TargetMode="External"/><Relationship Id="rId6" Type="http://schemas.openxmlformats.org/officeDocument/2006/relationships/hyperlink" Target="http://fr.wikipedia.org/wiki/1648" TargetMode="External"/><Relationship Id="rId7" Type="http://schemas.openxmlformats.org/officeDocument/2006/relationships/hyperlink" Target="http://fr.wikipedia.org/wiki/Maison_de_Habsbourg" TargetMode="External"/><Relationship Id="rId8" Type="http://schemas.openxmlformats.org/officeDocument/2006/relationships/hyperlink" Target="http://fr.wikipedia.org/wiki/Monarchie_catholique_espagnole" TargetMode="External"/><Relationship Id="rId9" Type="http://schemas.openxmlformats.org/officeDocument/2006/relationships/hyperlink" Target="http://fr.wikipedia.org/wiki/Saint-Empire_germanique" TargetMode="External"/><Relationship Id="rId10" Type="http://schemas.openxmlformats.org/officeDocument/2006/relationships/hyperlink" Target="http://fr.wikipedia.org/wiki/%C3%89glise_catholique_romaine" TargetMode="External"/></Relationships>
</file>

<file path=ppt/notesSlides/_rels/notesSlide30.xml.rels><?xml version="1.0" encoding="UTF-8" standalone="yes"?>
<Relationships xmlns="http://schemas.openxmlformats.org/package/2006/relationships"><Relationship Id="rId11" Type="http://schemas.openxmlformats.org/officeDocument/2006/relationships/hyperlink" Target="http://fr.wikipedia.org/wiki/Charles_Louis_Auguste_Fouquet_de_Belle-Isle" TargetMode="External"/><Relationship Id="rId12" Type="http://schemas.openxmlformats.org/officeDocument/2006/relationships/hyperlink" Target="http://fr.wikipedia.org/wiki/Nicolas_Fouquet" TargetMode="External"/><Relationship Id="rId13" Type="http://schemas.openxmlformats.org/officeDocument/2006/relationships/hyperlink" Target="http://fr.wikipedia.org/wiki/Montesquieu" TargetMode="External"/><Relationship Id="rId14" Type="http://schemas.openxmlformats.org/officeDocument/2006/relationships/hyperlink" Target="http://fr.wikipedia.org/wiki/Famille_Lef%C3%A8vre_d'Ormesson" TargetMode="External"/><Relationship Id="rId15" Type="http://schemas.openxmlformats.org/officeDocument/2006/relationships/hyperlink" Target="http://fr.wikipedia.org/wiki/Famille_de_Nicola%C3%AF" TargetMode="External"/><Relationship Id="rId16" Type="http://schemas.openxmlformats.org/officeDocument/2006/relationships/hyperlink" Target="http://fr.wikipedia.org/wiki/Ren%C3%A9_Nicolas_de_Maupeou" TargetMode="External"/><Relationship Id="rId1" Type="http://schemas.openxmlformats.org/officeDocument/2006/relationships/notesMaster" Target="../notesMasters/notesMaster1.xml"/><Relationship Id="rId2" Type="http://schemas.openxmlformats.org/officeDocument/2006/relationships/slide" Target="../slides/slide43.xml"/><Relationship Id="rId3" Type="http://schemas.openxmlformats.org/officeDocument/2006/relationships/hyperlink" Target="http://fr.wikipedia.org/wiki/Ancien_R%C3%A9gime" TargetMode="External"/><Relationship Id="rId4" Type="http://schemas.openxmlformats.org/officeDocument/2006/relationships/hyperlink" Target="http://fr.wikipedia.org/wiki/XVIIe_si%C3%A8cle" TargetMode="External"/><Relationship Id="rId5" Type="http://schemas.openxmlformats.org/officeDocument/2006/relationships/hyperlink" Target="http://fr.wikipedia.org/wiki/Noblesse_d'extraction" TargetMode="External"/><Relationship Id="rId6" Type="http://schemas.openxmlformats.org/officeDocument/2006/relationships/hyperlink" Target="http://fr.wikipedia.org/wiki/Office" TargetMode="External"/><Relationship Id="rId7" Type="http://schemas.openxmlformats.org/officeDocument/2006/relationships/hyperlink" Target="http://fr.wikipedia.org/wiki/1604" TargetMode="External"/><Relationship Id="rId8" Type="http://schemas.openxmlformats.org/officeDocument/2006/relationships/hyperlink" Target="http://fr.wikipedia.org/wiki/Paulette_(imp%C3%B4t)" TargetMode="External"/><Relationship Id="rId9" Type="http://schemas.openxmlformats.org/officeDocument/2006/relationships/hyperlink" Target="http://fr.wikipedia.org/wiki/Parlement" TargetMode="External"/><Relationship Id="rId10" Type="http://schemas.openxmlformats.org/officeDocument/2006/relationships/hyperlink" Target="http://fr.wikipedia.org/wiki/Roturier" TargetMode="External"/></Relationships>
</file>

<file path=ppt/notesSlides/_rels/notesSlide31.xml.rels><?xml version="1.0" encoding="UTF-8" standalone="yes"?>
<Relationships xmlns="http://schemas.openxmlformats.org/package/2006/relationships"><Relationship Id="rId20" Type="http://schemas.openxmlformats.org/officeDocument/2006/relationships/hyperlink" Target="http://fr.wikipedia.org/wiki/Richelieu" TargetMode="External"/><Relationship Id="rId21" Type="http://schemas.openxmlformats.org/officeDocument/2006/relationships/hyperlink" Target="http://fr.wikipedia.org/wiki/Fran%C3%A7ois_Le_M%C3%A9tel_de_Boisrobert" TargetMode="External"/><Relationship Id="rId22" Type="http://schemas.openxmlformats.org/officeDocument/2006/relationships/hyperlink" Target="http://fr.wikipedia.org/wiki/Jean_Chapelain" TargetMode="External"/><Relationship Id="rId23" Type="http://schemas.openxmlformats.org/officeDocument/2006/relationships/hyperlink" Target="http://fr.wikipedia.org/wiki/Acad%C3%A9mie_fran%C3%A7aise" TargetMode="External"/><Relationship Id="rId24" Type="http://schemas.openxmlformats.org/officeDocument/2006/relationships/hyperlink" Target="http://fr.wikipedia.org/wiki/Fran%C3%A7ois_H%C3%A9delin" TargetMode="External"/><Relationship Id="rId25" Type="http://schemas.openxmlformats.org/officeDocument/2006/relationships/hyperlink" Target="http://fr.wikipedia.org/wiki/Madeleine_de_Scud%C3%A9ry" TargetMode="External"/><Relationship Id="rId26" Type="http://schemas.openxmlformats.org/officeDocument/2006/relationships/hyperlink" Target="http://fr.wikipedia.org/wiki/Paul_Scarron" TargetMode="External"/><Relationship Id="rId27" Type="http://schemas.openxmlformats.org/officeDocument/2006/relationships/hyperlink" Target="http://fr.wikipedia.org/wiki/Burlesque" TargetMode="External"/><Relationship Id="rId28" Type="http://schemas.openxmlformats.org/officeDocument/2006/relationships/hyperlink" Target="http://fr.wikipedia.org/wiki/%C3%89pigramme" TargetMode="External"/><Relationship Id="rId29" Type="http://schemas.openxmlformats.org/officeDocument/2006/relationships/hyperlink" Target="http://fr.wikipedia.org/wiki/Madame_de_Maintenon" TargetMode="External"/><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en.wikipedia.org/wiki/Jean_Fran%C3%A7ois_de_Troy" TargetMode="External"/><Relationship Id="rId4" Type="http://schemas.openxmlformats.org/officeDocument/2006/relationships/hyperlink" Target="http://fr.wikipedia.org/w/index.php?title=Salon_litt%C3%A9raire&amp;veaction=edit&amp;section=2" TargetMode="External"/><Relationship Id="rId5" Type="http://schemas.openxmlformats.org/officeDocument/2006/relationships/hyperlink" Target="http://fr.wikipedia.org/w/index.php?title=Salon_litt%C3%A9raire&amp;action=edit&amp;section=2" TargetMode="External"/><Relationship Id="rId30" Type="http://schemas.openxmlformats.org/officeDocument/2006/relationships/hyperlink" Target="http://fr.wikipedia.org/wiki/Ninon_de_Lenclos" TargetMode="External"/><Relationship Id="rId31" Type="http://schemas.openxmlformats.org/officeDocument/2006/relationships/hyperlink" Target="http://fr.wikipedia.org/wiki/P%C3%A9ch%C3%A9" TargetMode="External"/><Relationship Id="rId32" Type="http://schemas.openxmlformats.org/officeDocument/2006/relationships/hyperlink" Target="http://fr.wikipedia.org/wiki/Jean-Jacques_Rousseau" TargetMode="External"/><Relationship Id="rId9" Type="http://schemas.openxmlformats.org/officeDocument/2006/relationships/hyperlink" Target="http://fr.wikipedia.org/wiki/Catherine_de_Rambouillet" TargetMode="External"/><Relationship Id="rId6" Type="http://schemas.openxmlformats.org/officeDocument/2006/relationships/hyperlink" Target="http://fr.wikipedia.org/wiki/Litt%C3%A9rature_fran%C3%A7aise" TargetMode="External"/><Relationship Id="rId7" Type="http://schemas.openxmlformats.org/officeDocument/2006/relationships/hyperlink" Target="http://fr.wikipedia.org/wiki/Femmes_et_salons_litt%C3%A9raires" TargetMode="External"/><Relationship Id="rId8" Type="http://schemas.openxmlformats.org/officeDocument/2006/relationships/hyperlink" Target="http://fr.wikipedia.org/wiki/H%C3%B4tel_de_Rambouillet" TargetMode="External"/><Relationship Id="rId33" Type="http://schemas.openxmlformats.org/officeDocument/2006/relationships/hyperlink" Target="http://fr.wikipedia.org/wiki/Emmanuel_Kant" TargetMode="External"/><Relationship Id="rId34" Type="http://schemas.openxmlformats.org/officeDocument/2006/relationships/hyperlink" Target="http://fr.wikipedia.org/wiki/Bas-bleu" TargetMode="External"/><Relationship Id="rId35" Type="http://schemas.openxmlformats.org/officeDocument/2006/relationships/hyperlink" Target="http://fr.wikipedia.org/wiki/Nicolas_de_Condorcet" TargetMode="External"/><Relationship Id="rId36" Type="http://schemas.openxmlformats.org/officeDocument/2006/relationships/hyperlink" Target="http://fr.wikipedia.org/wiki/Barbey_d'Aurevilly" TargetMode="External"/><Relationship Id="rId10" Type="http://schemas.openxmlformats.org/officeDocument/2006/relationships/hyperlink" Target="http://fr.wikipedia.org/wiki/Fran%C3%A7ois_de_Malherbe" TargetMode="External"/><Relationship Id="rId11" Type="http://schemas.openxmlformats.org/officeDocument/2006/relationships/hyperlink" Target="http://fr.wikipedia.org/wiki/Honorat_de_Bueil_de_Racan" TargetMode="External"/><Relationship Id="rId12" Type="http://schemas.openxmlformats.org/officeDocument/2006/relationships/hyperlink" Target="http://fr.wikipedia.org/wiki/Claude_Favre_de_Vaugelas" TargetMode="External"/><Relationship Id="rId13" Type="http://schemas.openxmlformats.org/officeDocument/2006/relationships/hyperlink" Target="http://fr.wikipedia.org/wiki/Vincent_Voiture" TargetMode="External"/><Relationship Id="rId14" Type="http://schemas.openxmlformats.org/officeDocument/2006/relationships/hyperlink" Target="http://fr.wikipedia.org/wiki/Pierre_Corneille" TargetMode="External"/><Relationship Id="rId15" Type="http://schemas.openxmlformats.org/officeDocument/2006/relationships/hyperlink" Target="http://fr.wikipedia.org/wiki/Fran%C3%A7ois_de_La_Rochefoucauld" TargetMode="External"/><Relationship Id="rId16" Type="http://schemas.openxmlformats.org/officeDocument/2006/relationships/hyperlink" Target="http://fr.wikipedia.org/wiki/Marie_de_Rabutin-Chantal_(marquise_de_S%C3%A9vign%C3%A9)" TargetMode="External"/><Relationship Id="rId17" Type="http://schemas.openxmlformats.org/officeDocument/2006/relationships/hyperlink" Target="http://fr.wikipedia.org/wiki/Madame_de_La_Fayette" TargetMode="External"/><Relationship Id="rId18" Type="http://schemas.openxmlformats.org/officeDocument/2006/relationships/hyperlink" Target="http://fr.wikipedia.org/wiki/Charles_Nodier" TargetMode="External"/><Relationship Id="rId19" Type="http://schemas.openxmlformats.org/officeDocument/2006/relationships/hyperlink" Target="http://fr.wikipedia.org/wiki/Valentin_Conrart" TargetMode="External"/><Relationship Id="rId37" Type="http://schemas.openxmlformats.org/officeDocument/2006/relationships/hyperlink" Target="http://www.herodote.net/histoire/synthese.php?ID=534" TargetMode="External"/><Relationship Id="rId38" Type="http://schemas.openxmlformats.org/officeDocument/2006/relationships/hyperlink" Target="http://www.herodote.net/histoire/synthese.php?ID=219" TargetMode="External"/><Relationship Id="rId39" Type="http://schemas.openxmlformats.org/officeDocument/2006/relationships/hyperlink" Target="http://www.herodote.net/histoire/synthese.php?ID=420" TargetMode="External"/><Relationship Id="rId40" Type="http://schemas.openxmlformats.org/officeDocument/2006/relationships/hyperlink" Target="http://www.herodote.net/Bio/bio.php?nom=Diderot"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fr.wikipedia.org/wiki/Samuel_de_Champlain" TargetMode="External"/><Relationship Id="rId4" Type="http://schemas.openxmlformats.org/officeDocument/2006/relationships/hyperlink" Target="http://fr.wikipedia.org/wiki/1608" TargetMode="External"/><Relationship Id="rId5" Type="http://schemas.openxmlformats.org/officeDocument/2006/relationships/hyperlink" Target="http://fr.wikipedia.org/wiki/Pierre_Dugua_de_Mons" TargetMode="External"/><Relationship Id="rId6" Type="http://schemas.openxmlformats.org/officeDocument/2006/relationships/hyperlink" Target="http://fr.wikipedia.org/wiki/Iroquois" TargetMode="External"/><Relationship Id="rId7" Type="http://schemas.openxmlformats.org/officeDocument/2006/relationships/hyperlink" Target="http://fr.wikipedia.org/wiki/Stadacon%C3%A9" TargetMode="External"/><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fr.wikipedia.org/wiki/1620" TargetMode="External"/><Relationship Id="rId4" Type="http://schemas.openxmlformats.org/officeDocument/2006/relationships/hyperlink" Target="http://fr.wikipedia.org/wiki/Plymouth_(Angleterre)" TargetMode="External"/><Relationship Id="rId5" Type="http://schemas.openxmlformats.org/officeDocument/2006/relationships/hyperlink" Target="http://fr.wikipedia.org/wiki/Angleterre" TargetMode="External"/><Relationship Id="rId6" Type="http://schemas.openxmlformats.org/officeDocument/2006/relationships/hyperlink" Target="http://fr.wikipedia.org/wiki/Colonie_de_Plymouth" TargetMode="External"/><Relationship Id="rId7" Type="http://schemas.openxmlformats.org/officeDocument/2006/relationships/hyperlink" Target="http://fr.wikipedia.org/wiki/Massachusetts" TargetMode="External"/><Relationship Id="rId8" Type="http://schemas.openxmlformats.org/officeDocument/2006/relationships/hyperlink" Target="http://fr.wikipedia.org/wiki/Pilgrim_fathers" TargetMode="External"/><Relationship Id="rId9" Type="http://schemas.openxmlformats.org/officeDocument/2006/relationships/hyperlink" Target="http://fr.wikipedia.org/wiki/P%C3%A8res_p%C3%A8lerins"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fr.wikipedia.org/w/index.php?title=Plimoth_Plantation&amp;action=edit&amp;redlink=1"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fr.wikipedia.org/wiki/Miguel_de_Cervantes" TargetMode="External"/><Relationship Id="rId4" Type="http://schemas.openxmlformats.org/officeDocument/2006/relationships/hyperlink" Target="http://fr.wikipedia.org/wiki/Madrid" TargetMode="External"/><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 Id="rId3" Type="http://schemas.openxmlformats.org/officeDocument/2006/relationships/hyperlink" Target="http://www.maremurex.net/images/theatre17.JPG"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 Id="rId3" Type="http://schemas.openxmlformats.org/officeDocument/2006/relationships/hyperlink" Target="http://www.maremurex.net/images/theatre17.JP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fr.wikipedia.org/wiki/Trait%C3%A9_de_M%C3%BCnster_(janvier_1648)" TargetMode="External"/><Relationship Id="rId4" Type="http://schemas.openxmlformats.org/officeDocument/2006/relationships/hyperlink" Target="http://fr.wikipedia.org/wiki/Empire_espagnol" TargetMode="External"/><Relationship Id="rId5" Type="http://schemas.openxmlformats.org/officeDocument/2006/relationships/hyperlink" Target="http://fr.wikipedia.org/wiki/Provinces-Unies" TargetMode="External"/><Relationship Id="rId6" Type="http://schemas.openxmlformats.org/officeDocument/2006/relationships/hyperlink" Target="http://fr.wikipedia.org/wiki/Trait%C3%A9_de_M%C3%BCnster_(octobre_1648)" TargetMode="External"/><Relationship Id="rId7" Type="http://schemas.openxmlformats.org/officeDocument/2006/relationships/hyperlink" Target="http://fr.wikipedia.org/w/index.php?title=Trait%C3%A9_d'Osnabr%C3%BCck&amp;action=edit&amp;redlink=1"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2.xml.rels><?xml version="1.0" encoding="UTF-8" standalone="yes"?>
<Relationships xmlns="http://schemas.openxmlformats.org/package/2006/relationships"><Relationship Id="rId11" Type="http://schemas.openxmlformats.org/officeDocument/2006/relationships/hyperlink" Target="http://www.assistancescolaire.com/eleve/1S/francais/lexique/H-hyperbole-emphase-fx059" TargetMode="External"/><Relationship Id="rId12" Type="http://schemas.openxmlformats.org/officeDocument/2006/relationships/hyperlink" Target="http://www.assistancescolaire.com/eleve/1S/francais/lexique/A-anaphore-fx010" TargetMode="External"/><Relationship Id="rId13" Type="http://schemas.openxmlformats.org/officeDocument/2006/relationships/hyperlink" Target="http://www.assistancescolaire.com/eleve/1S/francais/lexique/D-didactique-fx033" TargetMode="External"/><Relationship Id="rId14" Type="http://schemas.openxmlformats.org/officeDocument/2006/relationships/hyperlink" Target="http://www.assistancescolaire.com/eleve/1S/francais/lexique/F-fable-fx049" TargetMode="External"/><Relationship Id="rId15" Type="http://schemas.openxmlformats.org/officeDocument/2006/relationships/hyperlink" Target="http://www.assistancescolaire.com/eleve/1S/francais/lexique/F-figure-par-attenuation-fx054" TargetMode="External"/><Relationship Id="rId16" Type="http://schemas.openxmlformats.org/officeDocument/2006/relationships/hyperlink" Target="http://www.assistancescolaire.com/eleve/1S/francais/lexique/I-intrigue-fx064" TargetMode="External"/><Relationship Id="rId1" Type="http://schemas.openxmlformats.org/officeDocument/2006/relationships/notesMaster" Target="../notesMasters/notesMaster1.xml"/><Relationship Id="rId2" Type="http://schemas.openxmlformats.org/officeDocument/2006/relationships/slide" Target="../slides/slide80.xml"/><Relationship Id="rId3" Type="http://schemas.openxmlformats.org/officeDocument/2006/relationships/hyperlink" Target="http://www.assistancescolaire.com/eleve/1S/francais/lexique/R-registre-fx097" TargetMode="External"/><Relationship Id="rId4" Type="http://schemas.openxmlformats.org/officeDocument/2006/relationships/hyperlink" Target="http://www.assistancescolaire.com/eleve/1S/francais/lexique/R-registre-comique-fx099" TargetMode="External"/><Relationship Id="rId5" Type="http://schemas.openxmlformats.org/officeDocument/2006/relationships/hyperlink" Target="http://www.assistancescolaire.com/eleve/1S/francais/lexique/R-registre-merveilleux-fx101" TargetMode="External"/><Relationship Id="rId6" Type="http://schemas.openxmlformats.org/officeDocument/2006/relationships/hyperlink" Target="http://www.assistancescolaire.com/eleve/1S/francais/lexique/M-mise-en-abyme-fx074" TargetMode="External"/><Relationship Id="rId7" Type="http://schemas.openxmlformats.org/officeDocument/2006/relationships/hyperlink" Target="http://www.assistancescolaire.com/eleve/1S/francais/lexique/A-accumulation-fx003" TargetMode="External"/><Relationship Id="rId8" Type="http://schemas.openxmlformats.org/officeDocument/2006/relationships/hyperlink" Target="http://www.assistancescolaire.com/eleve/1S/francais/lexique/A-antithese-fx011" TargetMode="External"/><Relationship Id="rId9" Type="http://schemas.openxmlformats.org/officeDocument/2006/relationships/hyperlink" Target="http://www.assistancescolaire.com/eleve/1S/francais/lexique/A-alliance-de-mots-fx006" TargetMode="External"/><Relationship Id="rId10" Type="http://schemas.openxmlformats.org/officeDocument/2006/relationships/hyperlink" Target="http://www.assistancescolaire.com/eleve/1S/francais/lexique/F-figure-par-amplification-fx053"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fr.wikipedia.org/wiki/Pierre_Paul_Rubens" TargetMode="External"/><Relationship Id="rId4" Type="http://schemas.openxmlformats.org/officeDocument/2006/relationships/hyperlink" Target="http://en.wikipedia.org/wiki/Peter_Paul_Rubens" TargetMode="External"/><Relationship Id="rId5" Type="http://schemas.openxmlformats.org/officeDocument/2006/relationships/hyperlink" Target="http://en.wikipedia.org/wiki/Royal_Museum_of_Fine_Arts_Antwerp" TargetMode="External"/><Relationship Id="rId6" Type="http://schemas.openxmlformats.org/officeDocument/2006/relationships/hyperlink" Target="http://fr.wikipedia.org/wiki/Nicolas-S%C3%A9bastien_Adam" TargetMode="External"/><Relationship Id="rId7" Type="http://schemas.openxmlformats.org/officeDocument/2006/relationships/hyperlink" Target="http://fr.wikipedia.org/wiki/Mus%C3%A9e_du_Louvre"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fr.wikipedia.org/wiki/Louis_XIV" TargetMode="External"/><Relationship Id="rId4" Type="http://schemas.openxmlformats.org/officeDocument/2006/relationships/hyperlink" Target="http://fr.wikipedia.org/wiki/Europe" TargetMode="External"/><Relationship Id="rId5" Type="http://schemas.openxmlformats.org/officeDocument/2006/relationships/hyperlink" Target="http://fr.wikipedia.org/wiki/Architecture" TargetMode="External"/><Relationship Id="rId6" Type="http://schemas.openxmlformats.org/officeDocument/2006/relationships/hyperlink" Target="http://fr.wikipedia.org/wiki/Renaissance_(p%C3%A9riode_historique)" TargetMode="External"/><Relationship Id="rId7" Type="http://schemas.openxmlformats.org/officeDocument/2006/relationships/hyperlink" Target="http://fr.wikipedia.org/wiki/Ch%C3%A2teau_de_Versailles" TargetMode="External"/><Relationship Id="rId8" Type="http://schemas.openxmlformats.org/officeDocument/2006/relationships/hyperlink" Target="http://fr.wikipedia.org/wiki/Grand_Trianon" TargetMode="External"/><Relationship Id="rId9" Type="http://schemas.openxmlformats.org/officeDocument/2006/relationships/hyperlink" Target="http://fr.wikipedia.org/wiki/Ch%C3%A2teau_de_Vaux-le-Vicomte" TargetMode="External"/><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 Id="rId3" Type="http://schemas.openxmlformats.org/officeDocument/2006/relationships/hyperlink" Target="http://www.cndp.fr/crdp-reims/artsculture/dossiers_peda/classicisme.pdf"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8.xml.rels><?xml version="1.0" encoding="UTF-8" standalone="yes"?>
<Relationships xmlns="http://schemas.openxmlformats.org/package/2006/relationships"><Relationship Id="rId20" Type="http://schemas.openxmlformats.org/officeDocument/2006/relationships/hyperlink" Target="http://fr.wikipedia.org/wiki/Alc%C3%B4ve" TargetMode="External"/><Relationship Id="rId21" Type="http://schemas.openxmlformats.org/officeDocument/2006/relationships/hyperlink" Target="http://fr.wikipedia.org/wiki/Aristocrate" TargetMode="External"/><Relationship Id="rId22" Type="http://schemas.openxmlformats.org/officeDocument/2006/relationships/hyperlink" Target="http://fr.wikipedia.org/wiki/Provence" TargetMode="External"/><Relationship Id="rId23" Type="http://schemas.openxmlformats.org/officeDocument/2006/relationships/hyperlink" Target="http://fr.wikipedia.org/wiki/Paris" TargetMode="External"/><Relationship Id="rId24" Type="http://schemas.openxmlformats.org/officeDocument/2006/relationships/hyperlink" Target="http://fr.wikipedia.org/wiki/Femmes_et_salons_litt%C3%A9raires" TargetMode="External"/><Relationship Id="rId25" Type="http://schemas.openxmlformats.org/officeDocument/2006/relationships/hyperlink" Target="http://fr.wikipedia.org/wiki/Catherine_de_Rambouillet" TargetMode="External"/><Relationship Id="rId26" Type="http://schemas.openxmlformats.org/officeDocument/2006/relationships/hyperlink" Target="http://fr.wikipedia.org/wiki/Madame_de_La_Fayette" TargetMode="External"/><Relationship Id="rId27" Type="http://schemas.openxmlformats.org/officeDocument/2006/relationships/hyperlink" Target="http://fr.wikipedia.org/wiki/Po%C3%A8me" TargetMode="External"/><Relationship Id="rId28" Type="http://schemas.openxmlformats.org/officeDocument/2006/relationships/hyperlink" Target="http://fr.wikipedia.org/wiki/Libertinage" TargetMode="External"/><Relationship Id="rId29" Type="http://schemas.openxmlformats.org/officeDocument/2006/relationships/hyperlink" Target="http://fr.wikipedia.org/wiki/Si%C3%A8cle_des_Lumi%C3%A8res" TargetMode="External"/><Relationship Id="rId1" Type="http://schemas.openxmlformats.org/officeDocument/2006/relationships/notesMaster" Target="../notesMasters/notesMaster1.xml"/><Relationship Id="rId2" Type="http://schemas.openxmlformats.org/officeDocument/2006/relationships/slide" Target="../slides/slide90.xml"/><Relationship Id="rId3" Type="http://schemas.openxmlformats.org/officeDocument/2006/relationships/hyperlink" Target="http://fr.wikipedia.org/wiki/Madeleine_de_Scud%C3%A9ry" TargetMode="External"/><Relationship Id="rId4" Type="http://schemas.openxmlformats.org/officeDocument/2006/relationships/hyperlink" Target="http://fr.wikipedia.org/wiki/Litt%C3%A9rature_fran%C3%A7aise_du_XVIIe_si%C3%A8cle" TargetMode="External"/><Relationship Id="rId5" Type="http://schemas.openxmlformats.org/officeDocument/2006/relationships/hyperlink" Target="http://fr.wikipedia.org/wiki/XVIIe_si%C3%A8cle" TargetMode="External"/><Relationship Id="rId30" Type="http://schemas.openxmlformats.org/officeDocument/2006/relationships/hyperlink" Target="http://fr.wikipedia.org/w/index.php?title=Pr%C3%A9ciosit%C3%A9&amp;veaction=edit&amp;section=5" TargetMode="External"/><Relationship Id="rId31" Type="http://schemas.openxmlformats.org/officeDocument/2006/relationships/hyperlink" Target="http://fr.wikipedia.org/w/index.php?title=Pr%C3%A9ciosit%C3%A9&amp;action=edit&amp;section=5" TargetMode="External"/><Relationship Id="rId32" Type="http://schemas.openxmlformats.org/officeDocument/2006/relationships/hyperlink" Target="http://fr.wikipedia.org/wiki/Lexique" TargetMode="External"/><Relationship Id="rId9" Type="http://schemas.openxmlformats.org/officeDocument/2006/relationships/hyperlink" Target="http://fr.wikipedia.org/wiki/Moli%C3%A8re" TargetMode="External"/><Relationship Id="rId6" Type="http://schemas.openxmlformats.org/officeDocument/2006/relationships/hyperlink" Target="http://fr.wikipedia.org/wiki/1626_en_litt%C3%A9rature" TargetMode="External"/><Relationship Id="rId7" Type="http://schemas.openxmlformats.org/officeDocument/2006/relationships/hyperlink" Target="http://fr.wikipedia.org/wiki/1662" TargetMode="External"/><Relationship Id="rId8" Type="http://schemas.openxmlformats.org/officeDocument/2006/relationships/hyperlink" Target="http://fr.wikipedia.org/wiki/A_priori" TargetMode="External"/><Relationship Id="rId33" Type="http://schemas.openxmlformats.org/officeDocument/2006/relationships/hyperlink" Target="http://fr.wikipedia.org/wiki/P%C3%A9riphrase" TargetMode="External"/><Relationship Id="rId34" Type="http://schemas.openxmlformats.org/officeDocument/2006/relationships/hyperlink" Target="http://fr.wikipedia.org/wiki/Hyperbole_(rh%C3%A9torique)" TargetMode="External"/><Relationship Id="rId35" Type="http://schemas.openxmlformats.org/officeDocument/2006/relationships/hyperlink" Target="http://fr.wikipedia.org/wiki/M%C3%A9taphore" TargetMode="External"/><Relationship Id="rId36" Type="http://schemas.openxmlformats.org/officeDocument/2006/relationships/hyperlink" Target="http://fr.wikipedia.org/wiki/Pointe_(litt%C3%A9rature)" TargetMode="External"/><Relationship Id="rId10" Type="http://schemas.openxmlformats.org/officeDocument/2006/relationships/hyperlink" Target="http://fr.wikipedia.org/wiki/Les_Pr%C3%A9cieuses_ridicules" TargetMode="External"/><Relationship Id="rId11" Type="http://schemas.openxmlformats.org/officeDocument/2006/relationships/hyperlink" Target="http://fr.wikipedia.org/wiki/Le_Misanthrope_ou_l'Atrabilaire_amoureux" TargetMode="External"/><Relationship Id="rId12" Type="http://schemas.openxmlformats.org/officeDocument/2006/relationships/hyperlink" Target="http://fr.wikipedia.org/wiki/Michel_de_Pure" TargetMode="External"/><Relationship Id="rId13" Type="http://schemas.openxmlformats.org/officeDocument/2006/relationships/hyperlink" Target="http://fr.wikipedia.org/wiki/Antoine_Baudeau_de_Somaize" TargetMode="External"/><Relationship Id="rId14" Type="http://schemas.openxmlformats.org/officeDocument/2006/relationships/hyperlink" Target="http://fr.wikipedia.org/wiki/Classicisme" TargetMode="External"/><Relationship Id="rId15" Type="http://schemas.openxmlformats.org/officeDocument/2006/relationships/hyperlink" Target="http://fr.wikipedia.org/wiki/Jean_Racine" TargetMode="External"/><Relationship Id="rId16" Type="http://schemas.openxmlformats.org/officeDocument/2006/relationships/hyperlink" Target="http://wronecki.pagesperso-orange.fr/mariehelene/pre_amou.htm" TargetMode="External"/><Relationship Id="rId17" Type="http://schemas.openxmlformats.org/officeDocument/2006/relationships/hyperlink" Target="http://fr.wikipedia.org/w/index.php?title=Pr%C3%A9ciosit%C3%A9&amp;veaction=edit&amp;section=2" TargetMode="External"/><Relationship Id="rId18" Type="http://schemas.openxmlformats.org/officeDocument/2006/relationships/hyperlink" Target="http://fr.wikipedia.org/w/index.php?title=Pr%C3%A9ciosit%C3%A9&amp;action=edit&amp;section=2" TargetMode="External"/><Relationship Id="rId19" Type="http://schemas.openxmlformats.org/officeDocument/2006/relationships/hyperlink" Target="http://fr.wikipedia.org/wiki/Salon_litt%C3%A9raire" TargetMode="External"/><Relationship Id="rId37" Type="http://schemas.openxmlformats.org/officeDocument/2006/relationships/hyperlink" Target="http://fr.wikipedia.org/wiki/N%C3%A9ologisme" TargetMode="External"/><Relationship Id="rId38" Type="http://schemas.openxmlformats.org/officeDocument/2006/relationships/hyperlink" Target="http://wronecki.pagesperso-orange.fr/mariehelene/pre_lan2.htm"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 Id="rId3" Type="http://schemas.openxmlformats.org/officeDocument/2006/relationships/hyperlink" Target="http://www.majbill.vt.edu/FLL/Culture-Civ/french/fr3205/visuals/XVIIe/photo2.JP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1" Type="http://schemas.openxmlformats.org/officeDocument/2006/relationships/hyperlink" Target="http://fr.wikipedia.org/wiki/Classicisme" TargetMode="External"/><Relationship Id="rId12" Type="http://schemas.openxmlformats.org/officeDocument/2006/relationships/hyperlink" Target="http://fr.wikipedia.org/wiki/Po%C3%A9tique_(Aristote)" TargetMode="External"/><Relationship Id="rId13" Type="http://schemas.openxmlformats.org/officeDocument/2006/relationships/hyperlink" Target="http://fr.wikipedia.org/wiki/Aristote" TargetMode="External"/><Relationship Id="rId14" Type="http://schemas.openxmlformats.org/officeDocument/2006/relationships/hyperlink" Target="http://fr.wikipedia.org/wiki/Charles_Perrault" TargetMode="External"/><Relationship Id="rId15" Type="http://schemas.openxmlformats.org/officeDocument/2006/relationships/hyperlink" Target="http://fr.wikipedia.org/wiki/Louis_XIV_de_France" TargetMode="External"/><Relationship Id="rId1" Type="http://schemas.openxmlformats.org/officeDocument/2006/relationships/notesMaster" Target="../notesMasters/notesMaster1.xml"/><Relationship Id="rId2" Type="http://schemas.openxmlformats.org/officeDocument/2006/relationships/slide" Target="../slides/slide94.xml"/><Relationship Id="rId3" Type="http://schemas.openxmlformats.org/officeDocument/2006/relationships/hyperlink" Target="http://fr.wikipedia.org/wiki/Acad%C3%A9mie_fran%C3%A7aise" TargetMode="External"/><Relationship Id="rId4" Type="http://schemas.openxmlformats.org/officeDocument/2006/relationships/hyperlink" Target="http://fr.wikipedia.org/wiki/Litt%C3%A9rature" TargetMode="External"/><Relationship Id="rId5" Type="http://schemas.openxmlformats.org/officeDocument/2006/relationships/hyperlink" Target="http://fr.wikipedia.org/wiki/Art" TargetMode="External"/><Relationship Id="rId6" Type="http://schemas.openxmlformats.org/officeDocument/2006/relationships/hyperlink" Target="http://fr.wikipedia.org/wiki/Nicolas_Boileau" TargetMode="External"/><Relationship Id="rId7" Type="http://schemas.openxmlformats.org/officeDocument/2006/relationships/hyperlink" Target="http://fr.wikipedia.org/wiki/Antiquit%C3%A9" TargetMode="External"/><Relationship Id="rId8" Type="http://schemas.openxmlformats.org/officeDocument/2006/relationships/hyperlink" Target="http://fr.wikipedia.org/wiki/Jean_Racine" TargetMode="External"/><Relationship Id="rId9" Type="http://schemas.openxmlformats.org/officeDocument/2006/relationships/hyperlink" Target="http://fr.wikipedia.org/wiki/Trag%C3%A9die" TargetMode="External"/><Relationship Id="rId10" Type="http://schemas.openxmlformats.org/officeDocument/2006/relationships/hyperlink" Target="http://fr.wikipedia.org/wiki/R%C3%A8gles_du_th%C3%A9%C3%A2tre_classique"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En 1610, Henri IV avait mis un terme aux guerre de religion en France.</a:t>
            </a:r>
          </a:p>
          <a:p>
            <a:r>
              <a:t>Il est assassiné par un fanatique catholique.</a:t>
            </a:r>
          </a:p>
          <a:p>
            <a:r>
              <a:rPr sz="1300">
                <a:latin typeface="Helvetica"/>
                <a:ea typeface="Helvetica"/>
                <a:cs typeface="Helvetica"/>
                <a:sym typeface="Helvetica"/>
              </a:rPr>
              <a:t>(Henri III de Navarre, 1572-1610) puis </a:t>
            </a:r>
            <a:r>
              <a:rPr sz="1300" u="sng">
                <a:solidFill>
                  <a:srgbClr val="0645AD"/>
                </a:solidFill>
                <a:latin typeface="Helvetica"/>
                <a:ea typeface="Helvetica"/>
                <a:cs typeface="Helvetica"/>
                <a:sym typeface="Helvetica"/>
                <a:hlinkClick r:id="rId3"/>
              </a:rPr>
              <a:t>roi</a:t>
            </a:r>
            <a:r>
              <a:rPr sz="1300">
                <a:latin typeface="Helvetica"/>
                <a:ea typeface="Helvetica"/>
                <a:cs typeface="Helvetica"/>
                <a:sym typeface="Helvetica"/>
              </a:rPr>
              <a:t> de </a:t>
            </a:r>
            <a:r>
              <a:rPr sz="1300" u="sng">
                <a:solidFill>
                  <a:srgbClr val="0645AD"/>
                </a:solidFill>
                <a:latin typeface="Helvetica"/>
                <a:ea typeface="Helvetica"/>
                <a:cs typeface="Helvetica"/>
                <a:sym typeface="Helvetica"/>
                <a:hlinkClick r:id="rId4"/>
              </a:rPr>
              <a:t>France</a:t>
            </a:r>
            <a:r>
              <a:rPr sz="1300">
                <a:latin typeface="Helvetica"/>
                <a:ea typeface="Helvetica"/>
                <a:cs typeface="Helvetica"/>
                <a:sym typeface="Helvetica"/>
              </a:rPr>
              <a:t> (1589-1610), premier souverain français de la </a:t>
            </a:r>
            <a:r>
              <a:rPr sz="1300" u="sng">
                <a:solidFill>
                  <a:srgbClr val="0645AD"/>
                </a:solidFill>
                <a:latin typeface="Helvetica"/>
                <a:ea typeface="Helvetica"/>
                <a:cs typeface="Helvetica"/>
                <a:sym typeface="Helvetica"/>
                <a:hlinkClick r:id="rId5"/>
              </a:rPr>
              <a:t>branche dite de Bourbon</a:t>
            </a:r>
            <a:r>
              <a:rPr sz="1300">
                <a:latin typeface="Helvetica"/>
                <a:ea typeface="Helvetica"/>
                <a:cs typeface="Helvetica"/>
                <a:sym typeface="Helvetica"/>
              </a:rPr>
              <a:t> de la dynastie </a:t>
            </a:r>
            <a:r>
              <a:rPr sz="1300" u="sng">
                <a:solidFill>
                  <a:srgbClr val="0645AD"/>
                </a:solidFill>
                <a:latin typeface="Helvetica"/>
                <a:ea typeface="Helvetica"/>
                <a:cs typeface="Helvetica"/>
                <a:sym typeface="Helvetica"/>
                <a:hlinkClick r:id="rId6"/>
              </a:rPr>
              <a:t>capétienne</a:t>
            </a:r>
            <a:r>
              <a:rPr sz="1300">
                <a:latin typeface="Helvetica"/>
                <a:ea typeface="Helvetica"/>
                <a:cs typeface="Helvetica"/>
                <a:sym typeface="Helvetica"/>
              </a:rPr>
              <a:t>.</a:t>
            </a:r>
          </a:p>
          <a:p>
            <a:pPr defTabSz="457200">
              <a:spcBef>
                <a:spcPts val="600"/>
              </a:spcBef>
              <a:defRPr sz="1300">
                <a:latin typeface="Helvetica"/>
                <a:ea typeface="Helvetica"/>
                <a:cs typeface="Helvetica"/>
                <a:sym typeface="Helvetica"/>
              </a:defRPr>
            </a:pPr>
            <a:r>
              <a:t>Il était le fils de </a:t>
            </a:r>
            <a:r>
              <a:rPr u="sng">
                <a:solidFill>
                  <a:srgbClr val="0645AD"/>
                </a:solidFill>
                <a:hlinkClick r:id="rId7"/>
              </a:rPr>
              <a:t>Jeanne III</a:t>
            </a:r>
            <a:r>
              <a:t>, de son nom patronymique Jeanne d'</a:t>
            </a:r>
            <a:r>
              <a:rPr u="sng">
                <a:solidFill>
                  <a:srgbClr val="0645AD"/>
                </a:solidFill>
                <a:hlinkClick r:id="rId8"/>
              </a:rPr>
              <a:t>Albret</a:t>
            </a:r>
            <a:r>
              <a:t>, reine de Navarre, et d'</a:t>
            </a:r>
            <a:r>
              <a:rPr u="sng">
                <a:solidFill>
                  <a:srgbClr val="0645AD"/>
                </a:solidFill>
                <a:hlinkClick r:id="rId9"/>
              </a:rPr>
              <a:t>Antoine de Bourbon</a:t>
            </a:r>
            <a:r>
              <a:t>, chef de la maison de </a:t>
            </a:r>
            <a:r>
              <a:rPr u="sng">
                <a:solidFill>
                  <a:srgbClr val="0645AD"/>
                </a:solidFill>
                <a:hlinkClick r:id="rId5"/>
              </a:rPr>
              <a:t>Bourbon</a:t>
            </a:r>
            <a:r>
              <a:t>, descendant du roi </a:t>
            </a:r>
            <a:r>
              <a:rPr u="sng">
                <a:solidFill>
                  <a:srgbClr val="0645AD"/>
                </a:solidFill>
                <a:hlinkClick r:id="rId10"/>
              </a:rPr>
              <a:t>Louis IX</a:t>
            </a:r>
            <a:r>
              <a:t> et premier </a:t>
            </a:r>
            <a:r>
              <a:rPr u="sng">
                <a:solidFill>
                  <a:srgbClr val="0645AD"/>
                </a:solidFill>
                <a:hlinkClick r:id="rId11"/>
              </a:rPr>
              <a:t>prince du sang</a:t>
            </a:r>
            <a:r>
              <a:rPr sz="1000">
                <a:solidFill>
                  <a:srgbClr val="0645AD"/>
                </a:solidFill>
              </a:rPr>
              <a:t>4</a:t>
            </a:r>
            <a:r>
              <a:t>. En vertu de la « </a:t>
            </a:r>
            <a:r>
              <a:rPr u="sng">
                <a:solidFill>
                  <a:srgbClr val="0645AD"/>
                </a:solidFill>
                <a:hlinkClick r:id="rId12"/>
              </a:rPr>
              <a:t>loi salique</a:t>
            </a:r>
            <a:r>
              <a:t> » cette filiation fera d'Henri le successeur naturel du roi de France à la mort de </a:t>
            </a:r>
            <a:r>
              <a:rPr u="sng">
                <a:solidFill>
                  <a:srgbClr val="0645AD"/>
                </a:solidFill>
                <a:hlinkClick r:id="rId13"/>
              </a:rPr>
              <a:t>François</a:t>
            </a:r>
            <a:r>
              <a:t>, duc d'Anjou (frère et héritier du roi </a:t>
            </a:r>
            <a:r>
              <a:rPr u="sng">
                <a:solidFill>
                  <a:srgbClr val="0645AD"/>
                </a:solidFill>
                <a:hlinkClick r:id="rId14"/>
              </a:rPr>
              <a:t>Henri III</a:t>
            </a:r>
            <a:r>
              <a:t>), en 1584.</a:t>
            </a:r>
          </a:p>
          <a:p>
            <a:pPr defTabSz="457200">
              <a:spcBef>
                <a:spcPts val="600"/>
              </a:spcBef>
              <a:defRPr sz="1300">
                <a:latin typeface="Helvetica"/>
                <a:ea typeface="Helvetica"/>
                <a:cs typeface="Helvetica"/>
                <a:sym typeface="Helvetica"/>
              </a:defRPr>
            </a:pPr>
            <a:r>
              <a:t>Confronté aux </a:t>
            </a:r>
            <a:r>
              <a:rPr u="sng">
                <a:solidFill>
                  <a:srgbClr val="0645AD"/>
                </a:solidFill>
                <a:hlinkClick r:id="rId15"/>
              </a:rPr>
              <a:t>guerres de religion</a:t>
            </a:r>
            <a:r>
              <a:t>, il y fut d'abord impliqué en tant que prince du sang et chef </a:t>
            </a:r>
            <a:r>
              <a:rPr u="sng">
                <a:solidFill>
                  <a:srgbClr val="0645AD"/>
                </a:solidFill>
                <a:hlinkClick r:id="rId16"/>
              </a:rPr>
              <a:t>protestant</a:t>
            </a:r>
            <a:r>
              <a:t> avant d'accéder au trône de France (</a:t>
            </a:r>
            <a:r>
              <a:rPr u="sng">
                <a:solidFill>
                  <a:srgbClr val="0645AD"/>
                </a:solidFill>
                <a:hlinkClick r:id="rId17"/>
              </a:rPr>
              <a:t>baptisé</a:t>
            </a:r>
            <a:r>
              <a:t> </a:t>
            </a:r>
            <a:r>
              <a:rPr u="sng">
                <a:solidFill>
                  <a:srgbClr val="0645AD"/>
                </a:solidFill>
                <a:hlinkClick r:id="rId18"/>
              </a:rPr>
              <a:t>catholique</a:t>
            </a:r>
            <a:r>
              <a:t> à sa naissance, il dut changer plusieurs fois de religion avant son accession au trône). Pour être accepté comme </a:t>
            </a:r>
            <a:r>
              <a:rPr u="sng">
                <a:solidFill>
                  <a:srgbClr val="0645AD"/>
                </a:solidFill>
                <a:hlinkClick r:id="rId19"/>
              </a:rPr>
              <a:t>roi de France</a:t>
            </a:r>
            <a:r>
              <a:t>, il se reconvertit à sa religion d'origine, le </a:t>
            </a:r>
            <a:r>
              <a:rPr u="sng">
                <a:solidFill>
                  <a:srgbClr val="0645AD"/>
                </a:solidFill>
                <a:hlinkClick r:id="rId18"/>
              </a:rPr>
              <a:t>catholicisme</a:t>
            </a:r>
            <a:r>
              <a:t>, et signa l'</a:t>
            </a:r>
            <a:r>
              <a:rPr u="sng">
                <a:solidFill>
                  <a:srgbClr val="0645AD"/>
                </a:solidFill>
                <a:hlinkClick r:id="rId20"/>
              </a:rPr>
              <a:t>Édit de Nantes</a:t>
            </a:r>
            <a:r>
              <a:t>, traité de paix tolérant dans certaines limites le culte protestant, qui mit fin à deux décennies de </a:t>
            </a:r>
            <a:r>
              <a:rPr u="sng">
                <a:solidFill>
                  <a:srgbClr val="0645AD"/>
                </a:solidFill>
                <a:hlinkClick r:id="rId15"/>
              </a:rPr>
              <a:t>guerres de religion</a:t>
            </a:r>
            <a:r>
              <a:t>. Alors qu'il préparait une guerre contre l'</a:t>
            </a:r>
            <a:r>
              <a:rPr u="sng">
                <a:solidFill>
                  <a:srgbClr val="0645AD"/>
                </a:solidFill>
                <a:hlinkClick r:id="rId21"/>
              </a:rPr>
              <a:t>Espagne</a:t>
            </a:r>
            <a:r>
              <a:t>, il fut assassiné le </a:t>
            </a:r>
            <a:r>
              <a:rPr u="sng">
                <a:solidFill>
                  <a:srgbClr val="0645AD"/>
                </a:solidFill>
                <a:hlinkClick r:id="rId22"/>
              </a:rPr>
              <a:t>14</a:t>
            </a:r>
            <a:r>
              <a:t> </a:t>
            </a:r>
            <a:r>
              <a:rPr u="sng">
                <a:solidFill>
                  <a:srgbClr val="0645AD"/>
                </a:solidFill>
                <a:hlinkClick r:id="rId23"/>
              </a:rPr>
              <a:t>mai</a:t>
            </a:r>
            <a:r>
              <a:t> </a:t>
            </a:r>
            <a:r>
              <a:rPr u="sng">
                <a:solidFill>
                  <a:srgbClr val="0645AD"/>
                </a:solidFill>
                <a:hlinkClick r:id="rId24"/>
              </a:rPr>
              <a:t>1610</a:t>
            </a:r>
            <a:r>
              <a:t> par un fanatique charentais, </a:t>
            </a:r>
            <a:r>
              <a:rPr u="sng">
                <a:solidFill>
                  <a:srgbClr val="0645AD"/>
                </a:solidFill>
                <a:hlinkClick r:id="rId25"/>
              </a:rPr>
              <a:t>François Ravaillac</a:t>
            </a:r>
            <a:r>
              <a:t>, </a:t>
            </a:r>
            <a:r>
              <a:rPr u="sng">
                <a:solidFill>
                  <a:srgbClr val="0645AD"/>
                </a:solidFill>
                <a:hlinkClick r:id="rId26"/>
              </a:rPr>
              <a:t>rue de la Ferronnerie</a:t>
            </a:r>
            <a:r>
              <a:t> à </a:t>
            </a:r>
            <a:r>
              <a:rPr u="sng">
                <a:solidFill>
                  <a:srgbClr val="0645AD"/>
                </a:solidFill>
                <a:hlinkClick r:id="rId27"/>
              </a:rPr>
              <a:t>Paris</a:t>
            </a:r>
            <a:r>
              <a:t>.)</a:t>
            </a:r>
            <a:endParaRPr sz="2200">
              <a:latin typeface="Lucida Grande"/>
              <a:ea typeface="Lucida Grande"/>
              <a:cs typeface="Lucida Grande"/>
              <a:sym typeface="Lucida Grande"/>
            </a:endParaRPr>
          </a:p>
          <a:p>
            <a:endParaRPr sz="2200">
              <a:latin typeface="Lucida Grande"/>
              <a:ea typeface="Lucida Grande"/>
              <a:cs typeface="Lucida Grande"/>
              <a:sym typeface="Lucida Grande"/>
            </a:endParaRPr>
          </a:p>
          <a:p>
            <a:r>
              <a:t>Louis XIII, son fils, accède au trône à 9 ans.</a:t>
            </a:r>
          </a:p>
          <a:p>
            <a:r>
              <a:t>Jeune Bourbon à la santé fragile, on le croit influençable et hésitant.</a:t>
            </a:r>
          </a:p>
          <a:p>
            <a:r>
              <a:t>C’est Marie de Médicis, sa mère, qui gouvernera durant sa minorité.</a:t>
            </a:r>
          </a:p>
          <a:p>
            <a:r>
              <a:t>Dès 1617, le roi asseoit son autorité et prouve aux catholiques qu’ils n’ont rien à craindre, car sa politique vise à limiter les droits des protestants en France.</a:t>
            </a:r>
          </a:p>
          <a:p>
            <a:r>
              <a:t>Dès 1624, il est conseillé par le cardinal de Richelieu. Il écrasera les huguenots (protestants) lors du siège de la Rochelle en 1628.</a:t>
            </a:r>
          </a:p>
          <a:p>
            <a:r>
              <a:t>Il maintient la liberté de culte en France, sauf à Paris.</a:t>
            </a:r>
          </a:p>
          <a:p>
            <a:r>
              <a:t>Son but n’était pas seulement idéologique. Les protestants étaient devenus puissants, un état dans l’état. Ces mesures visaient donc à limiter leur pouvoir et contrôler les affaires du royaume.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pPr marL="342900" indent="-342900" defTabSz="457200">
              <a:defRPr sz="3600">
                <a:latin typeface="Calibri"/>
                <a:ea typeface="Calibri"/>
                <a:cs typeface="Calibri"/>
                <a:sym typeface="Calibri"/>
              </a:defRPr>
            </a:pPr>
            <a:r>
              <a:t>Il perfectionne le modèle du pouvoir absolu</a:t>
            </a:r>
          </a:p>
          <a:p>
            <a:pPr marL="342900" indent="-342900" defTabSz="457200">
              <a:defRPr sz="3600">
                <a:latin typeface="Calibri"/>
                <a:ea typeface="Calibri"/>
                <a:cs typeface="Calibri"/>
                <a:sym typeface="Calibri"/>
              </a:defRPr>
            </a:pPr>
            <a:endParaRPr/>
          </a:p>
          <a:p>
            <a:pPr marL="342900" indent="-342900" defTabSz="457200">
              <a:defRPr sz="3600">
                <a:latin typeface="Calibri"/>
                <a:ea typeface="Calibri"/>
                <a:cs typeface="Calibri"/>
                <a:sym typeface="Calibri"/>
              </a:defRPr>
            </a:pPr>
            <a:r>
              <a:t>Met en marche un système politique et administratif assez complexe, à son avantage. Tous les conseils se font en présence du roi.</a:t>
            </a:r>
          </a:p>
          <a:p>
            <a:pPr marL="342900" indent="-342900" defTabSz="457200">
              <a:defRPr sz="3600">
                <a:latin typeface="Calibri"/>
                <a:ea typeface="Calibri"/>
                <a:cs typeface="Calibri"/>
                <a:sym typeface="Calibri"/>
              </a:defRPr>
            </a:pPr>
            <a:endParaRPr/>
          </a:p>
          <a:p>
            <a:pPr marL="342900" indent="-342900" defTabSz="457200">
              <a:defRPr sz="3600">
                <a:latin typeface="Calibri"/>
                <a:ea typeface="Calibri"/>
                <a:cs typeface="Calibri"/>
                <a:sym typeface="Calibri"/>
              </a:defRPr>
            </a:pPr>
            <a:r>
              <a:t>Le Roi-Soleil participe à la vie intellectuelle et artistique. Il adore la musique, en particulier. Il offre une pension aux nombreux écrivains. </a:t>
            </a:r>
          </a:p>
          <a:p>
            <a:pPr marL="342900" indent="-342900" defTabSz="457200">
              <a:defRPr sz="3600">
                <a:latin typeface="Calibri"/>
                <a:ea typeface="Calibri"/>
                <a:cs typeface="Calibri"/>
                <a:sym typeface="Calibri"/>
              </a:defRPr>
            </a:pPr>
            <a:endParaRPr/>
          </a:p>
          <a:p>
            <a:pPr marL="342900" indent="-342900" defTabSz="457200">
              <a:defRPr sz="3600">
                <a:latin typeface="Calibri"/>
                <a:ea typeface="Calibri"/>
                <a:cs typeface="Calibri"/>
                <a:sym typeface="Calibri"/>
              </a:defRPr>
            </a:pPr>
            <a:r>
              <a:t>La splendeur de la cour et la richesse du roi est contrastée avec la pauvreté de la petite noblesse.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r>
              <a:t>Le roi veut s’emparer du Saint Empire romain germanique. Cette guerre mine l’autorité et le prestige royal. Contre la France, la coalition entre l’Autriche, l’Espagne, la Suède puis l’Angleterre donnera du fil à retordre à Louis XIV.</a:t>
            </a:r>
          </a:p>
          <a:p>
            <a:r>
              <a:t>Cette guerre mène la France à la misère, elle coûte aussi bien en argent qu’en vies humaines.</a:t>
            </a:r>
          </a:p>
          <a:p>
            <a:r>
              <a:t>Conséquences: La France perd la face, des terres (</a:t>
            </a:r>
            <a:r>
              <a:rPr u="sng">
                <a:solidFill>
                  <a:srgbClr val="0645AD"/>
                </a:solidFill>
                <a:uFill>
                  <a:solidFill>
                    <a:srgbClr val="0645AD"/>
                  </a:solidFill>
                </a:uFill>
                <a:hlinkClick r:id="rId3"/>
              </a:rPr>
              <a:t>Louis XIV</a:t>
            </a:r>
            <a:r>
              <a:t> reconnait </a:t>
            </a:r>
            <a:r>
              <a:rPr u="sng">
                <a:solidFill>
                  <a:srgbClr val="0645AD"/>
                </a:solidFill>
                <a:hlinkClick r:id="rId4"/>
              </a:rPr>
              <a:t>Guillaume III Orange</a:t>
            </a:r>
            <a:r>
              <a:t> comme Roi d'Angleterre, d'Écosse et d'Irlande, restitue Barcelone et la Catalogne).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La </a:t>
            </a:r>
            <a:r>
              <a:rPr b="1"/>
              <a:t>guerre de Succession d'Espagne</a:t>
            </a:r>
            <a:r>
              <a:t> est un conflit qui a opposé plusieurs puissances européennes de </a:t>
            </a:r>
            <a:r>
              <a:rPr u="sng">
                <a:solidFill>
                  <a:srgbClr val="0645AD"/>
                </a:solidFill>
                <a:hlinkClick r:id="rId3"/>
              </a:rPr>
              <a:t>1701</a:t>
            </a:r>
            <a:r>
              <a:t> à </a:t>
            </a:r>
            <a:r>
              <a:rPr u="sng">
                <a:solidFill>
                  <a:srgbClr val="0645AD"/>
                </a:solidFill>
                <a:hlinkClick r:id="rId4"/>
              </a:rPr>
              <a:t>1714</a:t>
            </a:r>
            <a:r>
              <a:t>, dont l'enjeu était la succession au trône d'Espagne et, à travers lui, la domination en Europe. Dernière grande guerre de </a:t>
            </a:r>
            <a:r>
              <a:rPr u="sng">
                <a:solidFill>
                  <a:srgbClr val="0645AD"/>
                </a:solidFill>
                <a:hlinkClick r:id="rId5"/>
              </a:rPr>
              <a:t>Louis XIV</a:t>
            </a:r>
            <a:r>
              <a:t>, elle permit à la France d'installer un monarque français à </a:t>
            </a:r>
            <a:r>
              <a:rPr u="sng">
                <a:solidFill>
                  <a:srgbClr val="0645AD"/>
                </a:solidFill>
                <a:hlinkClick r:id="rId6"/>
              </a:rPr>
              <a:t>Madrid</a:t>
            </a:r>
            <a:r>
              <a:t> : </a:t>
            </a:r>
            <a:r>
              <a:rPr u="sng">
                <a:solidFill>
                  <a:srgbClr val="0645AD"/>
                </a:solidFill>
                <a:hlinkClick r:id="rId7"/>
              </a:rPr>
              <a:t>Philippe V</a:t>
            </a:r>
            <a:r>
              <a:t>, mais avec un pouvoir réduit, et le renoncement, pour lui et pour sa descendance, au trône de France, même dans le cas où les autres princes du sang français disparaîtraient. </a:t>
            </a:r>
          </a:p>
          <a:p>
            <a:pPr defTabSz="457200">
              <a:spcBef>
                <a:spcPts val="600"/>
              </a:spcBef>
              <a:defRPr sz="1300">
                <a:latin typeface="Helvetica"/>
                <a:ea typeface="Helvetica"/>
                <a:cs typeface="Helvetica"/>
                <a:sym typeface="Helvetica"/>
              </a:defRPr>
            </a:pPr>
            <a:r>
              <a:t>Cette guerre épuisa tous les pays en conflit, dont la France.</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Ces conditions ne permettaient pas une union aussi étroite que celle qui était espérée par Louis XIV. La guerre de succession donna néanmoins naissance à la dynastie des </a:t>
            </a:r>
            <a:r>
              <a:rPr u="sng">
                <a:solidFill>
                  <a:srgbClr val="0645AD"/>
                </a:solidFill>
                <a:hlinkClick r:id="rId8"/>
              </a:rPr>
              <a:t>Bourbons d'Espagne</a:t>
            </a:r>
            <a:r>
              <a:t>, qui règne toujours aujourd'hui.</a:t>
            </a:r>
          </a:p>
          <a:p>
            <a:pPr defTabSz="457200">
              <a:spcBef>
                <a:spcPts val="600"/>
              </a:spcBef>
              <a:defRPr sz="1300">
                <a:latin typeface="Helvetica"/>
                <a:ea typeface="Helvetica"/>
                <a:cs typeface="Helvetica"/>
                <a:sym typeface="Helvetica"/>
              </a:defRPr>
            </a:pPr>
            <a:r>
              <a:t>La question de la succession d'Espagne se pose depuis 1665 en raison de l'instabilité psychologique du </a:t>
            </a:r>
            <a:r>
              <a:rPr u="sng">
                <a:solidFill>
                  <a:srgbClr val="0645AD"/>
                </a:solidFill>
                <a:hlinkClick r:id="rId9"/>
              </a:rPr>
              <a:t>roi d'Espagne</a:t>
            </a:r>
            <a:r>
              <a:t> </a:t>
            </a:r>
            <a:r>
              <a:rPr u="sng">
                <a:solidFill>
                  <a:srgbClr val="0645AD"/>
                </a:solidFill>
                <a:hlinkClick r:id="rId10"/>
              </a:rPr>
              <a:t>Charles II</a:t>
            </a:r>
            <a:r>
              <a:t> de </a:t>
            </a:r>
            <a:r>
              <a:rPr u="sng">
                <a:solidFill>
                  <a:srgbClr val="0645AD"/>
                </a:solidFill>
                <a:hlinkClick r:id="rId11"/>
              </a:rPr>
              <a:t>Habsbourg</a:t>
            </a:r>
            <a:r>
              <a:t> (épileptique, hérédosyphilitique, stérile). Le </a:t>
            </a:r>
            <a:r>
              <a:rPr u="sng">
                <a:solidFill>
                  <a:srgbClr val="0645AD"/>
                </a:solidFill>
                <a:hlinkClick r:id="rId12"/>
              </a:rPr>
              <a:t>1</a:t>
            </a:r>
            <a:r>
              <a:rPr sz="1100" u="sng" baseline="31999">
                <a:solidFill>
                  <a:srgbClr val="0645AD"/>
                </a:solidFill>
                <a:hlinkClick r:id="rId12"/>
              </a:rPr>
              <a:t>er</a:t>
            </a:r>
            <a:r>
              <a:rPr u="sng">
                <a:solidFill>
                  <a:srgbClr val="0645AD"/>
                </a:solidFill>
                <a:hlinkClick r:id="rId12"/>
              </a:rPr>
              <a:t> novembre</a:t>
            </a:r>
            <a:r>
              <a:t> </a:t>
            </a:r>
            <a:r>
              <a:rPr u="sng">
                <a:solidFill>
                  <a:srgbClr val="0645AD"/>
                </a:solidFill>
                <a:hlinkClick r:id="rId13"/>
              </a:rPr>
              <a:t>1700</a:t>
            </a:r>
            <a:r>
              <a:t>, Charles II meurt sans descendance. Les deux principales familles régnantes d'Europe, celle de </a:t>
            </a:r>
            <a:r>
              <a:rPr u="sng">
                <a:solidFill>
                  <a:srgbClr val="0645AD"/>
                </a:solidFill>
                <a:hlinkClick r:id="rId14"/>
              </a:rPr>
              <a:t>France</a:t>
            </a:r>
            <a:r>
              <a:t> (</a:t>
            </a:r>
            <a:r>
              <a:rPr u="sng">
                <a:solidFill>
                  <a:srgbClr val="0645AD"/>
                </a:solidFill>
                <a:hlinkClick r:id="rId15"/>
              </a:rPr>
              <a:t>Bourbon</a:t>
            </a:r>
            <a:r>
              <a:t>) et celle d'</a:t>
            </a:r>
            <a:r>
              <a:rPr u="sng">
                <a:solidFill>
                  <a:srgbClr val="0645AD"/>
                </a:solidFill>
                <a:hlinkClick r:id="rId16"/>
              </a:rPr>
              <a:t>Autriche</a:t>
            </a:r>
            <a:r>
              <a:t> (</a:t>
            </a:r>
            <a:r>
              <a:rPr u="sng">
                <a:solidFill>
                  <a:srgbClr val="0645AD"/>
                </a:solidFill>
                <a:hlinkClick r:id="rId17"/>
              </a:rPr>
              <a:t>Habsbourg</a:t>
            </a:r>
            <a:r>
              <a:t>), toutes deux très apparentées à </a:t>
            </a:r>
            <a:r>
              <a:rPr u="sng">
                <a:solidFill>
                  <a:srgbClr val="0645AD"/>
                </a:solidFill>
                <a:hlinkClick r:id="rId10"/>
              </a:rPr>
              <a:t>Charles II</a:t>
            </a:r>
            <a:r>
              <a:t>, revendiquent alors le trône.</a:t>
            </a:r>
          </a:p>
          <a:p>
            <a:pPr defTabSz="457200">
              <a:spcBef>
                <a:spcPts val="600"/>
              </a:spcBef>
              <a:defRPr sz="1300">
                <a:latin typeface="Helvetica"/>
                <a:ea typeface="Helvetica"/>
                <a:cs typeface="Helvetica"/>
                <a:sym typeface="Helvetica"/>
              </a:defRPr>
            </a:pPr>
            <a:r>
              <a:rPr u="sng">
                <a:solidFill>
                  <a:srgbClr val="0645AD"/>
                </a:solidFill>
                <a:hlinkClick r:id="rId10"/>
              </a:rPr>
              <a:t>Charles II</a:t>
            </a:r>
            <a:r>
              <a:t> a légué sa couronne par testament à </a:t>
            </a:r>
            <a:r>
              <a:rPr u="sng">
                <a:solidFill>
                  <a:srgbClr val="0645AD"/>
                </a:solidFill>
                <a:hlinkClick r:id="rId7"/>
              </a:rPr>
              <a:t>Philippe</a:t>
            </a:r>
            <a:r>
              <a:t>, </a:t>
            </a:r>
            <a:r>
              <a:rPr u="sng">
                <a:solidFill>
                  <a:srgbClr val="0645AD"/>
                </a:solidFill>
                <a:hlinkClick r:id="rId18"/>
              </a:rPr>
              <a:t>duc d'Anjou</a:t>
            </a:r>
            <a:r>
              <a:t>, petit-fils du roi de France </a:t>
            </a:r>
            <a:r>
              <a:rPr u="sng">
                <a:solidFill>
                  <a:srgbClr val="0645AD"/>
                </a:solidFill>
                <a:hlinkClick r:id="rId5"/>
              </a:rPr>
              <a:t>Louis XIV</a:t>
            </a:r>
            <a:r>
              <a:t>. Le duc d'Anjou est le fils de </a:t>
            </a:r>
            <a:r>
              <a:rPr u="sng">
                <a:solidFill>
                  <a:srgbClr val="0645AD"/>
                </a:solidFill>
                <a:hlinkClick r:id="rId19"/>
              </a:rPr>
              <a:t>Marie-Anne de Wittelsbach</a:t>
            </a:r>
            <a:r>
              <a:t>(1660-1690), fille de </a:t>
            </a:r>
            <a:r>
              <a:rPr u="sng">
                <a:solidFill>
                  <a:srgbClr val="0645AD"/>
                </a:solidFill>
                <a:hlinkClick r:id="rId20"/>
              </a:rPr>
              <a:t>Ferdinand</a:t>
            </a:r>
            <a:r>
              <a:t>, Electeur de Bavière et de </a:t>
            </a:r>
            <a:r>
              <a:rPr u="sng">
                <a:solidFill>
                  <a:srgbClr val="0645AD"/>
                </a:solidFill>
                <a:hlinkClick r:id="rId21"/>
              </a:rPr>
              <a:t>Louis de France</a:t>
            </a:r>
            <a:r>
              <a:t> (1661-1711), le Grand Dauphin, fils aîné de Louis XIV. Philippe, âgé de 17 ans, va à </a:t>
            </a:r>
            <a:r>
              <a:rPr u="sng">
                <a:solidFill>
                  <a:srgbClr val="0645AD"/>
                </a:solidFill>
                <a:hlinkClick r:id="rId6"/>
              </a:rPr>
              <a:t>Madrid</a:t>
            </a:r>
            <a:r>
              <a:t> où il est couronné sous le nom de </a:t>
            </a:r>
            <a:r>
              <a:rPr u="sng">
                <a:solidFill>
                  <a:srgbClr val="0645AD"/>
                </a:solidFill>
                <a:hlinkClick r:id="rId7"/>
              </a:rPr>
              <a:t>Philippe V</a:t>
            </a:r>
            <a: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Monarchie de droit divin: le roi cumule tous les pouvoirs et ne se soumet pas à l’autorité de l’église. Même les évêques qu’il se charge de nommer lui-même, sont ses représentants.</a:t>
            </a:r>
          </a:p>
          <a:p>
            <a:r>
              <a:t>C’est la gallicanisme: l’église est sous la tutelle du roi.</a:t>
            </a:r>
          </a:p>
          <a:p>
            <a:r>
              <a:t>En retour, le roi a pour mission de protéger la foi catholique et de poursuivre la lutte contre les protestants: en 1685, il révoque ainsi définitivement l’édit de Nantes signé par Henri IV qui avait mis fin aux guerres de religion sanglantes en 1598.</a:t>
            </a:r>
          </a:p>
          <a:p>
            <a:r>
              <a:t>Ainsi, entre 200’000 et 500’000 huguenots sont contraints de s’expatrier.</a:t>
            </a:r>
          </a:p>
          <a:p>
            <a:r>
              <a:t>(</a:t>
            </a:r>
            <a:r>
              <a:rPr sz="1300">
                <a:latin typeface="Helvetica"/>
                <a:ea typeface="Helvetica"/>
                <a:cs typeface="Helvetica"/>
                <a:sym typeface="Helvetica"/>
              </a:rPr>
              <a:t>L’</a:t>
            </a:r>
            <a:r>
              <a:rPr sz="1300" b="1">
                <a:latin typeface="Helvetica"/>
                <a:ea typeface="Helvetica"/>
                <a:cs typeface="Helvetica"/>
                <a:sym typeface="Helvetica"/>
              </a:rPr>
              <a:t>édit de Nantes</a:t>
            </a:r>
            <a:r>
              <a:rPr sz="1300">
                <a:latin typeface="Helvetica"/>
                <a:ea typeface="Helvetica"/>
                <a:cs typeface="Helvetica"/>
                <a:sym typeface="Helvetica"/>
              </a:rPr>
              <a:t> est un </a:t>
            </a:r>
            <a:r>
              <a:rPr sz="1300" u="sng">
                <a:solidFill>
                  <a:srgbClr val="0645AD"/>
                </a:solidFill>
                <a:latin typeface="Helvetica"/>
                <a:ea typeface="Helvetica"/>
                <a:cs typeface="Helvetica"/>
                <a:sym typeface="Helvetica"/>
                <a:hlinkClick r:id="rId3"/>
              </a:rPr>
              <a:t>édit de tolérance</a:t>
            </a:r>
            <a:r>
              <a:rPr sz="1300">
                <a:latin typeface="Helvetica"/>
                <a:ea typeface="Helvetica"/>
                <a:cs typeface="Helvetica"/>
                <a:sym typeface="Helvetica"/>
              </a:rPr>
              <a:t> signé le </a:t>
            </a:r>
            <a:r>
              <a:rPr sz="1300" u="sng">
                <a:solidFill>
                  <a:srgbClr val="0645AD"/>
                </a:solidFill>
                <a:latin typeface="Helvetica"/>
                <a:ea typeface="Helvetica"/>
                <a:cs typeface="Helvetica"/>
                <a:sym typeface="Helvetica"/>
                <a:hlinkClick r:id="rId4"/>
              </a:rPr>
              <a:t>13</a:t>
            </a:r>
            <a:r>
              <a:rPr sz="1300">
                <a:latin typeface="Helvetica"/>
                <a:ea typeface="Helvetica"/>
                <a:cs typeface="Helvetica"/>
                <a:sym typeface="Helvetica"/>
              </a:rPr>
              <a:t> </a:t>
            </a:r>
            <a:r>
              <a:rPr sz="1300" u="sng">
                <a:solidFill>
                  <a:srgbClr val="0645AD"/>
                </a:solidFill>
                <a:latin typeface="Helvetica"/>
                <a:ea typeface="Helvetica"/>
                <a:cs typeface="Helvetica"/>
                <a:sym typeface="Helvetica"/>
                <a:hlinkClick r:id="rId5"/>
              </a:rPr>
              <a:t>avril</a:t>
            </a:r>
            <a:r>
              <a:rPr sz="1300">
                <a:latin typeface="Helvetica"/>
                <a:ea typeface="Helvetica"/>
                <a:cs typeface="Helvetica"/>
                <a:sym typeface="Helvetica"/>
              </a:rPr>
              <a:t> </a:t>
            </a:r>
            <a:r>
              <a:rPr sz="1300" u="sng">
                <a:solidFill>
                  <a:srgbClr val="0645AD"/>
                </a:solidFill>
                <a:latin typeface="Helvetica"/>
                <a:ea typeface="Helvetica"/>
                <a:cs typeface="Helvetica"/>
                <a:sym typeface="Helvetica"/>
                <a:hlinkClick r:id="rId6"/>
              </a:rPr>
              <a:t>1598</a:t>
            </a:r>
            <a:r>
              <a:rPr sz="1300">
                <a:latin typeface="Helvetica"/>
                <a:ea typeface="Helvetica"/>
                <a:cs typeface="Helvetica"/>
                <a:sym typeface="Helvetica"/>
              </a:rPr>
              <a:t> par le roi de France </a:t>
            </a:r>
            <a:r>
              <a:rPr sz="1300" u="sng">
                <a:solidFill>
                  <a:srgbClr val="0645AD"/>
                </a:solidFill>
                <a:latin typeface="Helvetica"/>
                <a:ea typeface="Helvetica"/>
                <a:cs typeface="Helvetica"/>
                <a:sym typeface="Helvetica"/>
                <a:hlinkClick r:id="rId7"/>
              </a:rPr>
              <a:t>Henri IV</a:t>
            </a:r>
            <a:r>
              <a:rPr sz="1300">
                <a:latin typeface="Helvetica"/>
                <a:ea typeface="Helvetica"/>
                <a:cs typeface="Helvetica"/>
                <a:sym typeface="Helvetica"/>
              </a:rPr>
              <a:t> et révoqué sous le règne de </a:t>
            </a:r>
            <a:r>
              <a:rPr sz="1300" u="sng">
                <a:solidFill>
                  <a:srgbClr val="0645AD"/>
                </a:solidFill>
                <a:latin typeface="Helvetica"/>
                <a:ea typeface="Helvetica"/>
                <a:cs typeface="Helvetica"/>
                <a:sym typeface="Helvetica"/>
                <a:hlinkClick r:id="rId8"/>
              </a:rPr>
              <a:t>Louis XIV</a:t>
            </a:r>
            <a:r>
              <a:rPr sz="1300">
                <a:latin typeface="Helvetica"/>
                <a:ea typeface="Helvetica"/>
                <a:cs typeface="Helvetica"/>
                <a:sym typeface="Helvetica"/>
              </a:rPr>
              <a:t> par l'</a:t>
            </a:r>
            <a:r>
              <a:rPr sz="1300" u="sng">
                <a:solidFill>
                  <a:srgbClr val="0645AD"/>
                </a:solidFill>
                <a:latin typeface="Helvetica"/>
                <a:ea typeface="Helvetica"/>
                <a:cs typeface="Helvetica"/>
                <a:sym typeface="Helvetica"/>
                <a:hlinkClick r:id="rId9"/>
              </a:rPr>
              <a:t>édit de Fontainebleau</a:t>
            </a:r>
            <a:r>
              <a:rPr sz="1300">
                <a:latin typeface="Helvetica"/>
                <a:ea typeface="Helvetica"/>
                <a:cs typeface="Helvetica"/>
                <a:sym typeface="Helvetica"/>
              </a:rPr>
              <a:t> le </a:t>
            </a:r>
            <a:r>
              <a:rPr sz="1300" u="sng">
                <a:solidFill>
                  <a:srgbClr val="0645AD"/>
                </a:solidFill>
                <a:latin typeface="Helvetica"/>
                <a:ea typeface="Helvetica"/>
                <a:cs typeface="Helvetica"/>
                <a:sym typeface="Helvetica"/>
                <a:hlinkClick r:id="rId10"/>
              </a:rPr>
              <a:t>18</a:t>
            </a:r>
            <a:r>
              <a:rPr sz="1300">
                <a:latin typeface="Helvetica"/>
                <a:ea typeface="Helvetica"/>
                <a:cs typeface="Helvetica"/>
                <a:sym typeface="Helvetica"/>
              </a:rPr>
              <a:t> </a:t>
            </a:r>
            <a:r>
              <a:rPr sz="1300" u="sng">
                <a:solidFill>
                  <a:srgbClr val="0645AD"/>
                </a:solidFill>
                <a:latin typeface="Helvetica"/>
                <a:ea typeface="Helvetica"/>
                <a:cs typeface="Helvetica"/>
                <a:sym typeface="Helvetica"/>
                <a:hlinkClick r:id="rId11"/>
              </a:rPr>
              <a:t>octobre</a:t>
            </a:r>
            <a:r>
              <a:rPr sz="1300">
                <a:latin typeface="Helvetica"/>
                <a:ea typeface="Helvetica"/>
                <a:cs typeface="Helvetica"/>
                <a:sym typeface="Helvetica"/>
              </a:rPr>
              <a:t> </a:t>
            </a:r>
            <a:r>
              <a:rPr sz="1300" u="sng">
                <a:solidFill>
                  <a:srgbClr val="0645AD"/>
                </a:solidFill>
                <a:latin typeface="Helvetica"/>
                <a:ea typeface="Helvetica"/>
                <a:cs typeface="Helvetica"/>
                <a:sym typeface="Helvetica"/>
                <a:hlinkClick r:id="rId12"/>
              </a:rPr>
              <a:t>1685</a:t>
            </a:r>
            <a:r>
              <a:rPr sz="1300">
                <a:latin typeface="Helvetica"/>
                <a:ea typeface="Helvetica"/>
                <a:cs typeface="Helvetica"/>
                <a:sym typeface="Helvetica"/>
              </a:rPr>
              <a:t>. Il reconnaît la liberté de culte aux </a:t>
            </a:r>
            <a:r>
              <a:rPr sz="1300" u="sng">
                <a:solidFill>
                  <a:srgbClr val="0645AD"/>
                </a:solidFill>
                <a:latin typeface="Helvetica"/>
                <a:ea typeface="Helvetica"/>
                <a:cs typeface="Helvetica"/>
                <a:sym typeface="Helvetica"/>
                <a:hlinkClick r:id="rId13"/>
              </a:rPr>
              <a:t>protestants</a:t>
            </a:r>
            <a:r>
              <a:rPr sz="1300">
                <a:latin typeface="Helvetica"/>
                <a:ea typeface="Helvetica"/>
                <a:cs typeface="Helvetica"/>
                <a:sym typeface="Helvetica"/>
              </a:rPr>
              <a:t>, selon plusieurs limites et leur concède deux principaux « brevets » : un nombre important de places de sûreté en garantie (environ 150) et une indemnité annuelle à verser par les finances royales. Le document est aujourd'hui conservé aux </a:t>
            </a:r>
            <a:r>
              <a:rPr sz="1300" u="sng">
                <a:solidFill>
                  <a:srgbClr val="0645AD"/>
                </a:solidFill>
                <a:latin typeface="Helvetica"/>
                <a:ea typeface="Helvetica"/>
                <a:cs typeface="Helvetica"/>
                <a:sym typeface="Helvetica"/>
                <a:hlinkClick r:id="rId14"/>
              </a:rPr>
              <a:t>Archives nationales de France</a:t>
            </a:r>
            <a:r>
              <a:rPr sz="1300">
                <a:latin typeface="Helvetica"/>
                <a:ea typeface="Helvetica"/>
                <a:cs typeface="Helvetica"/>
                <a:sym typeface="Helvetica"/>
              </a:rPr>
              <a:t>.</a:t>
            </a:r>
          </a:p>
          <a:p>
            <a:pPr defTabSz="457200">
              <a:spcBef>
                <a:spcPts val="600"/>
              </a:spcBef>
              <a:defRPr sz="1300">
                <a:latin typeface="Helvetica"/>
                <a:ea typeface="Helvetica"/>
                <a:cs typeface="Helvetica"/>
                <a:sym typeface="Helvetica"/>
              </a:defRPr>
            </a:pPr>
            <a:r>
              <a:rPr u="sng">
                <a:solidFill>
                  <a:srgbClr val="0645AD"/>
                </a:solidFill>
                <a:hlinkClick r:id="rId7"/>
              </a:rPr>
              <a:t>Henri IV</a:t>
            </a:r>
            <a:r>
              <a:t> lui-même était un ancien </a:t>
            </a:r>
            <a:r>
              <a:rPr u="sng">
                <a:solidFill>
                  <a:srgbClr val="0645AD"/>
                </a:solidFill>
                <a:hlinkClick r:id="rId13"/>
              </a:rPr>
              <a:t>protestant</a:t>
            </a:r>
            <a:r>
              <a:t>, et avait choisi de se convertir au </a:t>
            </a:r>
            <a:r>
              <a:rPr u="sng">
                <a:solidFill>
                  <a:srgbClr val="0645AD"/>
                </a:solidFill>
                <a:hlinkClick r:id="rId15"/>
              </a:rPr>
              <a:t>catholicisme</a:t>
            </a:r>
            <a:r>
              <a:t> afin de pouvoir monter sur le trône, après la mort de son cousin </a:t>
            </a:r>
            <a:r>
              <a:rPr u="sng">
                <a:solidFill>
                  <a:srgbClr val="0645AD"/>
                </a:solidFill>
                <a:hlinkClick r:id="rId16"/>
              </a:rPr>
              <a:t>Henri III</a:t>
            </a:r>
            <a:r>
              <a:t>. La promulgation de cet édit met fin aux </a:t>
            </a:r>
            <a:r>
              <a:rPr u="sng">
                <a:solidFill>
                  <a:srgbClr val="0645AD"/>
                </a:solidFill>
                <a:hlinkClick r:id="rId17"/>
              </a:rPr>
              <a:t>guerres de religion</a:t>
            </a:r>
            <a:r>
              <a:t> qui ont ravagé le </a:t>
            </a:r>
            <a:r>
              <a:rPr u="sng">
                <a:solidFill>
                  <a:srgbClr val="0645AD"/>
                </a:solidFill>
                <a:hlinkClick r:id="rId18"/>
              </a:rPr>
              <a:t>royaume de France</a:t>
            </a:r>
            <a:r>
              <a:t> au </a:t>
            </a:r>
            <a:r>
              <a:rPr u="sng">
                <a:solidFill>
                  <a:srgbClr val="0645AD"/>
                </a:solidFill>
                <a:hlinkClick r:id="rId19"/>
              </a:rPr>
              <a:t>xvi</a:t>
            </a:r>
            <a:r>
              <a:rPr sz="1100" u="sng" baseline="31999">
                <a:solidFill>
                  <a:srgbClr val="0645AD"/>
                </a:solidFill>
                <a:hlinkClick r:id="rId19"/>
              </a:rPr>
              <a:t>e</a:t>
            </a:r>
            <a:r>
              <a:rPr u="sng">
                <a:solidFill>
                  <a:srgbClr val="0645AD"/>
                </a:solidFill>
                <a:hlinkClick r:id="rId19"/>
              </a:rPr>
              <a:t> siècle</a:t>
            </a:r>
            <a:r>
              <a:t> (celles-ci ayant provoqué l’émigration de 200 000 </a:t>
            </a:r>
            <a:r>
              <a:rPr u="sng">
                <a:solidFill>
                  <a:srgbClr val="0645AD"/>
                </a:solidFill>
                <a:hlinkClick r:id="rId20"/>
              </a:rPr>
              <a:t>huguenots</a:t>
            </a:r>
            <a:r>
              <a:t>), et constitue une </a:t>
            </a:r>
            <a:r>
              <a:rPr u="sng">
                <a:solidFill>
                  <a:srgbClr val="0645AD"/>
                </a:solidFill>
                <a:hlinkClick r:id="rId21"/>
              </a:rPr>
              <a:t>amnistie</a:t>
            </a:r>
            <a:r>
              <a:t> mettant fin à la guerre civile.)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Réforme (protestante): indignation contre les doléances, retour au texte, pas de médiation, sola fides, sola gratia, sola scriptura. Grands noms: Luther, Calvin, Zwingli.</a:t>
            </a:r>
          </a:p>
          <a:p>
            <a:endParaRPr/>
          </a:p>
          <a:p>
            <a:pPr defTabSz="457200">
              <a:spcBef>
                <a:spcPts val="600"/>
              </a:spcBef>
              <a:defRPr sz="1300">
                <a:latin typeface="Helvetica"/>
                <a:ea typeface="Helvetica"/>
                <a:cs typeface="Helvetica"/>
                <a:sym typeface="Helvetica"/>
              </a:defRPr>
            </a:pPr>
            <a:r>
              <a:t>Amorcée dès le </a:t>
            </a:r>
            <a:r>
              <a:rPr u="sng">
                <a:solidFill>
                  <a:srgbClr val="0645AD"/>
                </a:solidFill>
                <a:hlinkClick r:id="rId3"/>
              </a:rPr>
              <a:t>xv</a:t>
            </a:r>
            <a:r>
              <a:rPr sz="1100" u="sng" baseline="31999">
                <a:solidFill>
                  <a:srgbClr val="0645AD"/>
                </a:solidFill>
                <a:hlinkClick r:id="rId3"/>
              </a:rPr>
              <a:t>e</a:t>
            </a:r>
            <a:r>
              <a:rPr u="sng">
                <a:solidFill>
                  <a:srgbClr val="0645AD"/>
                </a:solidFill>
                <a:hlinkClick r:id="rId3"/>
              </a:rPr>
              <a:t> siècle</a:t>
            </a:r>
            <a:r>
              <a:t> et culminante au </a:t>
            </a:r>
            <a:r>
              <a:rPr u="sng">
                <a:solidFill>
                  <a:srgbClr val="0645AD"/>
                </a:solidFill>
                <a:hlinkClick r:id="rId4"/>
              </a:rPr>
              <a:t>xvi</a:t>
            </a:r>
            <a:r>
              <a:rPr sz="1100" u="sng" baseline="31999">
                <a:solidFill>
                  <a:srgbClr val="0645AD"/>
                </a:solidFill>
                <a:hlinkClick r:id="rId4"/>
              </a:rPr>
              <a:t>e</a:t>
            </a:r>
            <a:r>
              <a:rPr u="sng">
                <a:solidFill>
                  <a:srgbClr val="0645AD"/>
                </a:solidFill>
                <a:hlinkClick r:id="rId4"/>
              </a:rPr>
              <a:t> siècle</a:t>
            </a:r>
            <a:r>
              <a:t>, la </a:t>
            </a:r>
            <a:r>
              <a:rPr b="1"/>
              <a:t>Réforme protestante</a:t>
            </a:r>
            <a:r>
              <a:t> est une volonté d'un retour aux sources du christianisme et aussi, par extension, un besoin de considérer la religion et la vie sociale d'une autre manière. Elle reflète l'angoisse des âmes</a:t>
            </a:r>
            <a:r>
              <a:rPr sz="1000">
                <a:solidFill>
                  <a:srgbClr val="0645AD"/>
                </a:solidFill>
              </a:rPr>
              <a:t>1</a:t>
            </a:r>
            <a:r>
              <a:t>, par la question du </a:t>
            </a:r>
            <a:r>
              <a:rPr u="sng">
                <a:solidFill>
                  <a:srgbClr val="0645AD"/>
                </a:solidFill>
                <a:hlinkClick r:id="rId5"/>
              </a:rPr>
              <a:t>salut</a:t>
            </a:r>
            <a:r>
              <a:t>, centrale dans la réflexion des </a:t>
            </a:r>
            <a:r>
              <a:rPr u="sng">
                <a:solidFill>
                  <a:srgbClr val="0645AD"/>
                </a:solidFill>
                <a:hlinkClick r:id="rId6"/>
              </a:rPr>
              <a:t>réformateurs</a:t>
            </a:r>
            <a:r>
              <a:t>, qui dénoncent la corruption de toute la société engendrée par le </a:t>
            </a:r>
            <a:r>
              <a:rPr u="sng">
                <a:solidFill>
                  <a:srgbClr val="0645AD"/>
                </a:solidFill>
                <a:hlinkClick r:id="rId7"/>
              </a:rPr>
              <a:t>commerce des indulgences</a:t>
            </a:r>
            <a:r>
              <a:t>. Les réformateurs profitent de l'essor de l'imprimerie pour faire circuler la Bible en langues </a:t>
            </a:r>
            <a:r>
              <a:rPr i="1"/>
              <a:t>vulgaires</a:t>
            </a:r>
            <a:r>
              <a:t> (allemand), et montrent qu'elle ne fait mention ni des saints, ni du culte de la Vierge, ni du </a:t>
            </a:r>
            <a:r>
              <a:rPr u="sng">
                <a:solidFill>
                  <a:srgbClr val="0645AD"/>
                </a:solidFill>
                <a:hlinkClick r:id="rId8"/>
              </a:rPr>
              <a:t>Purgatoire</a:t>
            </a:r>
            <a:r>
              <a:t>. La référence à la Bible comme norme est néanmoins une des principales motivations des réformateurs. Ce principe, </a:t>
            </a:r>
            <a:r>
              <a:rPr u="sng">
                <a:solidFill>
                  <a:srgbClr val="0645AD"/>
                </a:solidFill>
                <a:hlinkClick r:id="rId9"/>
              </a:rPr>
              <a:t>Sola scriptura</a:t>
            </a:r>
            <a:r>
              <a:t>, les guidera.</a:t>
            </a:r>
          </a:p>
          <a:p>
            <a:pPr defTabSz="457200">
              <a:spcBef>
                <a:spcPts val="600"/>
              </a:spcBef>
              <a:defRPr sz="1300">
                <a:latin typeface="Helvetica"/>
                <a:ea typeface="Helvetica"/>
                <a:cs typeface="Helvetica"/>
                <a:sym typeface="Helvetica"/>
              </a:defRPr>
            </a:pPr>
            <a:r>
              <a:t>Commencée par </a:t>
            </a:r>
            <a:r>
              <a:rPr u="sng">
                <a:solidFill>
                  <a:srgbClr val="0645AD"/>
                </a:solidFill>
                <a:hlinkClick r:id="rId10"/>
              </a:rPr>
              <a:t>Martin Luther</a:t>
            </a:r>
            <a:r>
              <a:t> en </a:t>
            </a:r>
            <a:r>
              <a:rPr u="sng">
                <a:solidFill>
                  <a:srgbClr val="0645AD"/>
                </a:solidFill>
                <a:hlinkClick r:id="rId11"/>
              </a:rPr>
              <a:t>Allemagne</a:t>
            </a:r>
            <a:r>
              <a:t> et </a:t>
            </a:r>
            <a:r>
              <a:rPr u="sng">
                <a:solidFill>
                  <a:srgbClr val="0645AD"/>
                </a:solidFill>
                <a:hlinkClick r:id="rId12"/>
              </a:rPr>
              <a:t>Ulrich Zwingli</a:t>
            </a:r>
            <a:r>
              <a:t> à </a:t>
            </a:r>
            <a:r>
              <a:rPr u="sng">
                <a:solidFill>
                  <a:srgbClr val="0645AD"/>
                </a:solidFill>
                <a:hlinkClick r:id="rId13"/>
              </a:rPr>
              <a:t>Zurich</a:t>
            </a:r>
            <a:r>
              <a:t>, puis </a:t>
            </a:r>
            <a:r>
              <a:rPr u="sng">
                <a:solidFill>
                  <a:srgbClr val="0645AD"/>
                </a:solidFill>
                <a:hlinkClick r:id="rId14"/>
              </a:rPr>
              <a:t>Martin Bucer</a:t>
            </a:r>
            <a:r>
              <a:t> à </a:t>
            </a:r>
            <a:r>
              <a:rPr u="sng">
                <a:solidFill>
                  <a:srgbClr val="0645AD"/>
                </a:solidFill>
                <a:hlinkClick r:id="rId15"/>
              </a:rPr>
              <a:t>Strasbourg</a:t>
            </a:r>
            <a:r>
              <a:t> et plus tard </a:t>
            </a:r>
            <a:r>
              <a:rPr u="sng">
                <a:solidFill>
                  <a:srgbClr val="0645AD"/>
                </a:solidFill>
                <a:hlinkClick r:id="rId16"/>
              </a:rPr>
              <a:t>Jean Calvin</a:t>
            </a:r>
            <a:r>
              <a:t> à </a:t>
            </a:r>
            <a:r>
              <a:rPr u="sng">
                <a:solidFill>
                  <a:srgbClr val="0645AD"/>
                </a:solidFill>
                <a:hlinkClick r:id="rId17"/>
              </a:rPr>
              <a:t>Paris</a:t>
            </a:r>
            <a:r>
              <a:t> et </a:t>
            </a:r>
            <a:r>
              <a:rPr u="sng">
                <a:solidFill>
                  <a:srgbClr val="0645AD"/>
                </a:solidFill>
                <a:hlinkClick r:id="rId18"/>
              </a:rPr>
              <a:t>Genève</a:t>
            </a:r>
            <a:r>
              <a:t>, la Réforme touche la majeure partie de l'Europe du Nord-Ouest. Les tentatives de conciliation ayant échoué, elle aboutit à une scission entre l'</a:t>
            </a:r>
            <a:r>
              <a:rPr u="sng">
                <a:solidFill>
                  <a:srgbClr val="0645AD"/>
                </a:solidFill>
                <a:hlinkClick r:id="rId19"/>
              </a:rPr>
              <a:t>Église catholique romaine</a:t>
            </a:r>
            <a:r>
              <a:t> et les </a:t>
            </a:r>
            <a:r>
              <a:rPr u="sng">
                <a:solidFill>
                  <a:srgbClr val="0645AD"/>
                </a:solidFill>
                <a:hlinkClick r:id="rId20"/>
              </a:rPr>
              <a:t>Églises protestantes</a:t>
            </a:r>
            <a:r>
              <a:t>. La </a:t>
            </a:r>
            <a:r>
              <a:rPr u="sng">
                <a:solidFill>
                  <a:srgbClr val="0645AD"/>
                </a:solidFill>
                <a:hlinkClick r:id="rId21"/>
              </a:rPr>
              <a:t>Contre-Réforme</a:t>
            </a:r>
            <a:r>
              <a:t> catholique engagée à l'issue du </a:t>
            </a:r>
            <a:r>
              <a:rPr u="sng">
                <a:solidFill>
                  <a:srgbClr val="0645AD"/>
                </a:solidFill>
                <a:hlinkClick r:id="rId22"/>
              </a:rPr>
              <a:t>concile de Trente</a:t>
            </a:r>
            <a:r>
              <a:t> ne permet à l'Église catholique qu'une reconquête partielle des populations passées au protestantisme.</a:t>
            </a:r>
          </a:p>
          <a:p>
            <a:pPr defTabSz="457200">
              <a:spcBef>
                <a:spcPts val="600"/>
              </a:spcBef>
              <a:defRPr sz="1300">
                <a:latin typeface="Helvetica"/>
                <a:ea typeface="Helvetica"/>
                <a:cs typeface="Helvetica"/>
                <a:sym typeface="Helvetica"/>
              </a:defRPr>
            </a:pPr>
            <a:r>
              <a:t>L'adoption de la Réforme est aussi un caractère politique. C'est un moyen pour les princes d'affirmer leur indépendance face à une papauté revendiquant une théocratie universelle ou pour les populations de pouvoir se révolter face un souverain mal accepté comme en Écosse et aux Pays-Bas espagnols. La Réforme se traduit donc au xvi</a:t>
            </a:r>
            <a:r>
              <a:rPr sz="1100" baseline="31999"/>
              <a:t>e</a:t>
            </a:r>
            <a:r>
              <a:t> siècle par de nombreux conflits, entre l'empereur Habsbourg et les princes allemands mais aussi des guerres civiles en France, en Angleterre et en Écosse.</a:t>
            </a:r>
          </a:p>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Sur l’image: Le Pape Paul III approuve la fondation de l’ordre de la compagnie de Jésus (1540).</a:t>
            </a:r>
          </a:p>
          <a:p>
            <a:r>
              <a:t>A droite, Sainte Ignace de Loyola rédigeant la constitution de l’ordre et envoyant ses compagnons évangéliser les terres du monde (Cf. film «Mission»).</a:t>
            </a:r>
          </a:p>
          <a:p>
            <a:r>
              <a:t>Gravure de Karel von Mallery (1571-1635), Bibliothèque nationale, Paris.</a:t>
            </a:r>
          </a:p>
          <a:p>
            <a:endParaRPr/>
          </a:p>
          <a:p>
            <a:r>
              <a:t>En 1540: la compagnie de Jésus appelés Jésuites sont canonisés.</a:t>
            </a:r>
          </a:p>
          <a:p>
            <a:pPr defTabSz="457200">
              <a:spcBef>
                <a:spcPts val="600"/>
              </a:spcBef>
              <a:defRPr sz="1300">
                <a:latin typeface="Helvetica"/>
                <a:ea typeface="Helvetica"/>
                <a:cs typeface="Helvetica"/>
                <a:sym typeface="Helvetica"/>
              </a:defRPr>
            </a:pPr>
            <a:r>
              <a:t>La </a:t>
            </a:r>
            <a:r>
              <a:rPr b="1"/>
              <a:t>Compagnie de Jésus</a:t>
            </a:r>
            <a:r>
              <a:t> (</a:t>
            </a:r>
            <a:r>
              <a:rPr i="1"/>
              <a:t>Societas Jesu</a:t>
            </a:r>
            <a:r>
              <a:t>, </a:t>
            </a:r>
            <a:r>
              <a:rPr u="sng">
                <a:solidFill>
                  <a:srgbClr val="0645AD"/>
                </a:solidFill>
                <a:hlinkClick r:id="rId3"/>
              </a:rPr>
              <a:t>SJ ou s.j.</a:t>
            </a:r>
            <a:r>
              <a:t>) est un </a:t>
            </a:r>
            <a:r>
              <a:rPr u="sng">
                <a:solidFill>
                  <a:srgbClr val="0645AD"/>
                </a:solidFill>
                <a:hlinkClick r:id="rId4"/>
              </a:rPr>
              <a:t>ordre religieux catholique</a:t>
            </a:r>
            <a:r>
              <a:t> dont les membres sont des </a:t>
            </a:r>
            <a:r>
              <a:rPr u="sng">
                <a:solidFill>
                  <a:srgbClr val="0645AD"/>
                </a:solidFill>
                <a:hlinkClick r:id="rId5"/>
              </a:rPr>
              <a:t>clercs réguliers</a:t>
            </a:r>
            <a:r>
              <a:t> appelés « </a:t>
            </a:r>
            <a:r>
              <a:rPr b="1"/>
              <a:t>jésuites</a:t>
            </a:r>
            <a:r>
              <a:t> ». La Compagnie est fondée par </a:t>
            </a:r>
            <a:r>
              <a:rPr u="sng">
                <a:solidFill>
                  <a:srgbClr val="0645AD"/>
                </a:solidFill>
                <a:hlinkClick r:id="rId6"/>
              </a:rPr>
              <a:t>Ignace de Loyola</a:t>
            </a:r>
            <a:r>
              <a:t> en 1537 et approuvée en </a:t>
            </a:r>
            <a:r>
              <a:rPr u="sng">
                <a:solidFill>
                  <a:srgbClr val="0645AD"/>
                </a:solidFill>
                <a:hlinkClick r:id="rId7"/>
              </a:rPr>
              <a:t>1540</a:t>
            </a:r>
            <a:r>
              <a:t> par le pape </a:t>
            </a:r>
            <a:r>
              <a:rPr u="sng">
                <a:solidFill>
                  <a:srgbClr val="0645AD"/>
                </a:solidFill>
                <a:hlinkClick r:id="rId8"/>
              </a:rPr>
              <a:t>Paul III</a:t>
            </a:r>
            <a:r>
              <a:t>. C'est au début du xxi</a:t>
            </a:r>
            <a:r>
              <a:rPr sz="1100" baseline="31999"/>
              <a:t>e</a:t>
            </a:r>
            <a:r>
              <a:t> siècle l'un des </a:t>
            </a:r>
            <a:r>
              <a:rPr u="sng">
                <a:solidFill>
                  <a:srgbClr val="0645AD"/>
                </a:solidFill>
                <a:hlinkClick r:id="rId9"/>
              </a:rPr>
              <a:t>ordres</a:t>
            </a:r>
            <a:r>
              <a:t> les plus nombreux de l'</a:t>
            </a:r>
            <a:r>
              <a:rPr u="sng">
                <a:solidFill>
                  <a:srgbClr val="0645AD"/>
                </a:solidFill>
                <a:hlinkClick r:id="rId10"/>
              </a:rPr>
              <a:t>Église catholique romaine</a:t>
            </a:r>
            <a:r>
              <a:t>, avec près de 18 000 religieux en 2011. L'actuel </a:t>
            </a:r>
            <a:r>
              <a:rPr u="sng">
                <a:solidFill>
                  <a:srgbClr val="0645AD"/>
                </a:solidFill>
                <a:hlinkClick r:id="rId11"/>
              </a:rPr>
              <a:t>supérieur général de la Compagnie de Jésus</a:t>
            </a:r>
            <a:r>
              <a:t> est </a:t>
            </a:r>
            <a:r>
              <a:rPr u="sng">
                <a:solidFill>
                  <a:srgbClr val="0645AD"/>
                </a:solidFill>
                <a:hlinkClick r:id="rId12"/>
              </a:rPr>
              <a:t>Adolfo Nicolás</a:t>
            </a:r>
            <a:r>
              <a:t>.</a:t>
            </a:r>
          </a:p>
          <a:p>
            <a:pPr defTabSz="457200">
              <a:spcBef>
                <a:spcPts val="600"/>
              </a:spcBef>
              <a:defRPr sz="1300">
                <a:latin typeface="Helvetica"/>
                <a:ea typeface="Helvetica"/>
                <a:cs typeface="Helvetica"/>
                <a:sym typeface="Helvetica"/>
              </a:defRPr>
            </a:pPr>
            <a:r>
              <a:t>La mission des Jésuites, précisée dès le début de son existence, porte sur l'évangélisation, la justice sociale ainsi que l'éducation et la Compagnie forme rapidement le premier corps enseignant de la catholicité </a:t>
            </a:r>
            <a:r>
              <a:rPr u="sng">
                <a:solidFill>
                  <a:srgbClr val="0645AD"/>
                </a:solidFill>
                <a:hlinkClick r:id="rId13"/>
              </a:rPr>
              <a:t>moderne</a:t>
            </a:r>
            <a:r>
              <a:rPr sz="1000">
                <a:solidFill>
                  <a:srgbClr val="0645AD"/>
                </a:solidFill>
              </a:rPr>
              <a:t>1</a:t>
            </a:r>
            <a:r>
              <a:t>. Depuis le </a:t>
            </a:r>
            <a:r>
              <a:rPr u="sng">
                <a:solidFill>
                  <a:srgbClr val="0645AD"/>
                </a:solidFill>
                <a:hlinkClick r:id="rId14"/>
              </a:rPr>
              <a:t>xvi</a:t>
            </a:r>
            <a:r>
              <a:rPr sz="1100" u="sng" baseline="31999">
                <a:solidFill>
                  <a:srgbClr val="0645AD"/>
                </a:solidFill>
                <a:hlinkClick r:id="rId14"/>
              </a:rPr>
              <a:t>e</a:t>
            </a:r>
            <a:r>
              <a:rPr u="sng">
                <a:solidFill>
                  <a:srgbClr val="0645AD"/>
                </a:solidFill>
                <a:hlinkClick r:id="rId14"/>
              </a:rPr>
              <a:t> siècle</a:t>
            </a:r>
            <a:r>
              <a:t>, leur ministère s'exerce notamment en Europe, en Amérique latine, en Extrême-Orient et en Inde. </a:t>
            </a:r>
            <a:r>
              <a:rPr u="sng">
                <a:solidFill>
                  <a:srgbClr val="0645AD"/>
                </a:solidFill>
                <a:hlinkClick r:id="rId15"/>
              </a:rPr>
              <a:t>Jean Lacouture</a:t>
            </a:r>
            <a:r>
              <a:t> voit en eux les « pionniers d'une aventure humaine au sein d'un monde pris en charge dans sa totalité », hommes d'action et d'initiative, et « découvreurs de mondes, d'êtres, de civilisations différents »</a:t>
            </a:r>
            <a:r>
              <a:rPr sz="1000">
                <a:solidFill>
                  <a:srgbClr val="0645AD"/>
                </a:solidFill>
              </a:rPr>
              <a:t>2</a:t>
            </a:r>
            <a:r>
              <a:t>.</a:t>
            </a:r>
          </a:p>
          <a:p>
            <a:endParaRPr/>
          </a:p>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defTabSz="457200">
              <a:defRPr sz="1300">
                <a:latin typeface="Verdana"/>
                <a:ea typeface="Verdana"/>
                <a:cs typeface="Verdana"/>
                <a:sym typeface="Verdana"/>
              </a:defRPr>
            </a:pPr>
            <a:r>
              <a:t>Jésuites: ordre créé pour combattre le protestantisme et restaurer un idéal évangélique, restaurer un idéal de foi catholique (actions et pratique religieuse aboutissant au paradis). Ordre plutôt libéral.</a:t>
            </a:r>
          </a:p>
          <a:p>
            <a:pPr defTabSz="457200">
              <a:defRPr sz="1300">
                <a:latin typeface="Verdana"/>
                <a:ea typeface="Verdana"/>
                <a:cs typeface="Verdana"/>
                <a:sym typeface="Verdana"/>
              </a:defRPr>
            </a:pPr>
            <a:r>
              <a:t>Jansénisme: ordre catholique accusé d’être protestant. Conflit théologique: pour la prédestination (grâce divine, les actions, la pratique religieuse n’a aucune influence). Forme la plus austère du catholicisme qui s’oppose aux privilèges et à la casuistique politico-théologique des jésuites conseillant le roi (une justice pseudo-divine laxiste qui oeuvre au cas par cas). Ils seront pourchassés et persécutés.</a:t>
            </a:r>
          </a:p>
          <a:p>
            <a:pPr defTabSz="457200">
              <a:defRPr sz="1300">
                <a:latin typeface="Verdana"/>
                <a:ea typeface="Verdana"/>
                <a:cs typeface="Verdana"/>
                <a:sym typeface="Verdana"/>
              </a:defRPr>
            </a:pPr>
            <a:r>
              <a:t>Port-Royal, l’abbaye, sera évacuée sur ordre du roi en 1679.</a:t>
            </a:r>
          </a:p>
          <a:p>
            <a:pPr defTabSz="457200">
              <a:defRPr sz="1300">
                <a:latin typeface="Verdana"/>
                <a:ea typeface="Verdana"/>
                <a:cs typeface="Verdana"/>
                <a:sym typeface="Verdana"/>
              </a:defRPr>
            </a:pPr>
            <a:endParaRPr/>
          </a:p>
          <a:p>
            <a:pPr defTabSz="457200">
              <a:defRPr sz="1300">
                <a:latin typeface="Verdana"/>
                <a:ea typeface="Verdana"/>
                <a:cs typeface="Verdana"/>
                <a:sym typeface="Verdana"/>
              </a:defRPr>
            </a:pPr>
            <a:endParaRPr/>
          </a:p>
          <a:p>
            <a:pPr defTabSz="457200">
              <a:defRPr sz="1300">
                <a:latin typeface="Verdana"/>
                <a:ea typeface="Verdana"/>
                <a:cs typeface="Verdana"/>
                <a:sym typeface="Verdana"/>
              </a:defRPr>
            </a:pPr>
            <a:r>
              <a:t>C'est, pour beaucoup un problème politique en France, sous la monarchie absolue.</a:t>
            </a:r>
            <a:br/>
            <a:r>
              <a:t>Les jésuites sont liés à l'absolutisme royal (Louis XIV a un confesseur jésuite). Les jansénistes sont accusés d'être des protestants déguisés (Louis XIV les tenait pour des révoltés, dans la ligne de la Fronde).</a:t>
            </a:r>
            <a:br/>
            <a:r>
              <a:t>Leur dispute était officiellement théologique. Elle portait sur le libre-arbitre, comme la dispute entre les protestants et les catholiques, mais plus particulièrement sur le problème de la grâce, de la grâce "suffisante", de la grâce "efficace", et sur la signification de ces mots. Les jansénistes se référaient à Saint Augustin, à travers Jansénius, tandis que les jésuites, dont l'ordre avait été fondé pour combattre le protestantisme avaient élaboré une casuistique qui permettait la restriction mentale, pour permettre à tous les chrétiens de rejoindre l'Eglise de Rome. Les jansénistes étaient plutôt du côté d'Alceste et les jésuites du côté de Philinte, mais de façon collective, un peu comme la droite et la gauche ou la "majorité" et l'opposition dans le système démocratique. Plus tard, sous Louis XV, le ministère Choiseul, de tendance janséniste, expulsera les jésuites. C'est un mouvement libéral qui réagit contre la monarchie absolue liée aux jésuites.</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Le </a:t>
            </a:r>
            <a:r>
              <a:rPr b="1"/>
              <a:t>jansénisme</a:t>
            </a:r>
            <a:r>
              <a:t> est un mouvement religieux, puis politique, qui se développe aux </a:t>
            </a:r>
            <a:r>
              <a:rPr u="sng">
                <a:solidFill>
                  <a:srgbClr val="0645AD"/>
                </a:solidFill>
                <a:hlinkClick r:id="rId3"/>
              </a:rPr>
              <a:t>xvii</a:t>
            </a:r>
            <a:r>
              <a:rPr sz="1100" u="sng" baseline="31999">
                <a:solidFill>
                  <a:srgbClr val="0645AD"/>
                </a:solidFill>
                <a:hlinkClick r:id="rId3"/>
              </a:rPr>
              <a:t>e</a:t>
            </a:r>
            <a:r>
              <a:t> et </a:t>
            </a:r>
            <a:r>
              <a:rPr u="sng">
                <a:solidFill>
                  <a:srgbClr val="0645AD"/>
                </a:solidFill>
                <a:hlinkClick r:id="rId4"/>
              </a:rPr>
              <a:t>xviii</a:t>
            </a:r>
            <a:r>
              <a:rPr sz="1100" u="sng" baseline="31999">
                <a:solidFill>
                  <a:srgbClr val="0645AD"/>
                </a:solidFill>
                <a:hlinkClick r:id="rId4"/>
              </a:rPr>
              <a:t>e</a:t>
            </a:r>
            <a:r>
              <a:t> siècles, principalement en </a:t>
            </a:r>
            <a:r>
              <a:rPr u="sng">
                <a:solidFill>
                  <a:srgbClr val="0645AD"/>
                </a:solidFill>
                <a:hlinkClick r:id="rId5"/>
              </a:rPr>
              <a:t>France</a:t>
            </a:r>
            <a:r>
              <a:t>, en réaction à certaines évolutions de l'</a:t>
            </a:r>
            <a:r>
              <a:rPr u="sng">
                <a:solidFill>
                  <a:srgbClr val="0645AD"/>
                </a:solidFill>
                <a:hlinkClick r:id="rId6"/>
              </a:rPr>
              <a:t>Église catholique</a:t>
            </a:r>
            <a:r>
              <a:t>, et à l'absolutisme royal.</a:t>
            </a:r>
          </a:p>
          <a:p>
            <a:pPr defTabSz="457200">
              <a:spcBef>
                <a:spcPts val="600"/>
              </a:spcBef>
              <a:defRPr sz="1300">
                <a:latin typeface="Helvetica"/>
                <a:ea typeface="Helvetica"/>
                <a:cs typeface="Helvetica"/>
                <a:sym typeface="Helvetica"/>
              </a:defRPr>
            </a:pPr>
            <a:r>
              <a:t>La définition même du jansénisme s’avère problématique, dans la mesure où les jansénistes ont rarement assumé cette appellation, se considérant seulement comme </a:t>
            </a:r>
            <a:r>
              <a:rPr u="sng">
                <a:solidFill>
                  <a:srgbClr val="0645AD"/>
                </a:solidFill>
                <a:hlinkClick r:id="rId7"/>
              </a:rPr>
              <a:t>catholiques</a:t>
            </a:r>
            <a:r>
              <a:t>. Ceux-ci possèdent toutefois quelques traits caractéristiques, comme la volonté de s’en tenir strictement à la doctrine de </a:t>
            </a:r>
            <a:r>
              <a:rPr u="sng">
                <a:solidFill>
                  <a:srgbClr val="0645AD"/>
                </a:solidFill>
                <a:hlinkClick r:id="rId8"/>
              </a:rPr>
              <a:t>Saint Augustin</a:t>
            </a:r>
            <a:r>
              <a:t> sur la </a:t>
            </a:r>
            <a:r>
              <a:rPr u="sng">
                <a:solidFill>
                  <a:srgbClr val="0645AD"/>
                </a:solidFill>
                <a:hlinkClick r:id="rId9"/>
              </a:rPr>
              <a:t>Grâce</a:t>
            </a:r>
            <a:r>
              <a:t>, conçue comme la négation de la </a:t>
            </a:r>
            <a:r>
              <a:rPr u="sng">
                <a:solidFill>
                  <a:srgbClr val="0645AD"/>
                </a:solidFill>
                <a:hlinkClick r:id="rId10"/>
              </a:rPr>
              <a:t>liberté humaine</a:t>
            </a:r>
            <a:r>
              <a:t> pour faire le bien et obtenir le </a:t>
            </a:r>
            <a:r>
              <a:rPr u="sng">
                <a:solidFill>
                  <a:srgbClr val="0645AD"/>
                </a:solidFill>
                <a:hlinkClick r:id="rId11"/>
              </a:rPr>
              <a:t>salut</a:t>
            </a:r>
            <a:r>
              <a:t>. Cela ne serait possible selon eux que par le biais de la Grâce divine. </a:t>
            </a:r>
            <a:r>
              <a:rPr b="1"/>
              <a:t>Les jansénistes se distinguent aussi par leur rigorisme spirituel et leur hostilité envers la </a:t>
            </a:r>
            <a:r>
              <a:rPr b="1" u="sng">
                <a:solidFill>
                  <a:srgbClr val="0645AD"/>
                </a:solidFill>
                <a:hlinkClick r:id="rId12"/>
              </a:rPr>
              <a:t>compagnie de Jésus</a:t>
            </a:r>
            <a:r>
              <a:rPr b="1"/>
              <a:t> et sa </a:t>
            </a:r>
            <a:r>
              <a:rPr b="1" u="sng">
                <a:solidFill>
                  <a:srgbClr val="0645AD"/>
                </a:solidFill>
                <a:hlinkClick r:id="rId13"/>
              </a:rPr>
              <a:t>casuistique</a:t>
            </a:r>
            <a:r>
              <a:rPr b="1"/>
              <a:t>, comme envers un pouvoir trop puissant du </a:t>
            </a:r>
            <a:r>
              <a:rPr b="1" u="sng">
                <a:solidFill>
                  <a:srgbClr val="0645AD"/>
                </a:solidFill>
                <a:hlinkClick r:id="rId14"/>
              </a:rPr>
              <a:t>Saint-Siège</a:t>
            </a:r>
            <a:r>
              <a:t>. Dès la fin du </a:t>
            </a:r>
            <a:r>
              <a:rPr u="sng">
                <a:solidFill>
                  <a:srgbClr val="0645AD"/>
                </a:solidFill>
                <a:hlinkClick r:id="rId3"/>
              </a:rPr>
              <a:t>xvii</a:t>
            </a:r>
            <a:r>
              <a:rPr sz="1100" u="sng" baseline="31999">
                <a:solidFill>
                  <a:srgbClr val="0645AD"/>
                </a:solidFill>
                <a:hlinkClick r:id="rId3"/>
              </a:rPr>
              <a:t>e</a:t>
            </a:r>
            <a:r>
              <a:rPr u="sng">
                <a:solidFill>
                  <a:srgbClr val="0645AD"/>
                </a:solidFill>
                <a:hlinkClick r:id="rId3"/>
              </a:rPr>
              <a:t> siècle</a:t>
            </a:r>
            <a:r>
              <a:t>, ce courant spirituel se double d’un aspect politique, </a:t>
            </a:r>
            <a:r>
              <a:rPr b="1"/>
              <a:t>les opposants à l’absolutisme royal étant largement identifiés aux jansénistes.</a:t>
            </a:r>
          </a:p>
          <a:p>
            <a:pPr defTabSz="457200">
              <a:spcBef>
                <a:spcPts val="600"/>
              </a:spcBef>
              <a:defRPr sz="1300">
                <a:latin typeface="Helvetica"/>
                <a:ea typeface="Helvetica"/>
                <a:cs typeface="Helvetica"/>
                <a:sym typeface="Helvetica"/>
              </a:defRPr>
            </a:pPr>
            <a:r>
              <a:t>Le jansénisme naît au cœur de la </a:t>
            </a:r>
            <a:r>
              <a:rPr u="sng">
                <a:solidFill>
                  <a:srgbClr val="0645AD"/>
                </a:solidFill>
                <a:hlinkClick r:id="rId15"/>
              </a:rPr>
              <a:t>réforme catholique</a:t>
            </a:r>
            <a:r>
              <a:t>. Il doit son nom à l’évêque d’</a:t>
            </a:r>
            <a:r>
              <a:rPr u="sng">
                <a:solidFill>
                  <a:srgbClr val="0645AD"/>
                </a:solidFill>
                <a:hlinkClick r:id="rId16"/>
              </a:rPr>
              <a:t>Ypres</a:t>
            </a:r>
            <a:r>
              <a:t>, </a:t>
            </a:r>
            <a:r>
              <a:rPr u="sng">
                <a:solidFill>
                  <a:srgbClr val="0645AD"/>
                </a:solidFill>
                <a:hlinkClick r:id="rId17"/>
              </a:rPr>
              <a:t>Cornélius Jansen</a:t>
            </a:r>
            <a:r>
              <a:t>, auteur de son texte fondateur l’</a:t>
            </a:r>
            <a:r>
              <a:rPr i="1" u="sng">
                <a:solidFill>
                  <a:srgbClr val="0645AD"/>
                </a:solidFill>
                <a:hlinkClick r:id="rId18"/>
              </a:rPr>
              <a:t>Augustinus</a:t>
            </a:r>
            <a:r>
              <a:t>, publié en </a:t>
            </a:r>
            <a:r>
              <a:rPr u="sng">
                <a:solidFill>
                  <a:srgbClr val="0645AD"/>
                </a:solidFill>
                <a:hlinkClick r:id="rId19"/>
              </a:rPr>
              <a:t>1640</a:t>
            </a:r>
            <a:r>
              <a:t>. Cette œuvre est l’aboutissement de débats sur la grâce remontants à plusieurs dizaines d’années, coïncidant avec l’hostilité grandissante d'une partie du clergé catholique envers la compagnie de Jésus ; il prétend établir la position réelle de Saint Augustin sur le sujet, qui serait opposée à celle des jésuites, ceux-ci donnant une importance trop grande à la liberté humaine.</a:t>
            </a:r>
          </a:p>
          <a:p>
            <a:pPr defTabSz="457200">
              <a:spcBef>
                <a:spcPts val="600"/>
              </a:spcBef>
              <a:defRPr sz="1300">
                <a:latin typeface="Helvetica"/>
                <a:ea typeface="Helvetica"/>
                <a:cs typeface="Helvetica"/>
                <a:sym typeface="Helvetica"/>
              </a:defRPr>
            </a:pPr>
            <a:r>
              <a:t>L’</a:t>
            </a:r>
            <a:r>
              <a:rPr i="1"/>
              <a:t>Augustinus</a:t>
            </a:r>
            <a:r>
              <a:t> provoque de vifs débats, en particulier en France, où cinq propositions prétendument hérétiques sont extraites de l’ouvrage par des docteurs hostiles à l’évêque d’Ypres ; celles-ci sont condamnées en </a:t>
            </a:r>
            <a:r>
              <a:rPr u="sng">
                <a:solidFill>
                  <a:srgbClr val="0645AD"/>
                </a:solidFill>
                <a:hlinkClick r:id="rId20"/>
              </a:rPr>
              <a:t>1653</a:t>
            </a:r>
            <a:r>
              <a:t> par le pape. Les défenseurs de Jansenius répliquent en distinguant « le droit et le fait » : les propositions seraient bien hérétiques, mais on ne les retrouverait pas dans l’</a:t>
            </a:r>
            <a:r>
              <a:rPr i="1"/>
              <a:t>Augustinus</a:t>
            </a:r>
            <a:r>
              <a:t>. Ils s’attaquent également à la casuistique jugée laxiste des jésuites, en particulier avec </a:t>
            </a:r>
            <a:r>
              <a:rPr i="1" u="sng">
                <a:solidFill>
                  <a:srgbClr val="0645AD"/>
                </a:solidFill>
                <a:hlinkClick r:id="rId21"/>
              </a:rPr>
              <a:t>Les Provinciales</a:t>
            </a:r>
            <a:r>
              <a:t> de </a:t>
            </a:r>
            <a:r>
              <a:rPr u="sng">
                <a:solidFill>
                  <a:srgbClr val="0645AD"/>
                </a:solidFill>
                <a:hlinkClick r:id="rId22"/>
              </a:rPr>
              <a:t>Blaise Pascal</a:t>
            </a:r>
            <a:r>
              <a:t>, lettres fictives défendant leur cause, qui suscitent un large écho dans l’opinion française. Dans le même temps, ayant pour haut lieu l’abbaye de </a:t>
            </a:r>
            <a:r>
              <a:rPr u="sng">
                <a:solidFill>
                  <a:srgbClr val="0645AD"/>
                </a:solidFill>
                <a:hlinkClick r:id="rId23"/>
              </a:rPr>
              <a:t>Port-Royal</a:t>
            </a:r>
            <a:r>
              <a:t>, la spiritualité janséniste se développe et se popularise.</a:t>
            </a:r>
          </a:p>
          <a:p>
            <a:pPr defTabSz="457200">
              <a:spcBef>
                <a:spcPts val="600"/>
              </a:spcBef>
              <a:defRPr sz="1300">
                <a:latin typeface="Helvetica"/>
                <a:ea typeface="Helvetica"/>
                <a:cs typeface="Helvetica"/>
                <a:sym typeface="Helvetica"/>
              </a:defRPr>
            </a:pPr>
            <a:r>
              <a:t>Cependant, considérés comme des ennemis de la monarchie, les jansénistes sont très vite l’objet de l’hostilité du pouvoir royal : </a:t>
            </a:r>
            <a:r>
              <a:rPr u="sng">
                <a:solidFill>
                  <a:srgbClr val="0645AD"/>
                </a:solidFill>
                <a:hlinkClick r:id="rId24"/>
              </a:rPr>
              <a:t>Louis XIV</a:t>
            </a:r>
            <a:r>
              <a:t> et ses successeurs initient contre eux de fortes persécutions. De même, les papes font preuve d’une sévérité grandissante à leur égard, avec notamment la proclamation de la bulle </a:t>
            </a:r>
            <a:r>
              <a:rPr u="sng">
                <a:solidFill>
                  <a:srgbClr val="0645AD"/>
                </a:solidFill>
                <a:hlinkClick r:id="rId25"/>
              </a:rPr>
              <a:t>Unigenitus</a:t>
            </a:r>
            <a:r>
              <a:t> en </a:t>
            </a:r>
            <a:r>
              <a:rPr u="sng">
                <a:solidFill>
                  <a:srgbClr val="0645AD"/>
                </a:solidFill>
                <a:hlinkClick r:id="rId26"/>
              </a:rPr>
              <a:t>1713</a:t>
            </a:r>
            <a:r>
              <a:t>. Dans ce contexte, le jansénisme se confond au </a:t>
            </a:r>
            <a:r>
              <a:rPr u="sng">
                <a:solidFill>
                  <a:srgbClr val="0645AD"/>
                </a:solidFill>
                <a:hlinkClick r:id="rId4"/>
              </a:rPr>
              <a:t>xviii</a:t>
            </a:r>
            <a:r>
              <a:rPr sz="1100" u="sng" baseline="31999">
                <a:solidFill>
                  <a:srgbClr val="0645AD"/>
                </a:solidFill>
                <a:hlinkClick r:id="rId4"/>
              </a:rPr>
              <a:t>e</a:t>
            </a:r>
            <a:r>
              <a:rPr u="sng">
                <a:solidFill>
                  <a:srgbClr val="0645AD"/>
                </a:solidFill>
                <a:hlinkClick r:id="rId4"/>
              </a:rPr>
              <a:t> siècle</a:t>
            </a:r>
            <a:r>
              <a:t> avec la lutte contre l’</a:t>
            </a:r>
            <a:r>
              <a:rPr u="sng">
                <a:solidFill>
                  <a:srgbClr val="0645AD"/>
                </a:solidFill>
                <a:hlinkClick r:id="rId27"/>
              </a:rPr>
              <a:t>absolutisme</a:t>
            </a:r>
            <a:r>
              <a:t> et l’</a:t>
            </a:r>
            <a:r>
              <a:rPr u="sng">
                <a:solidFill>
                  <a:srgbClr val="0645AD"/>
                </a:solidFill>
                <a:hlinkClick r:id="rId28"/>
              </a:rPr>
              <a:t>ultramontanisme</a:t>
            </a:r>
            <a:r>
              <a:t>. Les clercs soutenant la </a:t>
            </a:r>
            <a:r>
              <a:rPr u="sng">
                <a:solidFill>
                  <a:srgbClr val="0645AD"/>
                </a:solidFill>
                <a:hlinkClick r:id="rId29"/>
              </a:rPr>
              <a:t>Révolution française</a:t>
            </a:r>
            <a:r>
              <a:t>, la </a:t>
            </a:r>
            <a:r>
              <a:rPr u="sng">
                <a:solidFill>
                  <a:srgbClr val="0645AD"/>
                </a:solidFill>
                <a:hlinkClick r:id="rId30"/>
              </a:rPr>
              <a:t>constitution civile du clergé</a:t>
            </a:r>
            <a:r>
              <a:t> est ainsi janséniste pour une grande part. Toutefois, au </a:t>
            </a:r>
            <a:r>
              <a:rPr u="sng">
                <a:solidFill>
                  <a:srgbClr val="0645AD"/>
                </a:solidFill>
                <a:hlinkClick r:id="rId31"/>
              </a:rPr>
              <a:t>xix</a:t>
            </a:r>
            <a:r>
              <a:rPr sz="1100" u="sng" baseline="31999">
                <a:solidFill>
                  <a:srgbClr val="0645AD"/>
                </a:solidFill>
                <a:hlinkClick r:id="rId31"/>
              </a:rPr>
              <a:t>e</a:t>
            </a:r>
            <a:r>
              <a:rPr u="sng">
                <a:solidFill>
                  <a:srgbClr val="0645AD"/>
                </a:solidFill>
                <a:hlinkClick r:id="rId31"/>
              </a:rPr>
              <a:t> siècle</a:t>
            </a:r>
            <a:r>
              <a:t>, le jansénisme s’étiole et disparaît, le concile </a:t>
            </a:r>
            <a:r>
              <a:rPr u="sng">
                <a:solidFill>
                  <a:srgbClr val="0645AD"/>
                </a:solidFill>
                <a:hlinkClick r:id="rId32"/>
              </a:rPr>
              <a:t>Vatican I</a:t>
            </a:r>
            <a:r>
              <a:t> mettant un terme définitif à la plupart des débats ayant provoqué son apparition.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Au contraire de la vision libéral prônant la liberté de l’homme dans la recherche de son salut, les jansénistes proposent une vision de </a:t>
            </a:r>
            <a:r>
              <a:rPr b="1"/>
              <a:t>l’homme enchaîné au péché originel dans un monde corrompu. Cette vision pessimiste de l’homme tourmenté par ses désirs et par les forces du mal dont il est l’esclave dans le péché triomphera étonnamment dans la société et dans la littérature. Même les dévots, catholiques rigoristes et intransigeants à la moralité contraignante, si puissants sous Louis XIV, partagent cette vision tragique de l’homme des jansénistes.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t>Sud-ouest de Paris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A l’opposé des jansénistes</a:t>
            </a:r>
          </a:p>
          <a:p>
            <a:r>
              <a:t>Du latin «libertinus» signifiant «esclave qui a recouvré sa liberté», ce mot ne fait pas référence aux moeurs dissolues comme aujourd’hui, même si le libertinage de moeurs existait dans certains milieux artistocratiques, à distinguer du libertinage philosophique.</a:t>
            </a:r>
          </a:p>
          <a:p>
            <a:r>
              <a:t>Leurs principes: remettre en cause l’ordre établi. Le libertin est un libre-penseur, un esprit affranchi. </a:t>
            </a:r>
          </a:p>
          <a:p>
            <a:r>
              <a:t>Ses caractéristiques: athée, rationistes, matérialiste, anti-dogmatisme donc adoptant un point de vue critique, contre la pratique religieuse (instrument de domination des peuples et d’asservissement de l’esprit).</a:t>
            </a:r>
          </a:p>
          <a:p>
            <a:r>
              <a:t>Le libertin contestait donc le pouvoir monarchique qui se prétendait «de droit divin». Les seuls privilèges qu’on obtient sont ceux obtenus au mérite. </a:t>
            </a:r>
          </a:p>
          <a:p>
            <a:r>
              <a:t>Ils seront constamment attaqués par les fondamentalistes religieux: jansénistes et dévots bien-pensants. Le poète Théophile de Viau sera même condamné à mort en 1626. </a:t>
            </a:r>
          </a:p>
          <a:p>
            <a:r>
              <a:t>Les libertins philosophes annoncent le XVIIIe siècle, la contestation systématique de la religion durant les Lumières. </a:t>
            </a:r>
          </a:p>
          <a:p>
            <a:r>
              <a:t>Pour le moment, religion et morale accaparent encore les écrivains et la littérature.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Louis XIII étend la France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Ils défendent la liberté de pensée et de moeurs. Ils annoncent les Encyclopédistes du 18e.</a:t>
            </a:r>
          </a:p>
          <a:p>
            <a:r>
              <a:t>Ils sont souvent condamnés par la pouvoir, la censure, et doivent se cacher ou former des sociétés secrètes.</a:t>
            </a:r>
          </a:p>
          <a:p>
            <a:r>
              <a:t>Souvent athées, ils s’inspirent d’Epicure, cherchant à jouir d’une vie sans contrainte.</a:t>
            </a:r>
          </a:p>
          <a:p>
            <a:r>
              <a:t>Gassendi est le libertin philosophique le plus connu.</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Shape 355"/>
          <p:cNvSpPr>
            <a:spLocks noGrp="1" noRot="1" noChangeAspect="1"/>
          </p:cNvSpPr>
          <p:nvPr>
            <p:ph type="sldImg"/>
          </p:nvPr>
        </p:nvSpPr>
        <p:spPr>
          <a:prstGeom prst="rect">
            <a:avLst/>
          </a:prstGeom>
        </p:spPr>
        <p:txBody>
          <a:bodyPr/>
          <a:lstStyle/>
          <a:p>
            <a:endParaRPr/>
          </a:p>
        </p:txBody>
      </p:sp>
      <p:sp>
        <p:nvSpPr>
          <p:cNvPr id="356" name="Shape 356"/>
          <p:cNvSpPr>
            <a:spLocks noGrp="1"/>
          </p:cNvSpPr>
          <p:nvPr>
            <p:ph type="body" sz="quarter" idx="1"/>
          </p:nvPr>
        </p:nvSpPr>
        <p:spPr>
          <a:prstGeom prst="rect">
            <a:avLst/>
          </a:prstGeom>
        </p:spPr>
        <p:txBody>
          <a:bodyPr/>
          <a:lstStyle/>
          <a:p>
            <a:r>
              <a:t>Le libertin dénonce la religion, une imposture au service du pouvoir politique, à l’image de Don Juan défiant Dieu sous les traits de la statue du commandeur.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p>
            <a:r>
              <a:t>Alexandre Evariste, Don Juan et la statue du commandeur, 1830.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L’anticonformiste = le libertin (en marge)</a:t>
            </a:r>
          </a:p>
          <a:p>
            <a:pPr defTabSz="457200">
              <a:spcBef>
                <a:spcPts val="600"/>
              </a:spcBef>
              <a:defRPr sz="1300">
                <a:latin typeface="Helvetica"/>
                <a:ea typeface="Helvetica"/>
                <a:cs typeface="Helvetica"/>
                <a:sym typeface="Helvetica"/>
              </a:defRPr>
            </a:pPr>
            <a:r>
              <a:t>Le conformisme (sté de la haute bourgeoisie qui copie les codes mondains de la noblesse)= l’honnête homme</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L’honnête homme est un </a:t>
            </a:r>
            <a:r>
              <a:rPr b="1"/>
              <a:t>modèle d’humanité qui est apparu au xvii</a:t>
            </a:r>
            <a:r>
              <a:rPr sz="1100" b="1" baseline="31999"/>
              <a:t>e</a:t>
            </a:r>
            <a:r>
              <a:rPr b="1"/>
              <a:t> siècle</a:t>
            </a:r>
            <a:r>
              <a:t> sous la plume des moralistes et des écrivains de l’époque. Il témoigne de l'émergence et de l'affirmation croissante de la bourgeoisie à l'intérieur de la société de ce siècle, face à la noblesse qui occupe tout l'espace de la conscience sociale. L'apparition de l'Honnête homme fait ressortir, en même temps, l'ambiguïté de sa position sociale. Cet ascendant de la noblesse a fait en sorte que c'était le </a:t>
            </a:r>
            <a:r>
              <a:rPr u="sng">
                <a:solidFill>
                  <a:srgbClr val="0645AD"/>
                </a:solidFill>
                <a:hlinkClick r:id="rId3"/>
              </a:rPr>
              <a:t>courtisan</a:t>
            </a:r>
            <a:r>
              <a:t> qui apparaissait jusqu'alors comme modèle idéal d'humanité. La politesse mondaine devient, avec l’honnête homme, à la différence du modèle du courtisan</a:t>
            </a:r>
            <a:r>
              <a:rPr sz="1000">
                <a:solidFill>
                  <a:srgbClr val="0645AD"/>
                </a:solidFill>
              </a:rPr>
              <a:t>1</a:t>
            </a:r>
            <a:r>
              <a:t>, une sorte d’obligation morale. </a:t>
            </a:r>
            <a:r>
              <a:rPr u="sng">
                <a:solidFill>
                  <a:srgbClr val="0645AD"/>
                </a:solidFill>
                <a:hlinkClick r:id="rId4"/>
              </a:rPr>
              <a:t>Nicolas Faret</a:t>
            </a:r>
            <a:r>
              <a:t> a écrit le premier grand traité portant sur </a:t>
            </a:r>
            <a:r>
              <a:rPr i="1"/>
              <a:t>L'Honnête Homme</a:t>
            </a:r>
            <a:r>
              <a:t> (1630)</a:t>
            </a:r>
            <a:r>
              <a:rPr sz="1000">
                <a:solidFill>
                  <a:srgbClr val="0645AD"/>
                </a:solidFill>
              </a:rPr>
              <a:t>2</a:t>
            </a:r>
            <a:r>
              <a:t>.</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À chaque époque correspond un stéréotype, un archétype, un idéal humain. Au Moyen Âge, le chevalier incarne avant tout les qualités physiques puis les qualités morales. Au xvi</a:t>
            </a:r>
            <a:r>
              <a:rPr sz="1100" baseline="31999"/>
              <a:t>e</a:t>
            </a:r>
            <a:r>
              <a:t> siècle, l'humaniste, ou l'érudit est l'honnête-homme, le savoir va contribuer à épanouir l'homme et le rendre meilleur avec les autres. L'honnête-homme est toujours en rapport avec le courant culturel. Au XVII siècle, l'honnête-homme est quelqu'un qui va avoir de la mesure, c'est quelqu'un qui va avoir des qualités de cœur et d'esprit, mais tout ça de façon mesurée.</a:t>
            </a:r>
          </a:p>
          <a:p>
            <a:pPr defTabSz="457200">
              <a:spcBef>
                <a:spcPts val="1100"/>
              </a:spcBef>
              <a:defRPr sz="1000">
                <a:solidFill>
                  <a:srgbClr val="0645AD"/>
                </a:solidFill>
                <a:latin typeface="Helvetica"/>
                <a:ea typeface="Helvetica"/>
                <a:cs typeface="Helvetica"/>
                <a:sym typeface="Helvetica"/>
              </a:defRPr>
            </a:pPr>
            <a:r>
              <a:rPr sz="1900">
                <a:solidFill>
                  <a:srgbClr val="000000"/>
                </a:solidFill>
              </a:rPr>
              <a:t>Dans les arts</a:t>
            </a:r>
            <a:r>
              <a:rPr>
                <a:solidFill>
                  <a:srgbClr val="555555"/>
                </a:solidFill>
              </a:rPr>
              <a:t>[</a:t>
            </a:r>
            <a:r>
              <a:rPr u="sng">
                <a:hlinkClick r:id="rId5"/>
              </a:rPr>
              <a:t>modifier</a:t>
            </a:r>
            <a:r>
              <a:rPr>
                <a:solidFill>
                  <a:srgbClr val="555555"/>
                </a:solidFill>
              </a:rPr>
              <a:t> | </a:t>
            </a:r>
            <a:r>
              <a:rPr u="sng">
                <a:hlinkClick r:id="rId6"/>
              </a:rPr>
              <a:t>modifier le code</a:t>
            </a:r>
            <a:r>
              <a:rPr>
                <a:solidFill>
                  <a:srgbClr val="555555"/>
                </a:solidFill>
              </a:rPr>
              <a:t>]</a:t>
            </a:r>
            <a:endParaRPr sz="1900">
              <a:solidFill>
                <a:srgbClr val="000000"/>
              </a:solidFill>
            </a:endParaRPr>
          </a:p>
          <a:p>
            <a:pPr defTabSz="457200">
              <a:spcBef>
                <a:spcPts val="600"/>
              </a:spcBef>
              <a:defRPr sz="1300">
                <a:latin typeface="Helvetica"/>
                <a:ea typeface="Helvetica"/>
                <a:cs typeface="Helvetica"/>
                <a:sym typeface="Helvetica"/>
              </a:defRPr>
            </a:pPr>
            <a:r>
              <a:t>Le concept de l'homme honnête apparaît aussi dans les œuvres des auteurs du dix-septième, notamment de </a:t>
            </a:r>
            <a:r>
              <a:rPr u="sng">
                <a:solidFill>
                  <a:srgbClr val="0645AD"/>
                </a:solidFill>
                <a:hlinkClick r:id="rId7"/>
              </a:rPr>
              <a:t>Madeleine de Scudéry</a:t>
            </a:r>
            <a:r>
              <a:t> et de </a:t>
            </a:r>
            <a:r>
              <a:rPr u="sng">
                <a:solidFill>
                  <a:srgbClr val="0645AD"/>
                </a:solidFill>
                <a:hlinkClick r:id="rId8"/>
              </a:rPr>
              <a:t>Molière</a:t>
            </a:r>
            <a:r>
              <a:t>. Il est ainsi très représenté dans </a:t>
            </a:r>
            <a:r>
              <a:rPr i="1" u="sng">
                <a:solidFill>
                  <a:srgbClr val="0645AD"/>
                </a:solidFill>
                <a:hlinkClick r:id="rId9"/>
              </a:rPr>
              <a:t>Le Tartuffe</a:t>
            </a:r>
            <a:r>
              <a:t> sous le personnage de Cléante et également celui d'Elmire, son double féminin. Molière condamne aussi l'excès chez les précieuses, les qualifiant de dragons de vertus (</a:t>
            </a:r>
            <a:r>
              <a:rPr i="1" u="sng">
                <a:solidFill>
                  <a:srgbClr val="0645AD"/>
                </a:solidFill>
                <a:hlinkClick r:id="rId10"/>
              </a:rPr>
              <a:t>Les Femmes Savantes</a:t>
            </a:r>
            <a:r>
              <a:t>).</a:t>
            </a:r>
          </a:p>
          <a:p>
            <a:pPr defTabSz="457200">
              <a:spcBef>
                <a:spcPts val="600"/>
              </a:spcBef>
              <a:defRPr sz="1300">
                <a:latin typeface="Helvetica"/>
                <a:ea typeface="Helvetica"/>
                <a:cs typeface="Helvetica"/>
                <a:sym typeface="Helvetica"/>
              </a:defRPr>
            </a:pPr>
            <a:r>
              <a:t>Par un alliage judicieux de la culture générale avec le bon goût et la politesse des manières, il entendait que l'homme réalise pleinement la définition antique qui faisait de lui un « animal raisonnable »</a:t>
            </a:r>
            <a:r>
              <a:rPr sz="1000">
                <a:solidFill>
                  <a:srgbClr val="0645AD"/>
                </a:solidFill>
              </a:rPr>
              <a:t>3</a:t>
            </a:r>
            <a:r>
              <a:t>. Selon la formule de </a:t>
            </a:r>
            <a:r>
              <a:rPr u="sng">
                <a:solidFill>
                  <a:srgbClr val="0645AD"/>
                </a:solidFill>
                <a:hlinkClick r:id="rId11"/>
              </a:rPr>
              <a:t>Boileau</a:t>
            </a:r>
            <a:r>
              <a:t>, il lui fallait « savoir et converser et vivre »</a:t>
            </a:r>
            <a:r>
              <a:rPr sz="1000">
                <a:solidFill>
                  <a:srgbClr val="0645AD"/>
                </a:solidFill>
              </a:rPr>
              <a:t>4</a:t>
            </a:r>
            <a:r>
              <a:t>.</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endParaRPr/>
          </a:p>
          <a:p>
            <a:pPr marL="457200" indent="-317500" defTabSz="457200">
              <a:buSzPct val="100000"/>
              <a:buChar char="•"/>
              <a:tabLst>
                <a:tab pos="139700" algn="l"/>
                <a:tab pos="457200" algn="l"/>
              </a:tabLst>
              <a:defRPr sz="1600">
                <a:latin typeface="Times New Roman"/>
                <a:ea typeface="Times New Roman"/>
                <a:cs typeface="Times New Roman"/>
                <a:sym typeface="Times New Roman"/>
              </a:defRPr>
            </a:pPr>
            <a:r>
              <a:t>L’honnête homme sait converser et pratique une galanterie de bon aloi</a:t>
            </a:r>
          </a:p>
          <a:p>
            <a:pPr marL="457200" indent="-317500" defTabSz="457200">
              <a:buSzPct val="100000"/>
              <a:buChar char="•"/>
              <a:tabLst>
                <a:tab pos="139700" algn="l"/>
                <a:tab pos="457200" algn="l"/>
              </a:tabLst>
              <a:defRPr sz="1600">
                <a:latin typeface="Times New Roman"/>
                <a:ea typeface="Times New Roman"/>
                <a:cs typeface="Times New Roman"/>
                <a:sym typeface="Times New Roman"/>
              </a:defRPr>
            </a:pPr>
            <a:r>
              <a:t>Il a un humour subtil et est vertueux</a:t>
            </a:r>
          </a:p>
          <a:p>
            <a:pPr marL="457200" indent="-317500" defTabSz="457200">
              <a:buSzPct val="100000"/>
              <a:buChar char="•"/>
              <a:tabLst>
                <a:tab pos="139700" algn="l"/>
                <a:tab pos="457200" algn="l"/>
              </a:tabLst>
              <a:defRPr sz="1600">
                <a:latin typeface="Times New Roman"/>
                <a:ea typeface="Times New Roman"/>
                <a:cs typeface="Times New Roman"/>
                <a:sym typeface="Times New Roman"/>
              </a:defRPr>
            </a:pPr>
            <a:r>
              <a:t>Idéal de perfection ou, en tout cas, d’équilibre social</a:t>
            </a:r>
          </a:p>
          <a:p>
            <a:pPr marL="457200" indent="-317500" defTabSz="457200">
              <a:buSzPct val="100000"/>
              <a:buChar char="•"/>
              <a:tabLst>
                <a:tab pos="139700" algn="l"/>
                <a:tab pos="457200" algn="l"/>
              </a:tabLst>
              <a:defRPr sz="1600">
                <a:latin typeface="Times New Roman"/>
                <a:ea typeface="Times New Roman"/>
                <a:cs typeface="Times New Roman"/>
                <a:sym typeface="Times New Roman"/>
              </a:defRPr>
            </a:pPr>
            <a:r>
              <a:t>La </a:t>
            </a:r>
            <a:r>
              <a:rPr i="1"/>
              <a:t>gloire</a:t>
            </a:r>
            <a:r>
              <a:t> est une réputation méritée, reconnue par autrui, se fondant sur les qualités morales d’un homme (elle est liée de très près à l’idée d’honneur) : </a:t>
            </a:r>
            <a:r>
              <a:rPr i="1"/>
              <a:t>elle est la première valeur chez les aristocrates</a:t>
            </a:r>
          </a:p>
          <a:p>
            <a:pPr marL="457200" indent="-317500" defTabSz="457200">
              <a:buSzPct val="100000"/>
              <a:buChar char="•"/>
              <a:tabLst>
                <a:tab pos="139700" algn="l"/>
                <a:tab pos="457200" algn="l"/>
              </a:tabLst>
              <a:defRPr sz="1600">
                <a:latin typeface="Times New Roman"/>
                <a:ea typeface="Times New Roman"/>
                <a:cs typeface="Times New Roman"/>
                <a:sym typeface="Times New Roman"/>
              </a:defRPr>
            </a:pPr>
            <a:r>
              <a:t>L’honnête homme se définit :</a:t>
            </a:r>
          </a:p>
          <a:p>
            <a:pPr marL="914400" lvl="1" indent="-317500" defTabSz="457200">
              <a:buSzPct val="100000"/>
              <a:buChar char="◦"/>
              <a:tabLst>
                <a:tab pos="596900" algn="l"/>
                <a:tab pos="914400" algn="l"/>
              </a:tabLst>
              <a:defRPr sz="1600">
                <a:latin typeface="Times New Roman"/>
                <a:ea typeface="Times New Roman"/>
                <a:cs typeface="Times New Roman"/>
                <a:sym typeface="Times New Roman"/>
              </a:defRPr>
            </a:pPr>
            <a:r>
              <a:t>par son intelligence polyvalente (mais non pédante)</a:t>
            </a:r>
          </a:p>
          <a:p>
            <a:pPr marL="914400" lvl="1" indent="-317500" defTabSz="457200">
              <a:buSzPct val="100000"/>
              <a:buChar char="◦"/>
              <a:tabLst>
                <a:tab pos="596900" algn="l"/>
                <a:tab pos="914400" algn="l"/>
              </a:tabLst>
              <a:defRPr sz="1600">
                <a:latin typeface="Times New Roman"/>
                <a:ea typeface="Times New Roman"/>
                <a:cs typeface="Times New Roman"/>
                <a:sym typeface="Times New Roman"/>
              </a:defRPr>
            </a:pPr>
            <a:r>
              <a:t>par son rapport avec les femmes (dans les Salons)</a:t>
            </a:r>
          </a:p>
          <a:p>
            <a:pPr marL="457200" indent="-317500" defTabSz="457200">
              <a:buSzPct val="100000"/>
              <a:buChar char="•"/>
              <a:tabLst>
                <a:tab pos="139700" algn="l"/>
                <a:tab pos="457200" algn="l"/>
              </a:tabLst>
              <a:defRPr sz="1600">
                <a:latin typeface="Times New Roman"/>
                <a:ea typeface="Times New Roman"/>
                <a:cs typeface="Times New Roman"/>
                <a:sym typeface="Times New Roman"/>
              </a:defRPr>
            </a:pPr>
            <a:r>
              <a:t>Il doit être :</a:t>
            </a:r>
          </a:p>
          <a:p>
            <a:pPr marL="914400" lvl="1" indent="-317500" defTabSz="457200">
              <a:buSzPct val="100000"/>
              <a:buChar char="◦"/>
              <a:tabLst>
                <a:tab pos="596900" algn="l"/>
                <a:tab pos="914400" algn="l"/>
              </a:tabLst>
              <a:defRPr sz="1600">
                <a:latin typeface="Times New Roman"/>
                <a:ea typeface="Times New Roman"/>
                <a:cs typeface="Times New Roman"/>
                <a:sym typeface="Times New Roman"/>
              </a:defRPr>
            </a:pPr>
            <a:r>
              <a:t>bien né (s’il n’est pas noble, il doit en avoir les qualités)</a:t>
            </a:r>
          </a:p>
          <a:p>
            <a:pPr marL="914400" lvl="1" indent="-317500" defTabSz="457200">
              <a:buSzPct val="100000"/>
              <a:buChar char="◦"/>
              <a:tabLst>
                <a:tab pos="596900" algn="l"/>
                <a:tab pos="914400" algn="l"/>
              </a:tabLst>
              <a:defRPr sz="1600">
                <a:latin typeface="Times New Roman"/>
                <a:ea typeface="Times New Roman"/>
                <a:cs typeface="Times New Roman"/>
                <a:sym typeface="Times New Roman"/>
              </a:defRPr>
            </a:pPr>
            <a:r>
              <a:t>vivre noblement (sans travailler)</a:t>
            </a:r>
          </a:p>
          <a:p>
            <a:pPr marL="914400" lvl="1" indent="-317500" defTabSz="457200">
              <a:buSzPct val="100000"/>
              <a:buChar char="◦"/>
              <a:tabLst>
                <a:tab pos="596900" algn="l"/>
                <a:tab pos="914400" algn="l"/>
              </a:tabLst>
              <a:defRPr sz="1600">
                <a:latin typeface="Times New Roman"/>
                <a:ea typeface="Times New Roman"/>
                <a:cs typeface="Times New Roman"/>
                <a:sym typeface="Times New Roman"/>
              </a:defRPr>
            </a:pPr>
            <a:r>
              <a:t>expert en tout, et non seulement spécialiste</a:t>
            </a:r>
          </a:p>
          <a:p>
            <a:pPr defTabSz="457200">
              <a:spcBef>
                <a:spcPts val="600"/>
              </a:spcBef>
              <a:defRPr sz="1300">
                <a:latin typeface="Helvetica"/>
                <a:ea typeface="Helvetica"/>
                <a:cs typeface="Helvetica"/>
                <a:sym typeface="Helvetica"/>
              </a:defRPr>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anticonformiste VS conformiste</a:t>
            </a:r>
          </a:p>
          <a:p>
            <a:endParaRPr/>
          </a:p>
          <a:p>
            <a:r>
              <a:t>libertin VS honnête homme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t>Au XVIe: les écrivains ont accueilli le plus de mots possibles et enrichis la langue.</a:t>
            </a:r>
          </a:p>
          <a:p>
            <a:endParaRPr/>
          </a:p>
          <a:p>
            <a:r>
              <a:t>Au XVIIe: il faut trier, la langue devient imprécise.</a:t>
            </a:r>
          </a:p>
          <a:p>
            <a:endParaRPr/>
          </a:p>
          <a:p>
            <a:r>
              <a:t>Création de L’Académie française, sous Louis XIII, par Richelieu, à Paris, et compte 40 membres.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r>
              <a:t>1635: Richelieu crée L’Académie française sous Louis XIII</a:t>
            </a:r>
          </a:p>
          <a:p>
            <a:endParaRPr/>
          </a:p>
          <a:p>
            <a:r>
              <a:t>Le pouvoir royal mandate l’Académie d’établir les règles du bien-dire et du bien-écrire en français.</a:t>
            </a:r>
          </a:p>
          <a:p>
            <a:r>
              <a:t>On adopte le «bon usage» qui désigne le langage des honnêtes gens de la cour.</a:t>
            </a:r>
          </a:p>
          <a:p>
            <a:r>
              <a:t>On fixe l’orthographe, la grammaire, la syntaxe, la prononciation des mots.</a:t>
            </a:r>
          </a:p>
          <a:p>
            <a:r>
              <a:t>L’usage de la cour considère la pureté de la langue comme une forme de politesse.</a:t>
            </a:r>
          </a:p>
          <a:p>
            <a:pPr marL="342900" indent="-342900" defTabSz="457200">
              <a:defRPr sz="2400" b="1">
                <a:latin typeface="Tahoma"/>
                <a:ea typeface="Tahoma"/>
                <a:cs typeface="Tahoma"/>
                <a:sym typeface="Tahoma"/>
              </a:defRPr>
            </a:pPr>
            <a:r>
              <a:t>Elle favorise ce qui deviendra le </a:t>
            </a:r>
            <a:r>
              <a:rPr>
                <a:solidFill>
                  <a:srgbClr val="434ED6"/>
                </a:solidFill>
              </a:rPr>
              <a:t>classicisme,</a:t>
            </a:r>
            <a:r>
              <a:t> rejette le </a:t>
            </a:r>
            <a:r>
              <a:rPr>
                <a:solidFill>
                  <a:srgbClr val="434ED6"/>
                </a:solidFill>
              </a:rPr>
              <a:t>baroque.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r>
              <a:t>L’ordre des mots correspond à l’ordre des choses.</a:t>
            </a:r>
          </a:p>
          <a:p>
            <a:r>
              <a:t>La raison impose clarté et rigueur.</a:t>
            </a:r>
          </a:p>
          <a:p>
            <a:endParaRPr/>
          </a:p>
          <a:p>
            <a:r>
              <a:t>Vaugelas, en 1694, établit le lexique de la langue française: 24’000 mots usuels et 15’000 termes techniques.</a:t>
            </a:r>
          </a:p>
          <a:p>
            <a:endParaRPr/>
          </a:p>
          <a:p>
            <a:r>
              <a:t>Malherbe fixe les règles du vers français et condamne les innovations: arcahïsmes et néologismes.</a:t>
            </a:r>
          </a:p>
          <a:p>
            <a:endParaRPr/>
          </a:p>
          <a:p>
            <a:r>
              <a:t>Cette langue qui s’affine, une langue élitiste parlée par les nobles dans les salons mondains.</a:t>
            </a:r>
          </a:p>
          <a:p>
            <a:r>
              <a:t>C’est la langue de l’élite européenne, à quelques différences près la langue que nous parlons aujourd’hui.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p>
            <a:pPr algn="ctr" defTabSz="457200">
              <a:spcBef>
                <a:spcPts val="1800"/>
              </a:spcBef>
              <a:defRPr sz="1900" b="1">
                <a:latin typeface="Times"/>
                <a:ea typeface="Times"/>
                <a:cs typeface="Times"/>
                <a:sym typeface="Times"/>
              </a:defRPr>
            </a:pPr>
            <a:r>
              <a:t>LA SOCIETE FRANCAISE DE L'ANCIEN REGIME</a:t>
            </a:r>
          </a:p>
          <a:p>
            <a:pPr algn="ctr" defTabSz="457200">
              <a:spcBef>
                <a:spcPts val="1800"/>
              </a:spcBef>
              <a:defRPr sz="1900" b="1">
                <a:latin typeface="Times"/>
                <a:ea typeface="Times"/>
                <a:cs typeface="Times"/>
                <a:sym typeface="Times"/>
              </a:defRPr>
            </a:pPr>
            <a:endParaRPr/>
          </a:p>
          <a:p>
            <a:pPr defTabSz="457200">
              <a:spcBef>
                <a:spcPts val="1600"/>
              </a:spcBef>
              <a:defRPr sz="1600">
                <a:latin typeface="Times"/>
                <a:ea typeface="Times"/>
                <a:cs typeface="Times"/>
                <a:sym typeface="Times"/>
              </a:defRPr>
            </a:pPr>
            <a:r>
              <a:t>Au XVIIe siècle la France était le pays le plus peuplé d'Europe, passant de 15 à 25 millions d'habitants. </a:t>
            </a:r>
            <a:br/>
            <a:r>
              <a:t>Mais il faut néanmoins bien distinguer entre le XVIIe siècle, période de misère, de famines, de guerres et d'épidémies (pestes) et le XVIIIe plus agréable, sans guerre ni grandes catastrophes qui permit un net enrichissement du pays.</a:t>
            </a:r>
          </a:p>
          <a:p>
            <a:pPr algn="ctr" defTabSz="457200">
              <a:spcBef>
                <a:spcPts val="1800"/>
              </a:spcBef>
              <a:defRPr sz="1900" b="1">
                <a:latin typeface="Times"/>
                <a:ea typeface="Times"/>
                <a:cs typeface="Times"/>
                <a:sym typeface="Times"/>
              </a:defRPr>
            </a:pPr>
            <a:r>
              <a:t>Les différentes classes sociales</a:t>
            </a:r>
          </a:p>
          <a:p>
            <a:pPr defTabSz="457200">
              <a:spcBef>
                <a:spcPts val="1600"/>
              </a:spcBef>
              <a:defRPr sz="1600" b="1">
                <a:latin typeface="Times"/>
                <a:ea typeface="Times"/>
                <a:cs typeface="Times"/>
                <a:sym typeface="Times"/>
              </a:defRPr>
            </a:pPr>
            <a:r>
              <a:t>La noblesse</a:t>
            </a:r>
            <a:endParaRPr b="0"/>
          </a:p>
          <a:p>
            <a:pPr marL="457200" indent="-317500" defTabSz="457200">
              <a:buSzPct val="100000"/>
              <a:buChar char="•"/>
              <a:tabLst>
                <a:tab pos="139700" algn="l"/>
                <a:tab pos="457200" algn="l"/>
              </a:tabLst>
              <a:defRPr sz="1600">
                <a:latin typeface="Times"/>
                <a:ea typeface="Times"/>
                <a:cs typeface="Times"/>
                <a:sym typeface="Times"/>
              </a:defRPr>
            </a:pPr>
            <a:r>
              <a:t>Elle se caractérise par ses </a:t>
            </a:r>
            <a:r>
              <a:rPr>
                <a:solidFill>
                  <a:srgbClr val="FF2500"/>
                </a:solidFill>
              </a:rPr>
              <a:t>seigneuries </a:t>
            </a:r>
            <a:r>
              <a:t>(Michel Eyquem, seigneur de Montaigne devient ainsi Michel Eyquem de Montaigne et même </a:t>
            </a:r>
            <a:r>
              <a:rPr u="sng">
                <a:solidFill>
                  <a:srgbClr val="042EEE"/>
                </a:solidFill>
                <a:uFill>
                  <a:solidFill>
                    <a:srgbClr val="042EEE"/>
                  </a:solidFill>
                </a:uFill>
                <a:hlinkClick r:id="rId3"/>
              </a:rPr>
              <a:t>Michel de Montaigne</a:t>
            </a:r>
            <a:r>
              <a:t>. La particule "de" est le signe visible et officiel de la noblesse. Dans sa seigneurie, le noble a un château et reçoit les droits féodaux de ses paysans.</a:t>
            </a:r>
          </a:p>
          <a:p>
            <a:pPr marL="457200" indent="-317500" defTabSz="457200">
              <a:buSzPct val="100000"/>
              <a:buChar char="•"/>
              <a:tabLst>
                <a:tab pos="139700" algn="l"/>
                <a:tab pos="457200" algn="l"/>
              </a:tabLst>
              <a:defRPr sz="1600">
                <a:latin typeface="Times"/>
                <a:ea typeface="Times"/>
                <a:cs typeface="Times"/>
                <a:sym typeface="Times"/>
              </a:defRPr>
            </a:pPr>
            <a:r>
              <a:t>La noblesse se veut riche, mais </a:t>
            </a:r>
            <a:r>
              <a:rPr>
                <a:solidFill>
                  <a:srgbClr val="FF2500"/>
                </a:solidFill>
              </a:rPr>
              <a:t>elle n'a pas le droit de travailler de ses mains</a:t>
            </a:r>
            <a:r>
              <a:t>, sous peine de déroger. Elle ne doit ni se fatiguer ni obéïr à un patron autre que le roi.</a:t>
            </a:r>
          </a:p>
          <a:p>
            <a:pPr marL="457200" indent="-317500" defTabSz="457200">
              <a:buClr>
                <a:srgbClr val="FF2500"/>
              </a:buClr>
              <a:buSzPct val="100000"/>
              <a:buChar char="•"/>
              <a:tabLst>
                <a:tab pos="139700" algn="l"/>
                <a:tab pos="457200" algn="l"/>
              </a:tabLst>
              <a:defRPr sz="1600">
                <a:latin typeface="Times"/>
                <a:ea typeface="Times"/>
                <a:cs typeface="Times"/>
                <a:sym typeface="Times"/>
              </a:defRPr>
            </a:pPr>
            <a:r>
              <a:rPr>
                <a:solidFill>
                  <a:srgbClr val="FF2500"/>
                </a:solidFill>
              </a:rPr>
              <a:t>Elle se veut puissante</a:t>
            </a:r>
            <a:r>
              <a:t> puisque elle seule reçoit du roi les privilèges des hautes fonctions politiques, administratives, militaires et religieuses.</a:t>
            </a:r>
          </a:p>
          <a:p>
            <a:pPr marL="457200" indent="-317500" defTabSz="457200">
              <a:buSzPct val="100000"/>
              <a:buChar char="•"/>
              <a:tabLst>
                <a:tab pos="139700" algn="l"/>
                <a:tab pos="457200" algn="l"/>
              </a:tabLst>
              <a:defRPr sz="1600">
                <a:latin typeface="Times"/>
                <a:ea typeface="Times"/>
                <a:cs typeface="Times"/>
                <a:sym typeface="Times"/>
              </a:defRPr>
            </a:pPr>
            <a:r>
              <a:t>On distingue:</a:t>
            </a:r>
          </a:p>
          <a:p>
            <a:pPr marL="914400" lvl="1" indent="-317500" defTabSz="457200">
              <a:buClr>
                <a:srgbClr val="FF2500"/>
              </a:buClr>
              <a:buSzPct val="100000"/>
              <a:buChar char="◦"/>
              <a:tabLst>
                <a:tab pos="596900" algn="l"/>
                <a:tab pos="914400" algn="l"/>
              </a:tabLst>
              <a:defRPr sz="1600">
                <a:latin typeface="Times"/>
                <a:ea typeface="Times"/>
                <a:cs typeface="Times"/>
                <a:sym typeface="Times"/>
              </a:defRPr>
            </a:pPr>
            <a:r>
              <a:rPr>
                <a:solidFill>
                  <a:srgbClr val="FF2500"/>
                </a:solidFill>
              </a:rPr>
              <a:t>la haute noblesse</a:t>
            </a:r>
            <a:r>
              <a:t>, vivant à la cour, très riche et très puissante (</a:t>
            </a:r>
            <a:r>
              <a:rPr u="sng">
                <a:solidFill>
                  <a:srgbClr val="042EEE"/>
                </a:solidFill>
                <a:uFill>
                  <a:solidFill>
                    <a:srgbClr val="042EEE"/>
                  </a:solidFill>
                </a:uFill>
                <a:hlinkClick r:id="rId4"/>
              </a:rPr>
              <a:t>Condé</a:t>
            </a:r>
            <a:r>
              <a:t> - </a:t>
            </a:r>
            <a:r>
              <a:rPr u="sng">
                <a:solidFill>
                  <a:srgbClr val="042EEE"/>
                </a:solidFill>
                <a:uFill>
                  <a:solidFill>
                    <a:srgbClr val="042EEE"/>
                  </a:solidFill>
                </a:uFill>
                <a:hlinkClick r:id="rId5"/>
              </a:rPr>
              <a:t>Rohan</a:t>
            </a:r>
            <a:r>
              <a:t> - </a:t>
            </a:r>
            <a:r>
              <a:rPr u="sng">
                <a:solidFill>
                  <a:srgbClr val="042EEE"/>
                </a:solidFill>
                <a:uFill>
                  <a:solidFill>
                    <a:srgbClr val="042EEE"/>
                  </a:solidFill>
                </a:uFill>
                <a:hlinkClick r:id="rId6"/>
              </a:rPr>
              <a:t>Polignac </a:t>
            </a:r>
            <a:r>
              <a:t>- </a:t>
            </a:r>
            <a:r>
              <a:rPr u="sng">
                <a:solidFill>
                  <a:srgbClr val="042EEE"/>
                </a:solidFill>
                <a:uFill>
                  <a:solidFill>
                    <a:srgbClr val="042EEE"/>
                  </a:solidFill>
                </a:uFill>
                <a:hlinkClick r:id="rId7"/>
              </a:rPr>
              <a:t>Lamballe</a:t>
            </a:r>
            <a:r>
              <a:t> - </a:t>
            </a:r>
            <a:r>
              <a:rPr u="sng">
                <a:solidFill>
                  <a:srgbClr val="042EEE"/>
                </a:solidFill>
                <a:uFill>
                  <a:solidFill>
                    <a:srgbClr val="042EEE"/>
                  </a:solidFill>
                </a:uFill>
                <a:hlinkClick r:id="rId8"/>
              </a:rPr>
              <a:t>Conti</a:t>
            </a:r>
            <a:r>
              <a:t> ) généralement "</a:t>
            </a:r>
            <a:r>
              <a:rPr u="sng">
                <a:solidFill>
                  <a:srgbClr val="042EEE"/>
                </a:solidFill>
                <a:uFill>
                  <a:solidFill>
                    <a:srgbClr val="042EEE"/>
                  </a:solidFill>
                </a:uFill>
                <a:hlinkClick r:id="rId9"/>
              </a:rPr>
              <a:t>frondeuse</a:t>
            </a:r>
            <a:r>
              <a:t>" et très avide de pouvoirs, même au détriment du roi. C'est ce qui a créé des troubles à la mort d'</a:t>
            </a:r>
            <a:r>
              <a:rPr u="sng">
                <a:solidFill>
                  <a:srgbClr val="042EEE"/>
                </a:solidFill>
                <a:uFill>
                  <a:solidFill>
                    <a:srgbClr val="042EEE"/>
                  </a:solidFill>
                </a:uFill>
                <a:hlinkClick r:id="rId10"/>
              </a:rPr>
              <a:t>Henri IV</a:t>
            </a:r>
            <a:r>
              <a:t>et de </a:t>
            </a:r>
            <a:r>
              <a:rPr u="sng">
                <a:solidFill>
                  <a:srgbClr val="042EEE"/>
                </a:solidFill>
                <a:uFill>
                  <a:solidFill>
                    <a:srgbClr val="042EEE"/>
                  </a:solidFill>
                </a:uFill>
                <a:hlinkClick r:id="rId11"/>
              </a:rPr>
              <a:t>Louis XIII</a:t>
            </a:r>
            <a:r>
              <a:t> et des intrigues au XVIII siècle.</a:t>
            </a:r>
          </a:p>
          <a:p>
            <a:pPr marL="914400" lvl="1" indent="-317500" defTabSz="457200">
              <a:buClr>
                <a:srgbClr val="FF2500"/>
              </a:buClr>
              <a:buSzPct val="100000"/>
              <a:buChar char="◦"/>
              <a:tabLst>
                <a:tab pos="596900" algn="l"/>
                <a:tab pos="914400" algn="l"/>
              </a:tabLst>
              <a:defRPr sz="1600">
                <a:latin typeface="Times"/>
                <a:ea typeface="Times"/>
                <a:cs typeface="Times"/>
                <a:sym typeface="Times"/>
              </a:defRPr>
            </a:pPr>
            <a:r>
              <a:rPr>
                <a:solidFill>
                  <a:srgbClr val="FF2500"/>
                </a:solidFill>
              </a:rPr>
              <a:t>la noblesse</a:t>
            </a:r>
            <a:r>
              <a:t> "crottée"</a:t>
            </a:r>
            <a:r>
              <a:rPr>
                <a:solidFill>
                  <a:srgbClr val="FF2500"/>
                </a:solidFill>
              </a:rPr>
              <a:t> de province</a:t>
            </a:r>
            <a:r>
              <a:t>, est pauvre et cupide.</a:t>
            </a:r>
          </a:p>
          <a:p>
            <a:pPr marL="457200" indent="-317500" defTabSz="457200">
              <a:buSzPct val="100000"/>
              <a:buChar char="•"/>
              <a:tabLst>
                <a:tab pos="139700" algn="l"/>
                <a:tab pos="457200" algn="l"/>
              </a:tabLst>
              <a:defRPr sz="1600">
                <a:latin typeface="Times"/>
                <a:ea typeface="Times"/>
                <a:cs typeface="Times"/>
                <a:sym typeface="Times"/>
              </a:defRPr>
            </a:pPr>
            <a:r>
              <a:t>On distingue:</a:t>
            </a:r>
          </a:p>
          <a:p>
            <a:pPr marL="914400" lvl="1" indent="-317500" defTabSz="457200">
              <a:buSzPct val="100000"/>
              <a:buChar char="◦"/>
              <a:tabLst>
                <a:tab pos="596900" algn="l"/>
                <a:tab pos="914400" algn="l"/>
              </a:tabLst>
              <a:defRPr sz="1600">
                <a:latin typeface="Times"/>
                <a:ea typeface="Times"/>
                <a:cs typeface="Times"/>
                <a:sym typeface="Times"/>
              </a:defRPr>
            </a:pPr>
            <a:r>
              <a:t>l</a:t>
            </a:r>
            <a:r>
              <a:rPr>
                <a:solidFill>
                  <a:srgbClr val="FF2500"/>
                </a:solidFill>
              </a:rPr>
              <a:t>a noblesse d'épée</a:t>
            </a:r>
            <a:r>
              <a:t>, ancienne, très portée sur le métier des armes</a:t>
            </a:r>
          </a:p>
          <a:p>
            <a:pPr marL="914400" lvl="1" indent="-317500" defTabSz="457200">
              <a:buClr>
                <a:srgbClr val="FF2500"/>
              </a:buClr>
              <a:buSzPct val="100000"/>
              <a:buChar char="◦"/>
              <a:tabLst>
                <a:tab pos="596900" algn="l"/>
                <a:tab pos="914400" algn="l"/>
              </a:tabLst>
              <a:defRPr sz="1600">
                <a:latin typeface="Times"/>
                <a:ea typeface="Times"/>
                <a:cs typeface="Times"/>
                <a:sym typeface="Times"/>
              </a:defRPr>
            </a:pPr>
            <a:r>
              <a:rPr>
                <a:solidFill>
                  <a:srgbClr val="FF2500"/>
                </a:solidFill>
              </a:rPr>
              <a:t>la noblesse de robe,</a:t>
            </a:r>
            <a:r>
              <a:t> plus récente surtout portée sur la magistrature, les cours de justice (Parlements) et l'administration.</a:t>
            </a:r>
          </a:p>
          <a:p>
            <a:pPr marL="457200" indent="-317500" defTabSz="457200">
              <a:buSzPct val="100000"/>
              <a:buChar char="•"/>
              <a:tabLst>
                <a:tab pos="139700" algn="l"/>
                <a:tab pos="457200" algn="l"/>
              </a:tabLst>
              <a:defRPr sz="1600">
                <a:latin typeface="Times"/>
                <a:ea typeface="Times"/>
                <a:cs typeface="Times"/>
                <a:sym typeface="Times"/>
              </a:defRPr>
            </a:pPr>
            <a:r>
              <a:t>On distingue:</a:t>
            </a:r>
          </a:p>
          <a:p>
            <a:pPr marL="914400" lvl="1" indent="-317500" defTabSz="457200">
              <a:buSzPct val="100000"/>
              <a:buChar char="◦"/>
              <a:tabLst>
                <a:tab pos="596900" algn="l"/>
                <a:tab pos="914400" algn="l"/>
              </a:tabLst>
              <a:defRPr sz="1600">
                <a:solidFill>
                  <a:srgbClr val="FF2500"/>
                </a:solidFill>
                <a:latin typeface="Times"/>
                <a:ea typeface="Times"/>
                <a:cs typeface="Times"/>
                <a:sym typeface="Times"/>
              </a:defRPr>
            </a:pPr>
            <a:r>
              <a:t>les ducs</a:t>
            </a:r>
            <a:endParaRPr>
              <a:solidFill>
                <a:srgbClr val="000000"/>
              </a:solidFill>
            </a:endParaRPr>
          </a:p>
          <a:p>
            <a:pPr marL="914400" lvl="1" indent="-317500" defTabSz="457200">
              <a:buSzPct val="100000"/>
              <a:buChar char="◦"/>
              <a:tabLst>
                <a:tab pos="596900" algn="l"/>
                <a:tab pos="914400" algn="l"/>
              </a:tabLst>
              <a:defRPr sz="1600">
                <a:solidFill>
                  <a:srgbClr val="FF2500"/>
                </a:solidFill>
                <a:latin typeface="Times"/>
                <a:ea typeface="Times"/>
                <a:cs typeface="Times"/>
                <a:sym typeface="Times"/>
              </a:defRPr>
            </a:pPr>
            <a:r>
              <a:t>les contes</a:t>
            </a:r>
            <a:endParaRPr>
              <a:solidFill>
                <a:srgbClr val="000000"/>
              </a:solidFill>
            </a:endParaRPr>
          </a:p>
          <a:p>
            <a:pPr marL="914400" lvl="1" indent="-317500" defTabSz="457200">
              <a:buSzPct val="100000"/>
              <a:buChar char="◦"/>
              <a:tabLst>
                <a:tab pos="596900" algn="l"/>
                <a:tab pos="914400" algn="l"/>
              </a:tabLst>
              <a:defRPr sz="1600">
                <a:solidFill>
                  <a:srgbClr val="FF2500"/>
                </a:solidFill>
                <a:latin typeface="Times"/>
                <a:ea typeface="Times"/>
                <a:cs typeface="Times"/>
                <a:sym typeface="Times"/>
              </a:defRPr>
            </a:pPr>
            <a:r>
              <a:t>les marquis</a:t>
            </a:r>
            <a:endParaRPr>
              <a:solidFill>
                <a:srgbClr val="000000"/>
              </a:solidFill>
            </a:endParaRPr>
          </a:p>
          <a:p>
            <a:pPr marL="914400" lvl="1" indent="-317500" defTabSz="457200">
              <a:buSzPct val="100000"/>
              <a:buChar char="◦"/>
              <a:tabLst>
                <a:tab pos="596900" algn="l"/>
                <a:tab pos="914400" algn="l"/>
              </a:tabLst>
              <a:defRPr sz="1600">
                <a:solidFill>
                  <a:srgbClr val="FF2500"/>
                </a:solidFill>
                <a:latin typeface="Times"/>
                <a:ea typeface="Times"/>
                <a:cs typeface="Times"/>
                <a:sym typeface="Times"/>
              </a:defRPr>
            </a:pPr>
            <a:r>
              <a:t>les barons</a:t>
            </a:r>
            <a:endParaRPr>
              <a:solidFill>
                <a:srgbClr val="000000"/>
              </a:solidFill>
            </a:endParaRPr>
          </a:p>
          <a:p>
            <a:pPr defTabSz="457200">
              <a:spcBef>
                <a:spcPts val="1600"/>
              </a:spcBef>
              <a:defRPr sz="1600" b="1">
                <a:latin typeface="Times"/>
                <a:ea typeface="Times"/>
                <a:cs typeface="Times"/>
                <a:sym typeface="Times"/>
              </a:defRPr>
            </a:pPr>
            <a:r>
              <a:rPr b="0"/>
              <a:t/>
            </a:r>
            <a:br>
              <a:rPr b="0"/>
            </a:br>
            <a:r>
              <a:t>La bourgeoisie</a:t>
            </a:r>
            <a:r>
              <a:rPr b="0"/>
              <a:t>:</a:t>
            </a:r>
          </a:p>
          <a:p>
            <a:pPr marL="914400" lvl="1" indent="-317500" defTabSz="457200">
              <a:buSzPct val="100000"/>
              <a:buChar char="◦"/>
              <a:tabLst>
                <a:tab pos="596900" algn="l"/>
                <a:tab pos="914400" algn="l"/>
              </a:tabLst>
              <a:defRPr sz="1600">
                <a:latin typeface="Times"/>
                <a:ea typeface="Times"/>
                <a:cs typeface="Times"/>
                <a:sym typeface="Times"/>
              </a:defRPr>
            </a:pPr>
            <a:r>
              <a:t>C'est une classe de </a:t>
            </a:r>
            <a:r>
              <a:rPr>
                <a:solidFill>
                  <a:srgbClr val="FF2500"/>
                </a:solidFill>
              </a:rPr>
              <a:t>citadins</a:t>
            </a:r>
            <a:r>
              <a:t> qui vivaient dans les bourgs</a:t>
            </a:r>
          </a:p>
          <a:p>
            <a:pPr marL="914400" lvl="1" indent="-317500" defTabSz="457200">
              <a:buSzPct val="100000"/>
              <a:buChar char="◦"/>
              <a:tabLst>
                <a:tab pos="596900" algn="l"/>
                <a:tab pos="914400" algn="l"/>
              </a:tabLst>
              <a:defRPr sz="1600">
                <a:latin typeface="Times"/>
                <a:ea typeface="Times"/>
                <a:cs typeface="Times"/>
                <a:sym typeface="Times"/>
              </a:defRPr>
            </a:pPr>
            <a:r>
              <a:t>Elle est </a:t>
            </a:r>
            <a:r>
              <a:rPr>
                <a:solidFill>
                  <a:srgbClr val="FF2500"/>
                </a:solidFill>
              </a:rPr>
              <a:t>riche</a:t>
            </a:r>
            <a:r>
              <a:t>.</a:t>
            </a:r>
          </a:p>
          <a:p>
            <a:pPr marL="914400" lvl="1" indent="-317500" defTabSz="457200">
              <a:buSzPct val="100000"/>
              <a:buChar char="◦"/>
              <a:tabLst>
                <a:tab pos="596900" algn="l"/>
                <a:tab pos="914400" algn="l"/>
              </a:tabLst>
              <a:defRPr sz="1600">
                <a:latin typeface="Times"/>
                <a:ea typeface="Times"/>
                <a:cs typeface="Times"/>
                <a:sym typeface="Times"/>
              </a:defRPr>
            </a:pPr>
            <a:r>
              <a:t>Les bourgeois </a:t>
            </a:r>
            <a:r>
              <a:rPr>
                <a:solidFill>
                  <a:srgbClr val="FF2500"/>
                </a:solidFill>
              </a:rPr>
              <a:t>travaillent beaucoup</a:t>
            </a:r>
            <a:r>
              <a:t> même s'ils refusent les métiers "vils" et pénibles. Généralement ils préfèrent le droit, l'administration et la justice aux métiers du commerce et de l'industrie.</a:t>
            </a:r>
          </a:p>
          <a:p>
            <a:pPr marL="914400" lvl="1" indent="-317500" defTabSz="457200">
              <a:buSzPct val="100000"/>
              <a:buChar char="◦"/>
              <a:tabLst>
                <a:tab pos="596900" algn="l"/>
                <a:tab pos="914400" algn="l"/>
              </a:tabLst>
              <a:defRPr sz="1600">
                <a:latin typeface="Times"/>
                <a:ea typeface="Times"/>
                <a:cs typeface="Times"/>
                <a:sym typeface="Times"/>
              </a:defRPr>
            </a:pPr>
            <a:r>
              <a:t>Ils adorent</a:t>
            </a:r>
            <a:r>
              <a:rPr>
                <a:solidFill>
                  <a:srgbClr val="FF2500"/>
                </a:solidFill>
              </a:rPr>
              <a:t> posséder </a:t>
            </a:r>
            <a:r>
              <a:t>des terres et sont très ambitieux pour dominer les paysans, le peuple des villes mais aussi l'Etat au détriment de la noblesse qu'ils jalousent et qu'ils critiquent pour son inutilité et sa cupidité. Les petits propriétaires fonciers représentent la base même de la société française et en seront toujours l'idéal.</a:t>
            </a:r>
          </a:p>
          <a:p>
            <a:pPr defTabSz="457200">
              <a:spcBef>
                <a:spcPts val="1600"/>
              </a:spcBef>
              <a:defRPr sz="1600" b="1">
                <a:latin typeface="Times"/>
                <a:ea typeface="Times"/>
                <a:cs typeface="Times"/>
                <a:sym typeface="Times"/>
              </a:defRPr>
            </a:pPr>
            <a:r>
              <a:t>Le peuple</a:t>
            </a:r>
            <a:endParaRPr b="0"/>
          </a:p>
          <a:p>
            <a:pPr marL="457200" indent="-317500" defTabSz="457200">
              <a:buSzPct val="100000"/>
              <a:buChar char="•"/>
              <a:tabLst>
                <a:tab pos="139700" algn="l"/>
                <a:tab pos="457200" algn="l"/>
              </a:tabLst>
              <a:defRPr sz="1600">
                <a:latin typeface="Times"/>
                <a:ea typeface="Times"/>
                <a:cs typeface="Times"/>
                <a:sym typeface="Times"/>
              </a:defRPr>
            </a:pPr>
            <a:r>
              <a:t>Il est composé de </a:t>
            </a:r>
            <a:r>
              <a:rPr>
                <a:solidFill>
                  <a:srgbClr val="FF2500"/>
                </a:solidFill>
              </a:rPr>
              <a:t>paysans sans terre</a:t>
            </a:r>
            <a:r>
              <a:t> ou de </a:t>
            </a:r>
            <a:r>
              <a:rPr>
                <a:solidFill>
                  <a:srgbClr val="FF2500"/>
                </a:solidFill>
              </a:rPr>
              <a:t>manoeuvriers</a:t>
            </a:r>
            <a:r>
              <a:t> travaillant de leurs mains pour les autres. Victimes des mauvaises récoltes et des guerres, ils sont les premiers atteints par les épidémies et la misère, devenant alors mendiants et révoltés. Les </a:t>
            </a:r>
            <a:r>
              <a:rPr>
                <a:solidFill>
                  <a:srgbClr val="FF2500"/>
                </a:solidFill>
              </a:rPr>
              <a:t>révoltes populaires </a:t>
            </a:r>
            <a:r>
              <a:t>ont été très nombreuses surtout au XVII siècle.</a:t>
            </a:r>
          </a:p>
          <a:p>
            <a:pPr algn="ctr" defTabSz="457200">
              <a:spcBef>
                <a:spcPts val="1800"/>
              </a:spcBef>
              <a:defRPr sz="1900" b="1">
                <a:latin typeface="Times"/>
                <a:ea typeface="Times"/>
                <a:cs typeface="Times"/>
                <a:sym typeface="Times"/>
              </a:defRPr>
            </a:pPr>
            <a:r>
              <a:t>Une société très chrétienne:</a:t>
            </a:r>
          </a:p>
          <a:p>
            <a:pPr defTabSz="457200">
              <a:defRPr sz="1600">
                <a:latin typeface="Times"/>
                <a:ea typeface="Times"/>
                <a:cs typeface="Times"/>
                <a:sym typeface="Times"/>
              </a:defRPr>
            </a:pPr>
            <a:r>
              <a:t>Le pays est presque en totalité </a:t>
            </a:r>
            <a:r>
              <a:rPr>
                <a:solidFill>
                  <a:srgbClr val="FF2500"/>
                </a:solidFill>
              </a:rPr>
              <a:t>catholique</a:t>
            </a:r>
            <a:r>
              <a:t>. Les juifs et les protestants sont peu nombreux.</a:t>
            </a:r>
          </a:p>
          <a:p>
            <a:pPr defTabSz="457200">
              <a:defRPr sz="1600">
                <a:latin typeface="Times"/>
                <a:ea typeface="Times"/>
                <a:cs typeface="Times"/>
                <a:sym typeface="Times"/>
              </a:defRPr>
            </a:pPr>
            <a:r>
              <a:t>Le clergé catholique est très nombreux et très puissant.</a:t>
            </a:r>
          </a:p>
          <a:p>
            <a:pPr marL="457200" indent="-317500" defTabSz="457200">
              <a:buSzPct val="100000"/>
              <a:buChar char="•"/>
              <a:tabLst>
                <a:tab pos="139700" algn="l"/>
                <a:tab pos="457200" algn="l"/>
              </a:tabLst>
              <a:defRPr sz="1600">
                <a:latin typeface="Times"/>
                <a:ea typeface="Times"/>
                <a:cs typeface="Times"/>
                <a:sym typeface="Times"/>
              </a:defRPr>
            </a:pPr>
            <a:r>
              <a:t>On distingue</a:t>
            </a:r>
          </a:p>
          <a:p>
            <a:pPr marL="914400" lvl="1" indent="-317500" defTabSz="457200">
              <a:buSzPct val="100000"/>
              <a:buChar char="◦"/>
              <a:tabLst>
                <a:tab pos="596900" algn="l"/>
                <a:tab pos="914400" algn="l"/>
              </a:tabLst>
              <a:defRPr sz="1600">
                <a:latin typeface="Times"/>
                <a:ea typeface="Times"/>
                <a:cs typeface="Times"/>
                <a:sym typeface="Times"/>
              </a:defRPr>
            </a:pPr>
            <a:r>
              <a:t>le </a:t>
            </a:r>
            <a:r>
              <a:rPr>
                <a:solidFill>
                  <a:srgbClr val="FF2500"/>
                </a:solidFill>
              </a:rPr>
              <a:t>haut clergé</a:t>
            </a:r>
            <a:r>
              <a:t> (archevêques et évêques)</a:t>
            </a:r>
          </a:p>
          <a:p>
            <a:pPr marL="914400" lvl="1" indent="-317500" defTabSz="457200">
              <a:buSzPct val="100000"/>
              <a:buChar char="◦"/>
              <a:tabLst>
                <a:tab pos="596900" algn="l"/>
                <a:tab pos="914400" algn="l"/>
              </a:tabLst>
              <a:defRPr sz="1600">
                <a:latin typeface="Times"/>
                <a:ea typeface="Times"/>
                <a:cs typeface="Times"/>
                <a:sym typeface="Times"/>
              </a:defRPr>
            </a:pPr>
            <a:r>
              <a:t>du </a:t>
            </a:r>
            <a:r>
              <a:rPr>
                <a:solidFill>
                  <a:srgbClr val="FF2500"/>
                </a:solidFill>
              </a:rPr>
              <a:t>bas clergé</a:t>
            </a:r>
            <a:r>
              <a:t> (curés et vicaires de paroisses)</a:t>
            </a:r>
          </a:p>
          <a:p>
            <a:pPr marL="457200" indent="-317500" defTabSz="457200">
              <a:buSzPct val="100000"/>
              <a:buChar char="•"/>
              <a:tabLst>
                <a:tab pos="139700" algn="l"/>
                <a:tab pos="457200" algn="l"/>
              </a:tabLst>
              <a:defRPr sz="1600">
                <a:latin typeface="Times"/>
                <a:ea typeface="Times"/>
                <a:cs typeface="Times"/>
                <a:sym typeface="Times"/>
              </a:defRPr>
            </a:pPr>
            <a:r>
              <a:t>On distingue</a:t>
            </a:r>
          </a:p>
          <a:p>
            <a:pPr marL="914400" lvl="1" indent="-317500" defTabSz="457200">
              <a:buSzPct val="100000"/>
              <a:buChar char="◦"/>
              <a:tabLst>
                <a:tab pos="596900" algn="l"/>
                <a:tab pos="914400" algn="l"/>
              </a:tabLst>
              <a:defRPr sz="1600">
                <a:latin typeface="Times"/>
                <a:ea typeface="Times"/>
                <a:cs typeface="Times"/>
                <a:sym typeface="Times"/>
              </a:defRPr>
            </a:pPr>
            <a:r>
              <a:t>Le </a:t>
            </a:r>
            <a:r>
              <a:rPr>
                <a:solidFill>
                  <a:srgbClr val="FF2500"/>
                </a:solidFill>
              </a:rPr>
              <a:t>clergé séculier</a:t>
            </a:r>
            <a:r>
              <a:t> (prêtres vivant dans le "siècle")</a:t>
            </a:r>
          </a:p>
          <a:p>
            <a:pPr marL="914400" lvl="1" indent="-317500" defTabSz="457200">
              <a:buSzPct val="100000"/>
              <a:buChar char="◦"/>
              <a:tabLst>
                <a:tab pos="596900" algn="l"/>
                <a:tab pos="914400" algn="l"/>
              </a:tabLst>
              <a:defRPr sz="1600">
                <a:latin typeface="Times"/>
                <a:ea typeface="Times"/>
                <a:cs typeface="Times"/>
                <a:sym typeface="Times"/>
              </a:defRPr>
            </a:pPr>
            <a:r>
              <a:t>du </a:t>
            </a:r>
            <a:r>
              <a:rPr>
                <a:solidFill>
                  <a:srgbClr val="FF2500"/>
                </a:solidFill>
              </a:rPr>
              <a:t>clergé régulier</a:t>
            </a:r>
            <a:r>
              <a:t> (moines et religieuses vivant selon une règle en communautés). Les couvents sont très nombreux et généralement très riches ( les </a:t>
            </a:r>
            <a:r>
              <a:rPr u="sng">
                <a:solidFill>
                  <a:srgbClr val="042EEE"/>
                </a:solidFill>
                <a:uFill>
                  <a:solidFill>
                    <a:srgbClr val="042EEE"/>
                  </a:solidFill>
                </a:uFill>
                <a:hlinkClick r:id="rId12"/>
              </a:rPr>
              <a:t>bénédictins</a:t>
            </a:r>
            <a:r>
              <a:rPr>
                <a:solidFill>
                  <a:srgbClr val="FF2500"/>
                </a:solidFill>
              </a:rPr>
              <a:t> </a:t>
            </a:r>
            <a:r>
              <a:t>à la ville</a:t>
            </a:r>
            <a:r>
              <a:rPr>
                <a:solidFill>
                  <a:srgbClr val="FF2500"/>
                </a:solidFill>
              </a:rPr>
              <a:t>, </a:t>
            </a:r>
            <a:r>
              <a:t>les </a:t>
            </a:r>
            <a:r>
              <a:rPr u="sng">
                <a:solidFill>
                  <a:srgbClr val="042EEE"/>
                </a:solidFill>
                <a:uFill>
                  <a:solidFill>
                    <a:srgbClr val="042EEE"/>
                  </a:solidFill>
                </a:uFill>
                <a:hlinkClick r:id="rId13"/>
              </a:rPr>
              <a:t>cisterciens</a:t>
            </a:r>
            <a:r>
              <a:rPr>
                <a:solidFill>
                  <a:srgbClr val="FF2500"/>
                </a:solidFill>
              </a:rPr>
              <a:t> </a:t>
            </a:r>
            <a:r>
              <a:t>à la campagne). Il y a des ordres dits mendiants des </a:t>
            </a:r>
            <a:r>
              <a:rPr>
                <a:solidFill>
                  <a:srgbClr val="FF2500"/>
                </a:solidFill>
              </a:rPr>
              <a:t>franciscains </a:t>
            </a:r>
            <a:r>
              <a:t>et des </a:t>
            </a:r>
            <a:r>
              <a:rPr>
                <a:solidFill>
                  <a:srgbClr val="FF2500"/>
                </a:solidFill>
              </a:rPr>
              <a:t>dominicains </a:t>
            </a:r>
            <a:r>
              <a:t>et des ordres enseignants comme les </a:t>
            </a:r>
            <a:r>
              <a:rPr u="sng">
                <a:solidFill>
                  <a:srgbClr val="042EEE"/>
                </a:solidFill>
                <a:uFill>
                  <a:solidFill>
                    <a:srgbClr val="042EEE"/>
                  </a:solidFill>
                </a:uFill>
                <a:hlinkClick r:id="rId14"/>
              </a:rPr>
              <a:t>jésuites</a:t>
            </a:r>
            <a:r>
              <a:t> ou les oratoriens.</a:t>
            </a:r>
          </a:p>
          <a:p>
            <a:pPr marL="457200" indent="-317500" defTabSz="457200">
              <a:buSzPct val="100000"/>
              <a:buChar char="•"/>
              <a:tabLst>
                <a:tab pos="139700" algn="l"/>
                <a:tab pos="457200" algn="l"/>
              </a:tabLst>
              <a:defRPr sz="1600">
                <a:latin typeface="Times"/>
                <a:ea typeface="Times"/>
                <a:cs typeface="Times"/>
                <a:sym typeface="Times"/>
              </a:defRPr>
            </a:pPr>
            <a:r>
              <a:t>Les fidèles assistent régulièrement à la messe, aiment les processions et les pélérinages, mêlant la foi religieuse et les pratiques plus ou moins magiques. Le grand souci est de mourir chrétiennement et d'être enterré religieusement. </a:t>
            </a:r>
            <a:r>
              <a:rPr>
                <a:solidFill>
                  <a:srgbClr val="FF2500"/>
                </a:solidFill>
              </a:rPr>
              <a:t>On lie morale et religion</a:t>
            </a:r>
            <a:r>
              <a:t>, et les philosophes du XVIIIe siècle auront du mal à établir la distinction entre les deux.</a:t>
            </a:r>
          </a:p>
          <a:p>
            <a:pPr marL="457200" indent="-317500" defTabSz="457200">
              <a:buSzPct val="100000"/>
              <a:buChar char="•"/>
              <a:tabLst>
                <a:tab pos="139700" algn="l"/>
                <a:tab pos="457200" algn="l"/>
              </a:tabLst>
              <a:defRPr sz="1600">
                <a:latin typeface="Times"/>
                <a:ea typeface="Times"/>
                <a:cs typeface="Times"/>
                <a:sym typeface="Times"/>
              </a:defRPr>
            </a:pPr>
            <a:r>
              <a:t>L'athéisme est aussi rare que dangereux et </a:t>
            </a:r>
            <a:r>
              <a:rPr>
                <a:solidFill>
                  <a:srgbClr val="FF2500"/>
                </a:solidFill>
              </a:rPr>
              <a:t>les libres penseurs</a:t>
            </a:r>
            <a:r>
              <a:t> restent limités en nombre et en influence.</a:t>
            </a:r>
          </a:p>
          <a:p>
            <a:pPr marL="457200" indent="-317500" defTabSz="457200">
              <a:buSzPct val="100000"/>
              <a:buChar char="•"/>
              <a:tabLst>
                <a:tab pos="139700" algn="l"/>
                <a:tab pos="457200" algn="l"/>
              </a:tabLst>
              <a:defRPr sz="1600">
                <a:latin typeface="Times"/>
                <a:ea typeface="Times"/>
                <a:cs typeface="Times"/>
                <a:sym typeface="Times"/>
              </a:defRPr>
            </a:pPr>
            <a:r>
              <a:t>Le milieu du XVIIe siècle fut une grande période religieuse avec de grandes figures comme le charitable </a:t>
            </a:r>
            <a:r>
              <a:rPr u="sng">
                <a:solidFill>
                  <a:srgbClr val="042EEE"/>
                </a:solidFill>
                <a:uFill>
                  <a:solidFill>
                    <a:srgbClr val="042EEE"/>
                  </a:solidFill>
                </a:uFill>
                <a:hlinkClick r:id="rId15"/>
              </a:rPr>
              <a:t>Saint Vincent de Paul</a:t>
            </a:r>
            <a:r>
              <a:t>.</a:t>
            </a:r>
          </a:p>
          <a:p>
            <a:pPr marL="914400" lvl="1" indent="-317500" defTabSz="457200">
              <a:buClr>
                <a:srgbClr val="FF2500"/>
              </a:buClr>
              <a:buSzPct val="100000"/>
              <a:buChar char="◦"/>
              <a:tabLst>
                <a:tab pos="596900" algn="l"/>
                <a:tab pos="914400" algn="l"/>
              </a:tabLst>
              <a:defRPr sz="1600">
                <a:latin typeface="Times"/>
                <a:ea typeface="Times"/>
                <a:cs typeface="Times"/>
                <a:sym typeface="Times"/>
              </a:defRPr>
            </a:pPr>
            <a:r>
              <a:rPr>
                <a:solidFill>
                  <a:srgbClr val="FF2500"/>
                </a:solidFill>
              </a:rPr>
              <a:t>Les</a:t>
            </a:r>
            <a:r>
              <a:rPr u="sng">
                <a:solidFill>
                  <a:srgbClr val="042EEE"/>
                </a:solidFill>
                <a:uFill>
                  <a:solidFill>
                    <a:srgbClr val="042EEE"/>
                  </a:solidFill>
                </a:uFill>
                <a:hlinkClick r:id="rId16"/>
              </a:rPr>
              <a:t> jansénistes</a:t>
            </a:r>
            <a:r>
              <a:rPr>
                <a:solidFill>
                  <a:srgbClr val="FF2500"/>
                </a:solidFill>
              </a:rPr>
              <a:t> </a:t>
            </a:r>
            <a:r>
              <a:t>insistèrent sur la misère de l'homme pécheur face à Dieu - ce sont des dissidants</a:t>
            </a:r>
          </a:p>
          <a:p>
            <a:pPr marL="914400" lvl="1" indent="-317500" defTabSz="457200">
              <a:buClr>
                <a:srgbClr val="FF2500"/>
              </a:buClr>
              <a:buSzPct val="100000"/>
              <a:buChar char="◦"/>
              <a:tabLst>
                <a:tab pos="596900" algn="l"/>
                <a:tab pos="914400" algn="l"/>
              </a:tabLst>
              <a:defRPr sz="1600">
                <a:latin typeface="Times"/>
                <a:ea typeface="Times"/>
                <a:cs typeface="Times"/>
                <a:sym typeface="Times"/>
              </a:defRPr>
            </a:pPr>
            <a:r>
              <a:rPr>
                <a:solidFill>
                  <a:srgbClr val="FF2500"/>
                </a:solidFill>
              </a:rPr>
              <a:t>les jésuites</a:t>
            </a:r>
            <a:r>
              <a:t> et la majorité de l'Eglise de France - c'est la majorité</a:t>
            </a:r>
          </a:p>
          <a:p>
            <a:pPr marL="457200" indent="-317500" defTabSz="457200">
              <a:buSzPct val="100000"/>
              <a:buChar char="•"/>
              <a:tabLst>
                <a:tab pos="139700" algn="l"/>
                <a:tab pos="457200" algn="l"/>
              </a:tabLst>
              <a:defRPr sz="1600">
                <a:latin typeface="Times"/>
                <a:ea typeface="Times"/>
                <a:cs typeface="Times"/>
                <a:sym typeface="Times"/>
              </a:defRPr>
            </a:pPr>
            <a:r>
              <a:t>Au XVIIIe siècle, l'Eglise ne sut ni ne pu résister à la philosophie des lumières</a:t>
            </a:r>
          </a:p>
          <a:p>
            <a:pPr algn="ctr" defTabSz="457200">
              <a:spcBef>
                <a:spcPts val="1800"/>
              </a:spcBef>
              <a:defRPr sz="1900" b="1">
                <a:latin typeface="Times"/>
                <a:ea typeface="Times"/>
                <a:cs typeface="Times"/>
                <a:sym typeface="Times"/>
              </a:defRPr>
            </a:pPr>
            <a:r>
              <a:t>La vie sociale</a:t>
            </a:r>
          </a:p>
          <a:p>
            <a:pPr marL="457200" indent="-317500" defTabSz="457200">
              <a:buSzPct val="100000"/>
              <a:buChar char="•"/>
              <a:tabLst>
                <a:tab pos="139700" algn="l"/>
                <a:tab pos="457200" algn="l"/>
              </a:tabLst>
              <a:defRPr sz="1600">
                <a:latin typeface="Times"/>
                <a:ea typeface="Times"/>
                <a:cs typeface="Times"/>
                <a:sym typeface="Times"/>
              </a:defRPr>
            </a:pPr>
            <a:r>
              <a:t>L'individualisme n'existe guère. Chacun appartient à un ou à plusieurs groupes.</a:t>
            </a:r>
          </a:p>
          <a:p>
            <a:pPr marL="914400" lvl="1" indent="-317500" defTabSz="457200">
              <a:buClr>
                <a:srgbClr val="FF2500"/>
              </a:buClr>
              <a:buSzPct val="100000"/>
              <a:buChar char="◦"/>
              <a:tabLst>
                <a:tab pos="596900" algn="l"/>
                <a:tab pos="914400" algn="l"/>
              </a:tabLst>
              <a:defRPr sz="1600">
                <a:latin typeface="Times"/>
                <a:ea typeface="Times"/>
                <a:cs typeface="Times"/>
                <a:sym typeface="Times"/>
              </a:defRPr>
            </a:pPr>
            <a:r>
              <a:rPr>
                <a:solidFill>
                  <a:srgbClr val="FF2500"/>
                </a:solidFill>
              </a:rPr>
              <a:t>La famille</a:t>
            </a:r>
            <a:r>
              <a:t> est très importante avec tous les cousins et parents. Ce sont les hommes qui tiennent la famille. Les femmes quittant celle de leurs parents pour aller dans celle de leur mari (avec généralement </a:t>
            </a:r>
            <a:r>
              <a:rPr u="sng">
                <a:solidFill>
                  <a:srgbClr val="042EEE"/>
                </a:solidFill>
                <a:uFill>
                  <a:solidFill>
                    <a:srgbClr val="042EEE"/>
                  </a:solidFill>
                </a:uFill>
                <a:hlinkClick r:id="rId17"/>
              </a:rPr>
              <a:t>une dot</a:t>
            </a:r>
            <a:r>
              <a:t>). Le grand souci est d'assurer la continuité de la famille (d'ou la nécessité d'avoir beaucoup d'enfants surtout des garçons) et le progrès de sa richesse transmise de génération en génération. De ce fait les riches restent riches et les pauvres aussi. Aucune promotion sociale n'est possible.</a:t>
            </a:r>
          </a:p>
          <a:p>
            <a:pPr marL="914400" lvl="1" indent="-317500" defTabSz="457200">
              <a:buSzPct val="100000"/>
              <a:buChar char="◦"/>
              <a:tabLst>
                <a:tab pos="596900" algn="l"/>
                <a:tab pos="914400" algn="l"/>
              </a:tabLst>
              <a:defRPr sz="1600">
                <a:latin typeface="Times"/>
                <a:ea typeface="Times"/>
                <a:cs typeface="Times"/>
                <a:sym typeface="Times"/>
              </a:defRPr>
            </a:pPr>
            <a:r>
              <a:t>On relève aussi d'un</a:t>
            </a:r>
            <a:r>
              <a:rPr>
                <a:solidFill>
                  <a:srgbClr val="FF2500"/>
                </a:solidFill>
              </a:rPr>
              <a:t> village</a:t>
            </a:r>
            <a:r>
              <a:t> avec son histoire, son église, ses biens communaux.</a:t>
            </a:r>
          </a:p>
          <a:p>
            <a:pPr marL="914400" lvl="1" indent="-317500" defTabSz="457200">
              <a:buSzPct val="100000"/>
              <a:buChar char="◦"/>
              <a:tabLst>
                <a:tab pos="596900" algn="l"/>
                <a:tab pos="914400" algn="l"/>
              </a:tabLst>
              <a:defRPr sz="1600">
                <a:latin typeface="Times"/>
                <a:ea typeface="Times"/>
                <a:cs typeface="Times"/>
                <a:sym typeface="Times"/>
              </a:defRPr>
            </a:pPr>
            <a:r>
              <a:t>On relève aussi d'une </a:t>
            </a:r>
            <a:r>
              <a:rPr>
                <a:solidFill>
                  <a:srgbClr val="FD2500"/>
                </a:solidFill>
              </a:rPr>
              <a:t>province</a:t>
            </a:r>
            <a:r>
              <a:t> qui a son histoire, ses coutumes et souvent son "patois".</a:t>
            </a:r>
          </a:p>
          <a:p>
            <a:pPr marL="914400" lvl="1" indent="-317500" defTabSz="457200">
              <a:buSzPct val="100000"/>
              <a:buChar char="◦"/>
              <a:tabLst>
                <a:tab pos="596900" algn="l"/>
                <a:tab pos="914400" algn="l"/>
              </a:tabLst>
              <a:defRPr sz="1600">
                <a:latin typeface="Times"/>
                <a:ea typeface="Times"/>
                <a:cs typeface="Times"/>
                <a:sym typeface="Times"/>
              </a:defRPr>
            </a:pPr>
            <a:r>
              <a:t>On aime se rencontrer en confréries religieuses, en sociétés savantes, en salons, en réceptions mondaines mais aussi en fêtes populaires mêlées de chants et de danses.</a:t>
            </a:r>
          </a:p>
          <a:p>
            <a:pPr marL="457200" indent="-317500" defTabSz="457200">
              <a:buClr>
                <a:srgbClr val="FF2500"/>
              </a:buClr>
              <a:buSzPct val="100000"/>
              <a:buChar char="•"/>
              <a:tabLst>
                <a:tab pos="139700" algn="l"/>
                <a:tab pos="457200" algn="l"/>
              </a:tabLst>
              <a:defRPr sz="1600">
                <a:latin typeface="Times"/>
                <a:ea typeface="Times"/>
                <a:cs typeface="Times"/>
                <a:sym typeface="Times"/>
              </a:defRPr>
            </a:pPr>
            <a:r>
              <a:rPr>
                <a:solidFill>
                  <a:srgbClr val="FF2500"/>
                </a:solidFill>
              </a:rPr>
              <a:t>La malpropreté</a:t>
            </a:r>
            <a:r>
              <a:t> est générale et source de maladies. </a:t>
            </a:r>
            <a:r>
              <a:rPr>
                <a:solidFill>
                  <a:srgbClr val="FF2500"/>
                </a:solidFill>
              </a:rPr>
              <a:t>L' alimentation est mauvaise, </a:t>
            </a:r>
            <a:r>
              <a:t>très déséquilibrée avec beaucoup de farines et peu de viande. Il y avait des périodes de famine entrecoupées de "goinfreries." Le XVIIIe siècle voit quelques améliorations, limitées aux classes supérieures. Il y a plus de fruits, de sucre et de viandes.</a:t>
            </a:r>
          </a:p>
          <a:p>
            <a:pPr marL="457200" indent="-317500" defTabSz="457200">
              <a:buClr>
                <a:srgbClr val="FF2500"/>
              </a:buClr>
              <a:buSzPct val="100000"/>
              <a:buChar char="•"/>
              <a:tabLst>
                <a:tab pos="139700" algn="l"/>
                <a:tab pos="457200" algn="l"/>
              </a:tabLst>
              <a:defRPr sz="1600">
                <a:latin typeface="Times"/>
                <a:ea typeface="Times"/>
                <a:cs typeface="Times"/>
                <a:sym typeface="Times"/>
              </a:defRPr>
            </a:pPr>
            <a:r>
              <a:rPr>
                <a:solidFill>
                  <a:srgbClr val="FF2500"/>
                </a:solidFill>
              </a:rPr>
              <a:t>La mortalité est très forte</a:t>
            </a:r>
            <a:r>
              <a:t>, car les épidémies sont importantes frappant surtout les enfants en bas âge. La mortalité était environ de 25 à 30 morts par an sur 1000 habitants soit une espérance moyenne de vie de 30 ans pour les hommes et 35 pour les femmes - deux enfants sur trois mouraient avant un an. Il faudra attendre le XVIIIe siècle pour voir la disparition de la peste et l'apparition de l'inoculation et de la vaccination antivariolique. Pour équilibrer cette forte mortalité, il faut faire beaucoup d'enfants, de ce fait les célibataires sont mal considérés et les gens se marient très jeunes. Les femmes ont des enfants dès 18-20 ans.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defTabSz="457200">
              <a:spcBef>
                <a:spcPts val="1500"/>
              </a:spcBef>
              <a:defRPr sz="1200">
                <a:solidFill>
                  <a:srgbClr val="101010"/>
                </a:solidFill>
                <a:latin typeface="Arial"/>
                <a:ea typeface="Arial"/>
                <a:cs typeface="Arial"/>
                <a:sym typeface="Arial"/>
              </a:defRPr>
            </a:pPr>
            <a:r>
              <a:rPr b="1"/>
              <a:t>Titre :</a:t>
            </a:r>
            <a:r>
              <a:t> Repas de paysans.</a:t>
            </a:r>
            <a:br/>
            <a:r>
              <a:t/>
            </a:r>
            <a:br/>
            <a:r>
              <a:rPr b="1"/>
              <a:t>Auteur :</a:t>
            </a:r>
            <a:r>
              <a:t> </a:t>
            </a:r>
            <a:r>
              <a:rPr u="sng">
                <a:solidFill>
                  <a:srgbClr val="701770"/>
                </a:solidFill>
                <a:uFill>
                  <a:solidFill>
                    <a:srgbClr val="701770"/>
                  </a:solidFill>
                </a:uFill>
                <a:hlinkClick r:id="rId3"/>
              </a:rPr>
              <a:t>Louis LE NAIN (1593-1648)</a:t>
            </a:r>
            <a:r>
              <a:t/>
            </a:r>
            <a:br/>
            <a:r>
              <a:rPr b="1"/>
              <a:t>Date de création :</a:t>
            </a:r>
            <a:r>
              <a:t> 1642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La </a:t>
            </a:r>
            <a:r>
              <a:rPr b="1"/>
              <a:t>guerre de Trente Ans</a:t>
            </a:r>
            <a:r>
              <a:t> est une </a:t>
            </a:r>
            <a:r>
              <a:rPr u="sng">
                <a:solidFill>
                  <a:srgbClr val="0645AD"/>
                </a:solidFill>
                <a:hlinkClick r:id="rId3"/>
              </a:rPr>
              <a:t>série de conflits armés</a:t>
            </a:r>
            <a:r>
              <a:t> meurtrière qui a déchiré l’</a:t>
            </a:r>
            <a:r>
              <a:rPr u="sng">
                <a:solidFill>
                  <a:srgbClr val="0645AD"/>
                </a:solidFill>
                <a:hlinkClick r:id="rId4"/>
              </a:rPr>
              <a:t>Europe</a:t>
            </a:r>
            <a:r>
              <a:t> de </a:t>
            </a:r>
            <a:r>
              <a:rPr u="sng">
                <a:solidFill>
                  <a:srgbClr val="0645AD"/>
                </a:solidFill>
                <a:hlinkClick r:id="rId5"/>
              </a:rPr>
              <a:t>1618</a:t>
            </a:r>
            <a:r>
              <a:t> à </a:t>
            </a:r>
            <a:r>
              <a:rPr u="sng">
                <a:solidFill>
                  <a:srgbClr val="0645AD"/>
                </a:solidFill>
                <a:hlinkClick r:id="rId6"/>
              </a:rPr>
              <a:t>1648</a:t>
            </a:r>
            <a:r>
              <a:t>. Les causes en sont multiples mais son déclencheur est la révolte des sujets tchèques protestants de la </a:t>
            </a:r>
            <a:r>
              <a:rPr u="sng">
                <a:solidFill>
                  <a:srgbClr val="0645AD"/>
                </a:solidFill>
                <a:hlinkClick r:id="rId7"/>
              </a:rPr>
              <a:t>maison de Habsbourg</a:t>
            </a:r>
            <a:r>
              <a:t>, la répression qui suivit et le désir de ces derniers d’accroître leur hégémonie sur leurs possessions.</a:t>
            </a:r>
          </a:p>
          <a:p>
            <a:pPr defTabSz="457200">
              <a:spcBef>
                <a:spcPts val="600"/>
              </a:spcBef>
              <a:defRPr sz="1300">
                <a:latin typeface="Helvetica"/>
                <a:ea typeface="Helvetica"/>
                <a:cs typeface="Helvetica"/>
                <a:sym typeface="Helvetica"/>
              </a:defRPr>
            </a:pPr>
            <a:r>
              <a:t>Ces conflits ont opposé le camp des Habsbourg d’</a:t>
            </a:r>
            <a:r>
              <a:rPr u="sng">
                <a:solidFill>
                  <a:srgbClr val="0645AD"/>
                </a:solidFill>
                <a:hlinkClick r:id="rId8"/>
              </a:rPr>
              <a:t>Espagne</a:t>
            </a:r>
            <a:r>
              <a:t> et du </a:t>
            </a:r>
            <a:r>
              <a:rPr u="sng">
                <a:solidFill>
                  <a:srgbClr val="0645AD"/>
                </a:solidFill>
                <a:hlinkClick r:id="rId9"/>
              </a:rPr>
              <a:t>Saint-Empire germanique</a:t>
            </a:r>
            <a:r>
              <a:t>, soutenus par l’</a:t>
            </a:r>
            <a:r>
              <a:rPr u="sng">
                <a:solidFill>
                  <a:srgbClr val="0645AD"/>
                </a:solidFill>
                <a:hlinkClick r:id="rId10"/>
              </a:rPr>
              <a:t>Église catholique romaine</a:t>
            </a:r>
            <a:r>
              <a:t>, aux États allemands </a:t>
            </a:r>
            <a:r>
              <a:rPr u="sng">
                <a:solidFill>
                  <a:srgbClr val="0645AD"/>
                </a:solidFill>
                <a:hlinkClick r:id="rId11"/>
              </a:rPr>
              <a:t>protestants</a:t>
            </a:r>
            <a:r>
              <a:t> du Saint-Empire, auxquels étaient alliées les puissances européennes voisines à majorité protestante, </a:t>
            </a:r>
            <a:r>
              <a:rPr u="sng">
                <a:solidFill>
                  <a:srgbClr val="0645AD"/>
                </a:solidFill>
                <a:hlinkClick r:id="rId12"/>
              </a:rPr>
              <a:t>Provinces-Unies</a:t>
            </a:r>
            <a:r>
              <a:t> et pays scandinaves, ainsi que la </a:t>
            </a:r>
            <a:r>
              <a:rPr u="sng">
                <a:solidFill>
                  <a:srgbClr val="0645AD"/>
                </a:solidFill>
                <a:hlinkClick r:id="rId13"/>
              </a:rPr>
              <a:t>France</a:t>
            </a:r>
            <a:r>
              <a:t> qui, bien que catholique et luttant contre les protestants chez elle, entendait réduire la puissance de la </a:t>
            </a:r>
            <a:r>
              <a:rPr u="sng">
                <a:solidFill>
                  <a:srgbClr val="0645AD"/>
                </a:solidFill>
                <a:hlinkClick r:id="rId7"/>
              </a:rPr>
              <a:t>maison de Habsbourg</a:t>
            </a:r>
            <a:r>
              <a:t> sur le continent européen.</a:t>
            </a:r>
          </a:p>
          <a:p>
            <a:pPr defTabSz="457200">
              <a:spcBef>
                <a:spcPts val="600"/>
              </a:spcBef>
              <a:defRPr sz="1300">
                <a:latin typeface="Helvetica"/>
                <a:ea typeface="Helvetica"/>
                <a:cs typeface="Helvetica"/>
                <a:sym typeface="Helvetica"/>
              </a:defRPr>
            </a:pPr>
            <a:endParaRPr/>
          </a:p>
          <a:p>
            <a:pPr defTabSz="457200">
              <a:spcBef>
                <a:spcPts val="600"/>
              </a:spcBef>
              <a:defRPr sz="1500" b="1">
                <a:latin typeface="Helvetica"/>
                <a:ea typeface="Helvetica"/>
                <a:cs typeface="Helvetica"/>
                <a:sym typeface="Helvetica"/>
              </a:defRPr>
            </a:pPr>
            <a:r>
              <a:t>En 1635, Louis XIII déclare la guerre à l’Espagne appartenant au Saint Empire romain germanique et devient l’allié de la Suède protestante.</a:t>
            </a:r>
          </a:p>
          <a:p>
            <a:pPr algn="just" defTabSz="457200">
              <a:spcBef>
                <a:spcPts val="500"/>
              </a:spcBef>
              <a:defRPr sz="1300">
                <a:solidFill>
                  <a:srgbClr val="1D1D1D"/>
                </a:solidFill>
                <a:effectLst>
                  <a:outerShdw blurRad="12700" rotWithShape="0">
                    <a:srgbClr val="000000"/>
                  </a:outerShdw>
                </a:effectLst>
                <a:latin typeface="Arial"/>
                <a:ea typeface="Arial"/>
                <a:cs typeface="Arial"/>
                <a:sym typeface="Arial"/>
              </a:defRPr>
            </a:pPr>
            <a:r>
              <a:t>Les Suédois réussissent une nouvelle campagne en Bohême et en Moravie et menacent Vienne en 1645. Turenne contraint la Bavière</a:t>
            </a:r>
            <a:endParaRPr sz="2000">
              <a:solidFill>
                <a:srgbClr val="FFFFFF"/>
              </a:solidFill>
            </a:endParaRPr>
          </a:p>
          <a:p>
            <a:pPr algn="just" defTabSz="457200">
              <a:spcBef>
                <a:spcPts val="500"/>
              </a:spcBef>
              <a:defRPr sz="2000">
                <a:solidFill>
                  <a:srgbClr val="FFFFFF"/>
                </a:solidFill>
                <a:effectLst>
                  <a:outerShdw blurRad="12700" rotWithShape="0">
                    <a:srgbClr val="000000"/>
                  </a:outerShdw>
                </a:effectLst>
                <a:latin typeface="Arial"/>
                <a:ea typeface="Arial"/>
                <a:cs typeface="Arial"/>
                <a:sym typeface="Arial"/>
              </a:defRPr>
            </a:pPr>
            <a:endParaRPr sz="2000">
              <a:solidFill>
                <a:srgbClr val="FFFFFF"/>
              </a:solidFill>
            </a:endParaRPr>
          </a:p>
          <a:p>
            <a:pPr algn="just" defTabSz="457200">
              <a:spcBef>
                <a:spcPts val="500"/>
              </a:spcBef>
              <a:defRPr sz="1300">
                <a:solidFill>
                  <a:srgbClr val="1D1D1D"/>
                </a:solidFill>
                <a:effectLst>
                  <a:outerShdw blurRad="12700" rotWithShape="0">
                    <a:srgbClr val="000000"/>
                  </a:outerShdw>
                </a:effectLst>
                <a:latin typeface="Arial"/>
                <a:ea typeface="Arial"/>
                <a:cs typeface="Arial"/>
                <a:sym typeface="Arial"/>
              </a:defRPr>
            </a:pPr>
            <a:r>
              <a:t>à solliciter la paix (1647). L'épuisement général et l'impossibilité pour chacun d'obtenir un avantage décisif conduisent à des négociations qui aboutissent en 1648 aux </a:t>
            </a:r>
            <a:r>
              <a:rPr u="sng">
                <a:solidFill>
                  <a:srgbClr val="2FA6BA"/>
                </a:solidFill>
                <a:uFill>
                  <a:solidFill>
                    <a:srgbClr val="2FA6BA"/>
                  </a:solidFill>
                </a:uFill>
                <a:hlinkClick r:id="rId14"/>
              </a:rPr>
              <a:t>traités de Westphalie</a:t>
            </a:r>
            <a:r>
              <a:t>. Le conflit se prolongera néanmoins encore dix années entre la France et l'Espagne, qui devra accepter le </a:t>
            </a:r>
            <a:r>
              <a:rPr u="sng">
                <a:solidFill>
                  <a:srgbClr val="2FA6BA"/>
                </a:solidFill>
                <a:uFill>
                  <a:solidFill>
                    <a:srgbClr val="2FA6BA"/>
                  </a:solidFill>
                </a:uFill>
                <a:hlinkClick r:id="rId15"/>
              </a:rPr>
              <a:t>traité des Pyrénées (1659)</a:t>
            </a:r>
            <a:r>
              <a:t>. Mais la guerre aura précipité la ruine – encore incomplète, mais désormais irréversible – du Saint Empire. Quant à l'Allemagne, presque totalement ravagée, elle a perdu 40 % de sa population.</a:t>
            </a:r>
          </a:p>
          <a:p>
            <a:pPr defTabSz="457200">
              <a:spcBef>
                <a:spcPts val="600"/>
              </a:spcBef>
              <a:defRPr sz="1500" b="1">
                <a:latin typeface="Helvetica"/>
                <a:ea typeface="Helvetica"/>
                <a:cs typeface="Helvetica"/>
                <a:sym typeface="Helvetica"/>
              </a:defRPr>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En France sous l'</a:t>
            </a:r>
            <a:r>
              <a:rPr u="sng">
                <a:solidFill>
                  <a:srgbClr val="0645AD"/>
                </a:solidFill>
                <a:hlinkClick r:id="rId3"/>
              </a:rPr>
              <a:t>Ancien Régime</a:t>
            </a:r>
            <a:r>
              <a:t>, la </a:t>
            </a:r>
            <a:r>
              <a:rPr b="1"/>
              <a:t>noblesse de robe</a:t>
            </a:r>
            <a:r>
              <a:t> rassemblait tous les nobles qui occupaient des fonctions de gouvernement, principalement dans la justice et les finances. Ces personnes devaient, notamment dans le cas des juristes, avoir fait des études universitaires et donc revêtir la robe ou toge des diplômés de l'Université. Ils furent surnommés robins, hommes de robe, et le groupe noble qu'ils formaient "noblesse de robe".</a:t>
            </a:r>
          </a:p>
          <a:p>
            <a:pPr defTabSz="457200">
              <a:spcBef>
                <a:spcPts val="600"/>
              </a:spcBef>
              <a:defRPr sz="1300">
                <a:latin typeface="Helvetica"/>
                <a:ea typeface="Helvetica"/>
                <a:cs typeface="Helvetica"/>
                <a:sym typeface="Helvetica"/>
              </a:defRPr>
            </a:pPr>
            <a:r>
              <a:t>L'expression de "noblesse de robe" s'oppose à celle de "noblesse d'épée", c'est-à-dire aux nobles occupant les traditionnelles fonctions militaires de leur groupe social. Souvent, on rattache la noblesse de robe à la noblesse créée depuis le </a:t>
            </a:r>
            <a:r>
              <a:rPr u="sng">
                <a:solidFill>
                  <a:srgbClr val="0645AD"/>
                </a:solidFill>
                <a:hlinkClick r:id="rId4"/>
              </a:rPr>
              <a:t>xvii</a:t>
            </a:r>
            <a:r>
              <a:rPr sz="1100" u="sng" baseline="31999">
                <a:solidFill>
                  <a:srgbClr val="0645AD"/>
                </a:solidFill>
                <a:hlinkClick r:id="rId4"/>
              </a:rPr>
              <a:t>e</a:t>
            </a:r>
            <a:r>
              <a:rPr u="sng">
                <a:solidFill>
                  <a:srgbClr val="0645AD"/>
                </a:solidFill>
                <a:hlinkClick r:id="rId4"/>
              </a:rPr>
              <a:t> siècle</a:t>
            </a:r>
            <a:r>
              <a:t> et la noblesse d'épée à la </a:t>
            </a:r>
            <a:r>
              <a:rPr u="sng">
                <a:solidFill>
                  <a:srgbClr val="0645AD"/>
                </a:solidFill>
                <a:hlinkClick r:id="rId5"/>
              </a:rPr>
              <a:t>noblesse d'extraction</a:t>
            </a:r>
            <a:r>
              <a:t> (c'est-à-dire sans trace d'anoblissement connu), mais ce rattachement est parfois abusif.</a:t>
            </a:r>
          </a:p>
          <a:p>
            <a:pPr defTabSz="457200">
              <a:spcBef>
                <a:spcPts val="600"/>
              </a:spcBef>
              <a:defRPr sz="1300">
                <a:latin typeface="Helvetica"/>
                <a:ea typeface="Helvetica"/>
                <a:cs typeface="Helvetica"/>
                <a:sym typeface="Helvetica"/>
              </a:defRPr>
            </a:pPr>
            <a:r>
              <a:t>Dans sa majeure partie, la noblesse de robe était constituée de descendants de personnes qui avaient acquis à titre onéreux un </a:t>
            </a:r>
            <a:r>
              <a:rPr u="sng">
                <a:solidFill>
                  <a:srgbClr val="0645AD"/>
                </a:solidFill>
                <a:hlinkClick r:id="rId6"/>
              </a:rPr>
              <a:t>office</a:t>
            </a:r>
            <a:r>
              <a:t> anoblissant dans les finances ou la justice. Ces offices, ou charges, étaient en pratique transmissibles et vendables librement, même si cela ne fut officialisé qu’en </a:t>
            </a:r>
            <a:r>
              <a:rPr u="sng">
                <a:solidFill>
                  <a:srgbClr val="0645AD"/>
                </a:solidFill>
                <a:hlinkClick r:id="rId7"/>
              </a:rPr>
              <a:t>1604</a:t>
            </a:r>
            <a:r>
              <a:t> par l’édit de la </a:t>
            </a:r>
            <a:r>
              <a:rPr u="sng">
                <a:solidFill>
                  <a:srgbClr val="0645AD"/>
                </a:solidFill>
                <a:hlinkClick r:id="rId8"/>
              </a:rPr>
              <a:t>Paulette</a:t>
            </a:r>
            <a:r>
              <a:t>. Cette transmission des offices, souvent de père en fils, favorisait une conscience de groupe très forte. Ainsi l'élite de la noblesse de robe, les membres des </a:t>
            </a:r>
            <a:r>
              <a:rPr u="sng">
                <a:solidFill>
                  <a:srgbClr val="0645AD"/>
                </a:solidFill>
                <a:hlinkClick r:id="rId9"/>
              </a:rPr>
              <a:t>parlements</a:t>
            </a:r>
            <a:r>
              <a:t>, bien que souvent nobles de longue date, revendiquaient hautement leur place dans l'État face à la noblesse d'épée.</a:t>
            </a:r>
          </a:p>
          <a:p>
            <a:pPr defTabSz="457200">
              <a:spcBef>
                <a:spcPts val="600"/>
              </a:spcBef>
              <a:defRPr sz="1300">
                <a:latin typeface="Helvetica"/>
                <a:ea typeface="Helvetica"/>
                <a:cs typeface="Helvetica"/>
                <a:sym typeface="Helvetica"/>
              </a:defRPr>
            </a:pPr>
            <a:r>
              <a:t>Bien qu'à l'origine la noblesse de robe fût assez accessible grâce à la vénalité des offices, elle eut tendance à se fermer à partir du </a:t>
            </a:r>
            <a:r>
              <a:rPr u="sng">
                <a:solidFill>
                  <a:srgbClr val="0645AD"/>
                </a:solidFill>
                <a:hlinkClick r:id="rId4"/>
              </a:rPr>
              <a:t>xvii</a:t>
            </a:r>
            <a:r>
              <a:rPr sz="1100" u="sng" baseline="31999">
                <a:solidFill>
                  <a:srgbClr val="0645AD"/>
                </a:solidFill>
                <a:hlinkClick r:id="rId4"/>
              </a:rPr>
              <a:t>e</a:t>
            </a:r>
            <a:r>
              <a:rPr u="sng">
                <a:solidFill>
                  <a:srgbClr val="0645AD"/>
                </a:solidFill>
                <a:hlinkClick r:id="rId4"/>
              </a:rPr>
              <a:t> siècle</a:t>
            </a:r>
            <a:r>
              <a:t>, les descendants d'anoblis refusant l'entrée de </a:t>
            </a:r>
            <a:r>
              <a:rPr u="sng">
                <a:solidFill>
                  <a:srgbClr val="0645AD"/>
                </a:solidFill>
                <a:hlinkClick r:id="rId10"/>
              </a:rPr>
              <a:t>roturiers</a:t>
            </a:r>
            <a:r>
              <a:t> dans leur groupe. Les créations massives d'offices effectuées par la monarchie, toujours à la recherche de rentrées d'argent, eurent à affronter les protestations de la noblesse de robe.</a:t>
            </a:r>
          </a:p>
          <a:p>
            <a:pPr defTabSz="457200">
              <a:spcBef>
                <a:spcPts val="600"/>
              </a:spcBef>
              <a:defRPr sz="1300">
                <a:latin typeface="Helvetica"/>
                <a:ea typeface="Helvetica"/>
                <a:cs typeface="Helvetica"/>
                <a:sym typeface="Helvetica"/>
              </a:defRPr>
            </a:pPr>
            <a:r>
              <a:t>L'opposition entre noblesse de robe et noblesse d'épée n'était pas toutefois tranchée et il n'était pas rare de voir le fils cadet d'un noble de robe entrer dans l'armée quand son frère aîné succédait à l'office paternel. Certaines familles de robe s'agrégèrent totalement à la noblesse d'épée et en adoptèrent le comportement. Le comportement du </a:t>
            </a:r>
            <a:r>
              <a:rPr u="sng">
                <a:solidFill>
                  <a:srgbClr val="0645AD"/>
                </a:solidFill>
                <a:hlinkClick r:id="rId11"/>
              </a:rPr>
              <a:t>maréchal de Belle-Île</a:t>
            </a:r>
            <a:r>
              <a:t>, descendant du célèbre </a:t>
            </a:r>
            <a:r>
              <a:rPr u="sng">
                <a:solidFill>
                  <a:srgbClr val="0645AD"/>
                </a:solidFill>
                <a:hlinkClick r:id="rId12"/>
              </a:rPr>
              <a:t>Fouquet</a:t>
            </a:r>
            <a:r>
              <a:t>, est à cet égard particulièrement démonstratif.</a:t>
            </a:r>
          </a:p>
          <a:p>
            <a:pPr defTabSz="457200">
              <a:spcBef>
                <a:spcPts val="600"/>
              </a:spcBef>
              <a:defRPr sz="1300">
                <a:latin typeface="Helvetica"/>
                <a:ea typeface="Helvetica"/>
                <a:cs typeface="Helvetica"/>
                <a:sym typeface="Helvetica"/>
              </a:defRPr>
            </a:pPr>
            <a:r>
              <a:t>Parmi les familles de noblesse de robe subsistantes de nos jours on peut citer les familles </a:t>
            </a:r>
            <a:r>
              <a:rPr u="sng">
                <a:solidFill>
                  <a:srgbClr val="0645AD"/>
                </a:solidFill>
                <a:hlinkClick r:id="rId13"/>
              </a:rPr>
              <a:t>de Montesquieu</a:t>
            </a:r>
            <a:r>
              <a:t>, </a:t>
            </a:r>
            <a:r>
              <a:rPr u="sng">
                <a:solidFill>
                  <a:srgbClr val="0645AD"/>
                </a:solidFill>
                <a:hlinkClick r:id="rId14"/>
              </a:rPr>
              <a:t>d'Ormesson</a:t>
            </a:r>
            <a:r>
              <a:t>, </a:t>
            </a:r>
            <a:r>
              <a:rPr u="sng">
                <a:solidFill>
                  <a:srgbClr val="0645AD"/>
                </a:solidFill>
                <a:hlinkClick r:id="rId15"/>
              </a:rPr>
              <a:t>de Nicolaï</a:t>
            </a:r>
            <a:r>
              <a:t>, </a:t>
            </a:r>
            <a:r>
              <a:rPr u="sng">
                <a:solidFill>
                  <a:srgbClr val="0645AD"/>
                </a:solidFill>
                <a:hlinkClick r:id="rId16"/>
              </a:rPr>
              <a:t>de Maupeou</a:t>
            </a:r>
            <a:r>
              <a:t>, etc.</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pPr defTabSz="457200">
              <a:defRPr sz="1200" b="1">
                <a:solidFill>
                  <a:srgbClr val="3266BB"/>
                </a:solidFill>
                <a:latin typeface="Helvetica"/>
                <a:ea typeface="Helvetica"/>
                <a:cs typeface="Helvetica"/>
                <a:sym typeface="Helvetica"/>
              </a:defRPr>
            </a:pPr>
            <a:r>
              <a:rPr u="sng">
                <a:hlinkClick r:id="rId3"/>
              </a:rPr>
              <a:t>Jean François de Troy</a:t>
            </a:r>
            <a:r>
              <a:rPr>
                <a:solidFill>
                  <a:srgbClr val="000000"/>
                </a:solidFill>
              </a:rPr>
              <a:t> (1679–1752)  </a:t>
            </a:r>
          </a:p>
          <a:p>
            <a:pPr algn="r" defTabSz="457200">
              <a:defRPr sz="1200" b="1">
                <a:latin typeface="Helvetica"/>
                <a:ea typeface="Helvetica"/>
                <a:cs typeface="Helvetica"/>
                <a:sym typeface="Helvetica"/>
              </a:defRPr>
            </a:pPr>
            <a:r>
              <a:t>Title</a:t>
            </a:r>
          </a:p>
          <a:p>
            <a:pPr defTabSz="457200">
              <a:spcBef>
                <a:spcPts val="600"/>
              </a:spcBef>
              <a:defRPr sz="1200" i="1">
                <a:latin typeface="Helvetica"/>
                <a:ea typeface="Helvetica"/>
                <a:cs typeface="Helvetica"/>
                <a:sym typeface="Helvetica"/>
              </a:defRPr>
            </a:pPr>
            <a:r>
              <a:t>A Reading of Molière</a:t>
            </a:r>
            <a:r>
              <a:rPr i="0"/>
              <a:t> or </a:t>
            </a:r>
            <a:r>
              <a:t>Reading in a salon</a:t>
            </a:r>
            <a:endParaRPr i="0"/>
          </a:p>
          <a:p>
            <a:pPr defTabSz="457200">
              <a:defRPr sz="1200">
                <a:latin typeface="Helvetica"/>
                <a:ea typeface="Helvetica"/>
                <a:cs typeface="Helvetica"/>
                <a:sym typeface="Helvetica"/>
              </a:defRPr>
            </a:pPr>
            <a:r>
              <a:t>Salon scene (the chairs encourage slumping...)</a:t>
            </a:r>
          </a:p>
          <a:p>
            <a:pPr algn="r" defTabSz="457200">
              <a:defRPr sz="1200" b="1">
                <a:latin typeface="Helvetica"/>
                <a:ea typeface="Helvetica"/>
                <a:cs typeface="Helvetica"/>
                <a:sym typeface="Helvetica"/>
              </a:defRPr>
            </a:pPr>
            <a:r>
              <a:t>Date</a:t>
            </a:r>
          </a:p>
          <a:p>
            <a:pPr defTabSz="457200">
              <a:defRPr sz="1200">
                <a:latin typeface="Helvetica"/>
                <a:ea typeface="Helvetica"/>
                <a:cs typeface="Helvetica"/>
                <a:sym typeface="Helvetica"/>
              </a:defRPr>
            </a:pPr>
            <a:r>
              <a:t>circa 1728</a:t>
            </a:r>
          </a:p>
          <a:p>
            <a:pPr defTabSz="457200">
              <a:spcBef>
                <a:spcPts val="1100"/>
              </a:spcBef>
              <a:defRPr sz="1000">
                <a:solidFill>
                  <a:srgbClr val="0645AD"/>
                </a:solidFill>
                <a:latin typeface="Helvetica"/>
                <a:ea typeface="Helvetica"/>
                <a:cs typeface="Helvetica"/>
                <a:sym typeface="Helvetica"/>
              </a:defRPr>
            </a:pPr>
            <a:endParaRPr sz="1900">
              <a:solidFill>
                <a:srgbClr val="000000"/>
              </a:solidFill>
            </a:endParaRPr>
          </a:p>
          <a:p>
            <a:pPr defTabSz="457200">
              <a:spcBef>
                <a:spcPts val="1100"/>
              </a:spcBef>
              <a:defRPr sz="1000">
                <a:solidFill>
                  <a:srgbClr val="0645AD"/>
                </a:solidFill>
                <a:latin typeface="Helvetica"/>
                <a:ea typeface="Helvetica"/>
                <a:cs typeface="Helvetica"/>
                <a:sym typeface="Helvetica"/>
              </a:defRPr>
            </a:pPr>
            <a:r>
              <a:rPr sz="1900">
                <a:solidFill>
                  <a:srgbClr val="000000"/>
                </a:solidFill>
              </a:rPr>
              <a:t>Au xvii</a:t>
            </a:r>
            <a:r>
              <a:rPr sz="1600" baseline="31999">
                <a:solidFill>
                  <a:srgbClr val="000000"/>
                </a:solidFill>
              </a:rPr>
              <a:t>e</a:t>
            </a:r>
            <a:r>
              <a:rPr sz="1900">
                <a:solidFill>
                  <a:srgbClr val="000000"/>
                </a:solidFill>
              </a:rPr>
              <a:t> siècle</a:t>
            </a:r>
            <a:r>
              <a:rPr>
                <a:solidFill>
                  <a:srgbClr val="555555"/>
                </a:solidFill>
              </a:rPr>
              <a:t>[</a:t>
            </a:r>
            <a:r>
              <a:rPr u="sng">
                <a:hlinkClick r:id="rId4"/>
              </a:rPr>
              <a:t>modifier</a:t>
            </a:r>
            <a:r>
              <a:rPr>
                <a:solidFill>
                  <a:srgbClr val="555555"/>
                </a:solidFill>
              </a:rPr>
              <a:t> | </a:t>
            </a:r>
            <a:r>
              <a:rPr u="sng">
                <a:hlinkClick r:id="rId5"/>
              </a:rPr>
              <a:t>modifier le code</a:t>
            </a:r>
            <a:r>
              <a:rPr>
                <a:solidFill>
                  <a:srgbClr val="555555"/>
                </a:solidFill>
              </a:rPr>
              <a:t>]</a:t>
            </a:r>
            <a:endParaRPr sz="1900">
              <a:solidFill>
                <a:srgbClr val="000000"/>
              </a:solidFill>
            </a:endParaRPr>
          </a:p>
          <a:p>
            <a:pPr defTabSz="457200">
              <a:spcBef>
                <a:spcPts val="600"/>
              </a:spcBef>
              <a:defRPr sz="1300">
                <a:latin typeface="Helvetica"/>
                <a:ea typeface="Helvetica"/>
                <a:cs typeface="Helvetica"/>
                <a:sym typeface="Helvetica"/>
              </a:defRPr>
            </a:pPr>
            <a:r>
              <a:t>Il y eut ensuite jusqu’au début du xix</a:t>
            </a:r>
            <a:r>
              <a:rPr sz="1100" baseline="31999"/>
              <a:t>e</a:t>
            </a:r>
            <a:r>
              <a:t> siècle, des réunions assez nombreuses d’esprits d’élite ou de personnes tenant à la « société polie », qui constituèrent autant de centres, de foyers littéraires dont la connaissance est indispensable pour saisir dans ses détails et dans ses nuances l’histoire de la </a:t>
            </a:r>
            <a:r>
              <a:rPr u="sng">
                <a:solidFill>
                  <a:srgbClr val="0645AD"/>
                </a:solidFill>
                <a:hlinkClick r:id="rId6"/>
              </a:rPr>
              <a:t>littérature</a:t>
            </a:r>
            <a:r>
              <a:t>. Comme ces </a:t>
            </a:r>
            <a:r>
              <a:rPr u="sng">
                <a:solidFill>
                  <a:srgbClr val="0645AD"/>
                </a:solidFill>
                <a:hlinkClick r:id="rId7"/>
              </a:rPr>
              <a:t>salons littéraires</a:t>
            </a:r>
            <a:r>
              <a:t> furent presque toujours présidés par des femmes, l’histoire des premiers ne peut s’envisager indépendamment des secondes que distinguaient l’esprit, le goût et le tact. Pour les aider à diriger leurs salons elles employaient des valets habillés de vestes et de bérets blancs pour les aider à servir les boissons, livres… En plus elles payaient un philosophe pour lancer des débats, des discussions, présenter des livres et ramener des participants.</a:t>
            </a:r>
          </a:p>
          <a:p>
            <a:pPr defTabSz="457200">
              <a:spcBef>
                <a:spcPts val="600"/>
              </a:spcBef>
              <a:defRPr sz="1300">
                <a:latin typeface="Helvetica"/>
                <a:ea typeface="Helvetica"/>
                <a:cs typeface="Helvetica"/>
                <a:sym typeface="Helvetica"/>
              </a:defRPr>
            </a:pPr>
            <a:r>
              <a:t>C’est dans leur salon que s’est développée l’habitude de la conversation, et qu’est né l’art de la causerie caractéristique de la société française. Ces salons où l’on s’entretenait de belles choses en général, et surtout des choses de l’esprit, exercèrent une influence considérable sur les mœurs et la littérature.</a:t>
            </a:r>
          </a:p>
          <a:p>
            <a:pPr defTabSz="457200">
              <a:spcBef>
                <a:spcPts val="600"/>
              </a:spcBef>
              <a:defRPr sz="1300">
                <a:latin typeface="Helvetica"/>
                <a:ea typeface="Helvetica"/>
                <a:cs typeface="Helvetica"/>
                <a:sym typeface="Helvetica"/>
              </a:defRPr>
            </a:pPr>
            <a:r>
              <a:t>La première réunion de ce genre fut celle de l’</a:t>
            </a:r>
            <a:r>
              <a:rPr u="sng">
                <a:solidFill>
                  <a:srgbClr val="0645AD"/>
                </a:solidFill>
                <a:hlinkClick r:id="rId8"/>
              </a:rPr>
              <a:t>hôtel de Rambouillet</a:t>
            </a:r>
            <a:r>
              <a:t>, dont la formation remonte à 1608 et dura jusqu’à la mort de son hôtesse, </a:t>
            </a:r>
            <a:r>
              <a:rPr u="sng">
                <a:solidFill>
                  <a:srgbClr val="0645AD"/>
                </a:solidFill>
                <a:hlinkClick r:id="rId9"/>
              </a:rPr>
              <a:t>Catherine de Rambouillet</a:t>
            </a:r>
            <a:r>
              <a:t>, dite « Arthénice », en 1659. Ce salon regroupe les écrivains majeurs de l'époque : </a:t>
            </a:r>
            <a:r>
              <a:rPr u="sng">
                <a:solidFill>
                  <a:srgbClr val="0645AD"/>
                </a:solidFill>
                <a:hlinkClick r:id="rId10"/>
              </a:rPr>
              <a:t>Malherbe</a:t>
            </a:r>
            <a:r>
              <a:t>, </a:t>
            </a:r>
            <a:r>
              <a:rPr u="sng">
                <a:solidFill>
                  <a:srgbClr val="0645AD"/>
                </a:solidFill>
                <a:hlinkClick r:id="rId11"/>
              </a:rPr>
              <a:t>Racan</a:t>
            </a:r>
            <a:r>
              <a:t>, </a:t>
            </a:r>
            <a:r>
              <a:rPr u="sng">
                <a:solidFill>
                  <a:srgbClr val="0645AD"/>
                </a:solidFill>
                <a:hlinkClick r:id="rId12"/>
              </a:rPr>
              <a:t>Vaugelas</a:t>
            </a:r>
            <a:r>
              <a:t>, </a:t>
            </a:r>
            <a:r>
              <a:rPr u="sng">
                <a:solidFill>
                  <a:srgbClr val="0645AD"/>
                </a:solidFill>
                <a:hlinkClick r:id="rId13"/>
              </a:rPr>
              <a:t>Voiture</a:t>
            </a:r>
            <a:r>
              <a:t>, </a:t>
            </a:r>
            <a:r>
              <a:rPr u="sng">
                <a:solidFill>
                  <a:srgbClr val="0645AD"/>
                </a:solidFill>
                <a:hlinkClick r:id="rId14"/>
              </a:rPr>
              <a:t>Corneille</a:t>
            </a:r>
            <a:r>
              <a:t>, </a:t>
            </a:r>
            <a:r>
              <a:rPr u="sng">
                <a:solidFill>
                  <a:srgbClr val="0645AD"/>
                </a:solidFill>
                <a:hlinkClick r:id="rId15"/>
              </a:rPr>
              <a:t>La Rochefoucauld</a:t>
            </a:r>
            <a:r>
              <a:t>, </a:t>
            </a:r>
            <a:r>
              <a:rPr u="sng">
                <a:solidFill>
                  <a:srgbClr val="0645AD"/>
                </a:solidFill>
                <a:hlinkClick r:id="rId16"/>
              </a:rPr>
              <a:t>Madame de Sévigné</a:t>
            </a:r>
            <a:r>
              <a:t>, </a:t>
            </a:r>
            <a:r>
              <a:rPr u="sng">
                <a:solidFill>
                  <a:srgbClr val="0645AD"/>
                </a:solidFill>
                <a:hlinkClick r:id="rId17"/>
              </a:rPr>
              <a:t>Madame de La Fayette</a:t>
            </a:r>
            <a:r>
              <a:t>, etc.</a:t>
            </a:r>
          </a:p>
          <a:p>
            <a:pPr defTabSz="457200">
              <a:defRPr sz="1200">
                <a:solidFill>
                  <a:srgbClr val="0645AD"/>
                </a:solidFill>
                <a:latin typeface="Helvetica"/>
                <a:ea typeface="Helvetica"/>
                <a:cs typeface="Helvetica"/>
                <a:sym typeface="Helvetica"/>
              </a:defRPr>
            </a:pPr>
            <a:endParaRPr sz="1100">
              <a:solidFill>
                <a:srgbClr val="000000"/>
              </a:solidFill>
            </a:endParaRPr>
          </a:p>
          <a:p>
            <a:pPr defTabSz="457200">
              <a:defRPr sz="1100">
                <a:solidFill>
                  <a:srgbClr val="0645AD"/>
                </a:solidFill>
                <a:latin typeface="Helvetica"/>
                <a:ea typeface="Helvetica"/>
                <a:cs typeface="Helvetica"/>
                <a:sym typeface="Helvetica"/>
              </a:defRPr>
            </a:pPr>
            <a:endParaRPr u="sng"/>
          </a:p>
          <a:p>
            <a:pPr defTabSz="457200">
              <a:defRPr sz="1100">
                <a:latin typeface="Helvetica"/>
                <a:ea typeface="Helvetica"/>
                <a:cs typeface="Helvetica"/>
                <a:sym typeface="Helvetica"/>
              </a:defRPr>
            </a:pPr>
            <a:r>
              <a:rPr u="sng">
                <a:solidFill>
                  <a:srgbClr val="0645AD"/>
                </a:solidFill>
                <a:hlinkClick r:id="rId18"/>
              </a:rPr>
              <a:t>Charles Nodier</a:t>
            </a:r>
            <a:r>
              <a:t>, salonnier du xix</a:t>
            </a:r>
            <a:r>
              <a:rPr sz="900" baseline="31999"/>
              <a:t>e</a:t>
            </a:r>
            <a:r>
              <a:t> siècle.</a:t>
            </a:r>
          </a:p>
          <a:p>
            <a:pPr defTabSz="457200">
              <a:spcBef>
                <a:spcPts val="600"/>
              </a:spcBef>
              <a:defRPr sz="1300">
                <a:latin typeface="Helvetica"/>
                <a:ea typeface="Helvetica"/>
                <a:cs typeface="Helvetica"/>
                <a:sym typeface="Helvetica"/>
              </a:defRPr>
            </a:pPr>
            <a:r>
              <a:t>Le second salon littéraire à voir le jour fut celui de </a:t>
            </a:r>
            <a:r>
              <a:rPr u="sng">
                <a:solidFill>
                  <a:srgbClr val="0645AD"/>
                </a:solidFill>
                <a:hlinkClick r:id="rId19"/>
              </a:rPr>
              <a:t>Conrart</a:t>
            </a:r>
            <a:r>
              <a:t>. Il ne date que de 1629. Malgré cela, comme c’était un salon d’hommes, cette réunion littéraire privée devint, au bout de quelques années, sous la protection de </a:t>
            </a:r>
            <a:r>
              <a:rPr u="sng">
                <a:solidFill>
                  <a:srgbClr val="0645AD"/>
                </a:solidFill>
                <a:hlinkClick r:id="rId20"/>
              </a:rPr>
              <a:t>Richelieu</a:t>
            </a:r>
            <a:r>
              <a:t>, et malgré certaines résistances, grâce à </a:t>
            </a:r>
            <a:r>
              <a:rPr u="sng">
                <a:solidFill>
                  <a:srgbClr val="0645AD"/>
                </a:solidFill>
                <a:hlinkClick r:id="rId21"/>
              </a:rPr>
              <a:t>Boisrobert</a:t>
            </a:r>
            <a:r>
              <a:t> et à </a:t>
            </a:r>
            <a:r>
              <a:rPr u="sng">
                <a:solidFill>
                  <a:srgbClr val="0645AD"/>
                </a:solidFill>
                <a:hlinkClick r:id="rId22"/>
              </a:rPr>
              <a:t>Chapelain</a:t>
            </a:r>
            <a:r>
              <a:t>, un corps officiel d’où est sortie l’</a:t>
            </a:r>
            <a:r>
              <a:rPr u="sng">
                <a:solidFill>
                  <a:srgbClr val="0645AD"/>
                </a:solidFill>
                <a:hlinkClick r:id="rId23"/>
              </a:rPr>
              <a:t>Académie française</a:t>
            </a:r>
            <a:r>
              <a:t>.</a:t>
            </a:r>
          </a:p>
          <a:p>
            <a:pPr defTabSz="457200">
              <a:spcBef>
                <a:spcPts val="600"/>
              </a:spcBef>
              <a:defRPr sz="1300">
                <a:latin typeface="Helvetica"/>
                <a:ea typeface="Helvetica"/>
                <a:cs typeface="Helvetica"/>
                <a:sym typeface="Helvetica"/>
              </a:defRPr>
            </a:pPr>
            <a:r>
              <a:t>Vers le milieu du xvii</a:t>
            </a:r>
            <a:r>
              <a:rPr sz="1100" baseline="31999"/>
              <a:t>e</a:t>
            </a:r>
            <a:r>
              <a:t> siècle, l’</a:t>
            </a:r>
            <a:r>
              <a:rPr u="sng">
                <a:solidFill>
                  <a:srgbClr val="0645AD"/>
                </a:solidFill>
                <a:hlinkClick r:id="rId24"/>
              </a:rPr>
              <a:t>abbé d’Aubignac</a:t>
            </a:r>
            <a:r>
              <a:t> eut une réunion littéraire dont il voulut également faire une Académie. Il écrivit à ce sujet un </a:t>
            </a:r>
            <a:r>
              <a:rPr i="1"/>
              <a:t>Discours au roi sur l’établissement d’une seconde Académie dans la ville de Paris</a:t>
            </a:r>
            <a:r>
              <a:t> (1664) qui sollicitait le titre d’« Académie royale », mais ni le roi ni les ministres ne s’occupèrent de ces visées ambitieuses pourtant appuyées par le dauphin, protecteur de l’abbé.</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rPr u="sng">
                <a:solidFill>
                  <a:srgbClr val="0645AD"/>
                </a:solidFill>
                <a:hlinkClick r:id="rId25"/>
              </a:rPr>
              <a:t>Madeleine de Scudéry</a:t>
            </a:r>
            <a:r>
              <a:t> créa en 1652 son propre salon littéraire. La plupart des célébrités de l’époque honorèrent régulièrement les « samedis de M</a:t>
            </a:r>
            <a:r>
              <a:rPr sz="1100" baseline="31999"/>
              <a:t>lle</a:t>
            </a:r>
            <a:r>
              <a:t> de Scudéry » de leurs conversations érudites et galantes.</a:t>
            </a:r>
          </a:p>
          <a:p>
            <a:pPr defTabSz="457200">
              <a:spcBef>
                <a:spcPts val="600"/>
              </a:spcBef>
              <a:defRPr sz="1300">
                <a:latin typeface="Helvetica"/>
                <a:ea typeface="Helvetica"/>
                <a:cs typeface="Helvetica"/>
                <a:sym typeface="Helvetica"/>
              </a:defRPr>
            </a:pPr>
            <a:r>
              <a:rPr u="sng">
                <a:solidFill>
                  <a:srgbClr val="0645AD"/>
                </a:solidFill>
                <a:hlinkClick r:id="rId26"/>
              </a:rPr>
              <a:t>Scarron</a:t>
            </a:r>
            <a:r>
              <a:t>, dont le style </a:t>
            </a:r>
            <a:r>
              <a:rPr u="sng">
                <a:solidFill>
                  <a:srgbClr val="0645AD"/>
                </a:solidFill>
                <a:hlinkClick r:id="rId27"/>
              </a:rPr>
              <a:t>burlesque</a:t>
            </a:r>
            <a:r>
              <a:t> autant que ses </a:t>
            </a:r>
            <a:r>
              <a:rPr u="sng">
                <a:solidFill>
                  <a:srgbClr val="0645AD"/>
                </a:solidFill>
                <a:hlinkClick r:id="rId28"/>
              </a:rPr>
              <a:t>épigrammes</a:t>
            </a:r>
            <a:r>
              <a:t> souvent acerbes ont traversé les siècles jusqu’à nous, ouvrit, au début du règne de Louis XIV, un salon qui acquit une grande notoriété après son mariage avec </a:t>
            </a:r>
            <a:r>
              <a:rPr u="sng">
                <a:solidFill>
                  <a:srgbClr val="0645AD"/>
                </a:solidFill>
                <a:hlinkClick r:id="rId29"/>
              </a:rPr>
              <a:t>Françoise d’Aubigné</a:t>
            </a:r>
            <a:r>
              <a:t>, future Madame de Maintenon alors âgée de seize ans. L'amitié de cette dernière avec </a:t>
            </a:r>
            <a:r>
              <a:rPr u="sng">
                <a:solidFill>
                  <a:srgbClr val="0645AD"/>
                </a:solidFill>
                <a:hlinkClick r:id="rId30"/>
              </a:rPr>
              <a:t>Ninon de Lenclos</a:t>
            </a:r>
            <a:r>
              <a:t>, qu’elle prit sous sa protection, et la légèreté de leur jeune âge attirèrent rapidement les mondains et les beaux esprits et enfin l’élite intellectuelle du temps.</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Du xvii</a:t>
            </a:r>
            <a:r>
              <a:rPr sz="1100" baseline="31999"/>
              <a:t>e</a:t>
            </a:r>
            <a:r>
              <a:t> au xix</a:t>
            </a:r>
            <a:r>
              <a:rPr sz="1100" baseline="31999"/>
              <a:t>e</a:t>
            </a:r>
            <a:r>
              <a:t> siècle, l'importance accrue accordée à la vie de famille et à l'enfant a des conséquences contradictoires sur le statut de la femme. Son rôle dans l'éducation est clairement reconnu. Au thème du </a:t>
            </a:r>
            <a:r>
              <a:rPr u="sng">
                <a:solidFill>
                  <a:srgbClr val="0645AD"/>
                </a:solidFill>
                <a:hlinkClick r:id="rId31"/>
              </a:rPr>
              <a:t>péché</a:t>
            </a:r>
            <a:r>
              <a:t> se substitue celui de la nature féminine, plus portée aux sentiments, à l'amour, qu'à la raison. Mais cela signifie également que la femme se doit de se cantonner à son rôle d'épouse et de mère (</a:t>
            </a:r>
            <a:r>
              <a:rPr u="sng">
                <a:solidFill>
                  <a:srgbClr val="0645AD"/>
                </a:solidFill>
                <a:hlinkClick r:id="rId32"/>
              </a:rPr>
              <a:t>Rousseau</a:t>
            </a:r>
            <a:r>
              <a:t>, </a:t>
            </a:r>
            <a:r>
              <a:rPr u="sng">
                <a:solidFill>
                  <a:srgbClr val="0645AD"/>
                </a:solidFill>
                <a:hlinkClick r:id="rId33"/>
              </a:rPr>
              <a:t>Kant</a:t>
            </a:r>
            <a:r>
              <a:t>). Dans les Salons, les dames de l'aristocratie comme la marquise de Rambouillet règnent sur la vie intellectuelle. Apparaît le type de la femme de lettres ou de sciences, mais aussi du </a:t>
            </a:r>
            <a:r>
              <a:rPr u="sng">
                <a:solidFill>
                  <a:srgbClr val="0645AD"/>
                </a:solidFill>
                <a:hlinkClick r:id="rId34"/>
              </a:rPr>
              <a:t>bas-bleu</a:t>
            </a:r>
            <a:r>
              <a:t> (de la femme de lettres, terme qui deviendra rapidement péjoratif) ou de la précieuse. </a:t>
            </a:r>
          </a:p>
          <a:p>
            <a:pPr defTabSz="457200">
              <a:spcBef>
                <a:spcPts val="600"/>
              </a:spcBef>
              <a:defRPr sz="1300">
                <a:latin typeface="Helvetica"/>
                <a:ea typeface="Helvetica"/>
                <a:cs typeface="Helvetica"/>
                <a:sym typeface="Helvetica"/>
              </a:defRPr>
            </a:pPr>
            <a:r>
              <a:rPr u="sng">
                <a:solidFill>
                  <a:srgbClr val="0645AD"/>
                </a:solidFill>
                <a:hlinkClick r:id="rId35"/>
              </a:rPr>
              <a:t>Condorcet</a:t>
            </a:r>
            <a:r>
              <a:t> théorise l'égalité des sexes.</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Dans le chapitre V des </a:t>
            </a:r>
            <a:r>
              <a:rPr i="1"/>
              <a:t>Œuvres et les hommes au XIX</a:t>
            </a:r>
            <a:r>
              <a:rPr sz="1100" i="1" baseline="31999"/>
              <a:t>e</a:t>
            </a:r>
            <a:r>
              <a:rPr i="1"/>
              <a:t> siècle</a:t>
            </a:r>
            <a:r>
              <a:t> (1878), intitulé </a:t>
            </a:r>
            <a:r>
              <a:rPr i="1"/>
              <a:t>Les Bas-bleus</a:t>
            </a:r>
            <a:r>
              <a:t>, </a:t>
            </a:r>
            <a:r>
              <a:rPr u="sng">
                <a:solidFill>
                  <a:srgbClr val="0645AD"/>
                </a:solidFill>
                <a:hlinkClick r:id="rId36"/>
              </a:rPr>
              <a:t>Barbey d'Aurevilly</a:t>
            </a:r>
            <a:r>
              <a:t> écrit :</a:t>
            </a:r>
          </a:p>
          <a:p>
            <a:pPr defTabSz="457200">
              <a:spcBef>
                <a:spcPts val="600"/>
              </a:spcBef>
              <a:defRPr sz="1300">
                <a:latin typeface="Helvetica"/>
                <a:ea typeface="Helvetica"/>
                <a:cs typeface="Helvetica"/>
                <a:sym typeface="Helvetica"/>
              </a:defRPr>
            </a:pPr>
            <a:r>
              <a:t>[…] les femmes qui écrivent ne sont plus des femmes. Ce sont des hommes, — du moins de prétention, — et manqués ! Ce sont des Bas-bleus.</a:t>
            </a:r>
          </a:p>
          <a:p>
            <a:pPr defTabSz="457200">
              <a:spcBef>
                <a:spcPts val="600"/>
              </a:spcBef>
              <a:defRPr sz="1300">
                <a:latin typeface="Helvetica"/>
                <a:ea typeface="Helvetica"/>
                <a:cs typeface="Helvetica"/>
                <a:sym typeface="Helvetica"/>
              </a:defRPr>
            </a:pPr>
            <a:endParaRPr/>
          </a:p>
          <a:p>
            <a:pPr defTabSz="457200">
              <a:spcBef>
                <a:spcPts val="1700"/>
              </a:spcBef>
              <a:defRPr sz="1700">
                <a:solidFill>
                  <a:srgbClr val="AC1F25"/>
                </a:solidFill>
                <a:latin typeface="Georgia"/>
                <a:ea typeface="Georgia"/>
                <a:cs typeface="Georgia"/>
                <a:sym typeface="Georgia"/>
              </a:defRPr>
            </a:pPr>
            <a:r>
              <a:t>Le rôle des femmes</a:t>
            </a:r>
          </a:p>
          <a:p>
            <a:pPr algn="just" defTabSz="457200">
              <a:spcBef>
                <a:spcPts val="1500"/>
              </a:spcBef>
              <a:defRPr sz="1400">
                <a:solidFill>
                  <a:srgbClr val="323333"/>
                </a:solidFill>
                <a:latin typeface="Arial"/>
                <a:ea typeface="Arial"/>
                <a:cs typeface="Arial"/>
                <a:sym typeface="Arial"/>
              </a:defRPr>
            </a:pPr>
            <a:r>
              <a:t>Ainsi, un nouvel espace d'expression est accordé à la femme qui règne, maîtresse en son salon. Espaces féminins en apparence seulement puisque, si les dames y président, ils sont peuplés avant tout d'hommes qui accordent généreusement à leurs compagnes un </a:t>
            </a:r>
            <a:r>
              <a:rPr i="1"/>
              <a:t>«gouvernement intellectuel.»</a:t>
            </a:r>
            <a:r>
              <a:t> Y fréquentent Condorcet, </a:t>
            </a:r>
            <a:r>
              <a:rPr b="1" u="sng">
                <a:solidFill>
                  <a:srgbClr val="AC1F25"/>
                </a:solidFill>
                <a:uFill>
                  <a:solidFill>
                    <a:srgbClr val="AC1F25"/>
                  </a:solidFill>
                </a:uFill>
                <a:hlinkClick r:id="rId37"/>
              </a:rPr>
              <a:t>Lavoisier</a:t>
            </a:r>
            <a:r>
              <a:t>, </a:t>
            </a:r>
            <a:r>
              <a:rPr b="1" u="sng">
                <a:solidFill>
                  <a:srgbClr val="AC1F25"/>
                </a:solidFill>
                <a:uFill>
                  <a:solidFill>
                    <a:srgbClr val="AC1F25"/>
                  </a:solidFill>
                </a:uFill>
                <a:hlinkClick r:id="rId38"/>
              </a:rPr>
              <a:t>Montesquieu</a:t>
            </a:r>
            <a:r>
              <a:t>, </a:t>
            </a:r>
            <a:r>
              <a:rPr b="1" u="sng">
                <a:solidFill>
                  <a:srgbClr val="AC1F25"/>
                </a:solidFill>
                <a:uFill>
                  <a:solidFill>
                    <a:srgbClr val="AC1F25"/>
                  </a:solidFill>
                </a:uFill>
                <a:hlinkClick r:id="rId39"/>
              </a:rPr>
              <a:t>Voltaire</a:t>
            </a:r>
            <a:r>
              <a:t>, </a:t>
            </a:r>
            <a:r>
              <a:rPr b="1" u="sng">
                <a:solidFill>
                  <a:srgbClr val="AC1F25"/>
                </a:solidFill>
                <a:uFill>
                  <a:solidFill>
                    <a:srgbClr val="AC1F25"/>
                  </a:solidFill>
                </a:uFill>
                <a:hlinkClick r:id="rId40"/>
              </a:rPr>
              <a:t>Diderot</a:t>
            </a:r>
            <a:r>
              <a:t>, d'Alembert, Grimm, Buffon et autres encyclopédistes, et bien sûr tous les provinciaux distingués ou étrangers de passage. </a:t>
            </a:r>
          </a:p>
          <a:p>
            <a:pPr algn="just" defTabSz="457200">
              <a:defRPr sz="1400">
                <a:solidFill>
                  <a:srgbClr val="323333"/>
                </a:solidFill>
                <a:latin typeface="Arial"/>
                <a:ea typeface="Arial"/>
                <a:cs typeface="Arial"/>
                <a:sym typeface="Arial"/>
              </a:defRPr>
            </a:pPr>
            <a:endParaRPr/>
          </a:p>
          <a:p>
            <a:pPr algn="just" defTabSz="457200">
              <a:spcBef>
                <a:spcPts val="1500"/>
              </a:spcBef>
              <a:defRPr sz="1400">
                <a:solidFill>
                  <a:srgbClr val="323333"/>
                </a:solidFill>
                <a:latin typeface="Arial"/>
                <a:ea typeface="Arial"/>
                <a:cs typeface="Arial"/>
                <a:sym typeface="Arial"/>
              </a:defRPr>
            </a:pPr>
            <a:r>
              <a:t>N’oublions pas cependant que nous parlons ici d’une infime partie de la population : quel était dans les faits le degré d'instruction des femmes ? À la fin du XVIIe siècle, quatorze Françaises sur cent savaient signer ; cent ans plus tard, la proportion a presque doublé : vingt-sept. </a:t>
            </a:r>
          </a:p>
          <a:p>
            <a:pPr algn="just" defTabSz="457200">
              <a:spcBef>
                <a:spcPts val="1500"/>
              </a:spcBef>
              <a:defRPr sz="1400">
                <a:solidFill>
                  <a:srgbClr val="323333"/>
                </a:solidFill>
                <a:latin typeface="Arial"/>
                <a:ea typeface="Arial"/>
                <a:cs typeface="Arial"/>
                <a:sym typeface="Arial"/>
              </a:defRPr>
            </a:pPr>
            <a:r>
              <a:t>Ces femmes de culture qui tiennent salon sont donc une exception.</a:t>
            </a:r>
          </a:p>
          <a:p>
            <a:pPr algn="just" defTabSz="457200">
              <a:spcBef>
                <a:spcPts val="1500"/>
              </a:spcBef>
              <a:defRPr sz="1400">
                <a:solidFill>
                  <a:srgbClr val="323333"/>
                </a:solidFill>
                <a:latin typeface="Arial"/>
                <a:ea typeface="Arial"/>
                <a:cs typeface="Arial"/>
                <a:sym typeface="Arial"/>
              </a:defRPr>
            </a:pPr>
            <a:r>
              <a:t>Ce sont de grandes lectrices : romans à la mode, auteurs classiques, traités d'éducation, revues, pamphlets politiques, écrits philosophiques ou livres d'histoire, rien ne leur échappe. Leurs lettres fourmillent de comptes-rendus du dernier ouvrage lu et des réflexions qu'il leur inspire. Elles écrivent en effet beaucoup : correspondances, notes de lecture, traductions personnelles d'un auteur antique ou étranger, journal intime.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t>Louis XIV veut que son petit-fils accède au trône d’Espagne (et lutte contre l’Autriche des Habsbourg).</a:t>
            </a:r>
          </a:p>
          <a:p>
            <a:r>
              <a:t>La France gagne mais en paye le prix (pertes territoriales et financières).</a:t>
            </a:r>
          </a:p>
          <a:p>
            <a:endParaRPr/>
          </a:p>
          <a:p>
            <a:r>
              <a:t>Les dernières années du roi sont marquées par des famines, des défaites militaires et des deuils personnels qui poussent le roi à l’austérité et à la réclusion. A 77 ans, il meurt à Versailles.</a:t>
            </a:r>
          </a:p>
          <a:p>
            <a:r>
              <a:t>Le Grand Siècle prend fin et commence celui des Lumières.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Champlain (navigateur français) fonde Québec. La France affirme sa volonté de s’implanter en Amérique en y établissant ses premiers colons.</a:t>
            </a:r>
          </a:p>
          <a:p>
            <a:pPr defTabSz="457200">
              <a:spcBef>
                <a:spcPts val="600"/>
              </a:spcBef>
              <a:defRPr sz="1800">
                <a:latin typeface="Helvetica"/>
                <a:ea typeface="Helvetica"/>
                <a:cs typeface="Helvetica"/>
                <a:sym typeface="Helvetica"/>
              </a:defRPr>
            </a:pPr>
            <a:r>
              <a:t>La ville de Québec fut fondée par </a:t>
            </a:r>
            <a:r>
              <a:rPr>
                <a:hlinkClick r:id="rId3"/>
              </a:rPr>
              <a:t>Samuel de Champlain</a:t>
            </a:r>
            <a:r>
              <a:t> le 3 juillet de l'an </a:t>
            </a:r>
            <a:r>
              <a:rPr>
                <a:hlinkClick r:id="rId4"/>
              </a:rPr>
              <a:t>1608</a:t>
            </a:r>
            <a:r>
              <a:t>, sous l'aile de </a:t>
            </a:r>
            <a:r>
              <a:rPr>
                <a:hlinkClick r:id="rId5"/>
              </a:rPr>
              <a:t>Pierre Dugua de Mons</a:t>
            </a:r>
            <a:r>
              <a:t>, sur un site situé à proximité d'un ancien village </a:t>
            </a:r>
            <a:r>
              <a:rPr>
                <a:hlinkClick r:id="rId6"/>
              </a:rPr>
              <a:t>iroquois</a:t>
            </a:r>
            <a:r>
              <a:t> et autrefois appelé </a:t>
            </a:r>
            <a:r>
              <a:rPr>
                <a:hlinkClick r:id="rId7"/>
              </a:rPr>
              <a:t>Stadaconé</a:t>
            </a:r>
            <a:r>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En Angleterre, des protestants persécutés (puritains) fuient vers l’Amérique sur le Mayflower. Ils vont fonder Plymouth, première colonie anglaise en Amérique.</a:t>
            </a:r>
          </a:p>
          <a:p>
            <a:pPr defTabSz="457200">
              <a:spcBef>
                <a:spcPts val="600"/>
              </a:spcBef>
              <a:defRPr sz="1300">
                <a:latin typeface="Helvetica"/>
                <a:ea typeface="Helvetica"/>
                <a:cs typeface="Helvetica"/>
                <a:sym typeface="Helvetica"/>
              </a:defRPr>
            </a:pPr>
            <a:r>
              <a:t>En </a:t>
            </a:r>
            <a:r>
              <a:rPr u="sng">
                <a:solidFill>
                  <a:srgbClr val="0645AD"/>
                </a:solidFill>
                <a:hlinkClick r:id="rId3"/>
              </a:rPr>
              <a:t>1620</a:t>
            </a:r>
            <a:r>
              <a:t>, il transportait 102 immigrants anglais</a:t>
            </a:r>
            <a:r>
              <a:rPr sz="1000">
                <a:solidFill>
                  <a:srgbClr val="0645AD"/>
                </a:solidFill>
              </a:rPr>
              <a:t>1</a:t>
            </a:r>
            <a:r>
              <a:t> entre </a:t>
            </a:r>
            <a:r>
              <a:rPr u="sng">
                <a:solidFill>
                  <a:srgbClr val="0645AD"/>
                </a:solidFill>
                <a:hlinkClick r:id="rId4"/>
              </a:rPr>
              <a:t>Plymouth</a:t>
            </a:r>
            <a:r>
              <a:t>, en </a:t>
            </a:r>
            <a:r>
              <a:rPr u="sng">
                <a:solidFill>
                  <a:srgbClr val="0645AD"/>
                </a:solidFill>
                <a:hlinkClick r:id="rId5"/>
              </a:rPr>
              <a:t>Angleterre</a:t>
            </a:r>
            <a:r>
              <a:t>, et la </a:t>
            </a:r>
            <a:r>
              <a:rPr u="sng">
                <a:solidFill>
                  <a:srgbClr val="0645AD"/>
                </a:solidFill>
                <a:hlinkClick r:id="rId6"/>
              </a:rPr>
              <a:t>colonie de Plymouth</a:t>
            </a:r>
            <a:r>
              <a:t>, dans le </a:t>
            </a:r>
            <a:r>
              <a:rPr u="sng">
                <a:solidFill>
                  <a:srgbClr val="0645AD"/>
                </a:solidFill>
                <a:hlinkClick r:id="rId7"/>
              </a:rPr>
              <a:t>Massachusetts</a:t>
            </a:r>
            <a:r>
              <a:t>. Parmi eux étaient présents les </a:t>
            </a:r>
            <a:r>
              <a:rPr u="sng">
                <a:solidFill>
                  <a:srgbClr val="0645AD"/>
                </a:solidFill>
                <a:hlinkClick r:id="rId8"/>
              </a:rPr>
              <a:t>Pilgrim fathers</a:t>
            </a:r>
            <a:r>
              <a:t> ou « </a:t>
            </a:r>
            <a:r>
              <a:rPr u="sng">
                <a:solidFill>
                  <a:srgbClr val="0645AD"/>
                </a:solidFill>
                <a:hlinkClick r:id="rId9"/>
              </a:rPr>
              <a:t>Pères pèlerins</a:t>
            </a:r>
            <a: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defTabSz="457200">
              <a:defRPr sz="2400">
                <a:latin typeface="Helvetica"/>
                <a:ea typeface="Helvetica"/>
                <a:cs typeface="Helvetica"/>
                <a:sym typeface="Helvetica"/>
              </a:defRPr>
            </a:pPr>
            <a:r>
              <a:t>Reconstitution du village des colons dans le musée en plein air de </a:t>
            </a:r>
            <a:r>
              <a:rPr i="1" u="sng">
                <a:hlinkClick r:id="rId3"/>
              </a:rPr>
              <a:t>Plimoth Plantation</a:t>
            </a:r>
            <a:r>
              <a:t>.</a:t>
            </a:r>
          </a:p>
          <a:p>
            <a:pPr defTabSz="457200">
              <a:spcBef>
                <a:spcPts val="600"/>
              </a:spcBef>
              <a:defRPr sz="1200">
                <a:latin typeface="Helvetica"/>
                <a:ea typeface="Helvetica"/>
                <a:cs typeface="Helvetica"/>
                <a:sym typeface="Helvetica"/>
              </a:defRPr>
            </a:pPr>
            <a:r>
              <a:t>limoth Plantation living museum, Plymouth, Massachusetts</a:t>
            </a:r>
          </a:p>
          <a:p>
            <a:pPr algn="r" defTabSz="457200">
              <a:defRPr sz="1200" b="1">
                <a:latin typeface="Helvetica"/>
                <a:ea typeface="Helvetica"/>
                <a:cs typeface="Helvetica"/>
                <a:sym typeface="Helvetica"/>
              </a:defRPr>
            </a:pPr>
            <a:r>
              <a:t>Date</a:t>
            </a:r>
          </a:p>
          <a:p>
            <a:pPr defTabSz="457200">
              <a:defRPr sz="1200">
                <a:latin typeface="Helvetica"/>
                <a:ea typeface="Helvetica"/>
                <a:cs typeface="Helvetica"/>
                <a:sym typeface="Helvetica"/>
              </a:defRPr>
            </a:pPr>
            <a:r>
              <a:t>18 September 2002</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noRot="1" noChangeAspect="1"/>
          </p:cNvSpPr>
          <p:nvPr>
            <p:ph type="sldImg"/>
          </p:nvPr>
        </p:nvSpPr>
        <p:spPr>
          <a:prstGeom prst="rect">
            <a:avLst/>
          </a:prstGeom>
        </p:spPr>
        <p:txBody>
          <a:bodyPr/>
          <a:lstStyle/>
          <a:p>
            <a:endParaRPr/>
          </a:p>
        </p:txBody>
      </p:sp>
      <p:sp>
        <p:nvSpPr>
          <p:cNvPr id="473" name="Shape 473"/>
          <p:cNvSpPr>
            <a:spLocks noGrp="1"/>
          </p:cNvSpPr>
          <p:nvPr>
            <p:ph type="body" sz="quarter" idx="1"/>
          </p:nvPr>
        </p:nvSpPr>
        <p:spPr>
          <a:prstGeom prst="rect">
            <a:avLst/>
          </a:prstGeom>
        </p:spPr>
        <p:txBody>
          <a:bodyPr/>
          <a:lstStyle/>
          <a:p>
            <a:r>
              <a:t>L’italien Galilée (1564-1642) soutient les idées coperniciennes. Le tribunal de l’Inquisition le condamne et le force à abjurer. On lui reproche de contredire le texte de l’Ancien Testament selon lequel le soleil serait censé tourner autour de la Terre.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Le philosophe anglais Thomas Hobbes (1588-1679) fait paraître son «Léviathan». Dans le monde occidental, c’est la première analyse de la nature humaine et de la société élaborée en dehors de toute perspective théologique, sous un angle strictement rationaliste et matérialiste.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r>
              <a:t>1677: Publication de «L’Ethique» de Spinoza (philosophe hollandais) qui justifie la séparation du raisonnement philosophique, basé sur la raison, et de la théologie, fondée sur la révélation.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1687: Isaac Newton (1642-1727) énonce sa loi de la gravitation qui explique l’ordre de l’univers.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Habsbourgs (maison d’Autriche): ont donné les empereurs au Saint-Empire germanique et à l’Espagne.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Shape 515"/>
          <p:cNvSpPr>
            <a:spLocks noGrp="1" noRot="1" noChangeAspect="1"/>
          </p:cNvSpPr>
          <p:nvPr>
            <p:ph type="sldImg"/>
          </p:nvPr>
        </p:nvSpPr>
        <p:spPr>
          <a:prstGeom prst="rect">
            <a:avLst/>
          </a:prstGeom>
        </p:spPr>
        <p:txBody>
          <a:bodyPr/>
          <a:lstStyle/>
          <a:p>
            <a:endParaRPr/>
          </a:p>
        </p:txBody>
      </p:sp>
      <p:sp>
        <p:nvSpPr>
          <p:cNvPr id="516" name="Shape 516"/>
          <p:cNvSpPr>
            <a:spLocks noGrp="1"/>
          </p:cNvSpPr>
          <p:nvPr>
            <p:ph type="body" sz="quarter" idx="1"/>
          </p:nvPr>
        </p:nvSpPr>
        <p:spPr>
          <a:prstGeom prst="rect">
            <a:avLst/>
          </a:prstGeom>
        </p:spPr>
        <p:txBody>
          <a:bodyPr/>
          <a:lstStyle/>
          <a:p>
            <a:r>
              <a:t>Manuscrit des méditations métaphysiques de Descartes.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rPr b="1" i="1"/>
              <a:t>L’Ingénieux Hidalgo Don Quichotte de la Manche</a:t>
            </a:r>
            <a:r>
              <a:t> ou </a:t>
            </a:r>
            <a:r>
              <a:rPr b="1" i="1"/>
              <a:t>L'Ingénieux Noble Don Quichotte de la Manche</a:t>
            </a:r>
            <a:r>
              <a:t> (titre original en espagnol </a:t>
            </a:r>
            <a:r>
              <a:rPr i="1"/>
              <a:t>El Ingenioso Hidalgo Don Quijote de la Mancha</a:t>
            </a:r>
            <a:r>
              <a:t>) est un roman écrit par </a:t>
            </a:r>
            <a:r>
              <a:rPr u="sng">
                <a:solidFill>
                  <a:srgbClr val="0645AD"/>
                </a:solidFill>
                <a:hlinkClick r:id="rId3"/>
              </a:rPr>
              <a:t>Miguel de Cervantes</a:t>
            </a:r>
            <a:r>
              <a:t> et publié à </a:t>
            </a:r>
            <a:r>
              <a:rPr u="sng">
                <a:solidFill>
                  <a:srgbClr val="0645AD"/>
                </a:solidFill>
                <a:hlinkClick r:id="rId4"/>
              </a:rPr>
              <a:t>Madrid</a:t>
            </a:r>
            <a:r>
              <a:t> en deux parties, en 1605 et 1615.</a:t>
            </a:r>
          </a:p>
          <a:p>
            <a:pPr defTabSz="457200">
              <a:spcBef>
                <a:spcPts val="600"/>
              </a:spcBef>
              <a:defRPr sz="1300">
                <a:latin typeface="Helvetica"/>
                <a:ea typeface="Helvetica"/>
                <a:cs typeface="Helvetica"/>
                <a:sym typeface="Helvetica"/>
              </a:defRPr>
            </a:pPr>
            <a:r>
              <a:t>À la fois un roman médiéval — un roman de chevalerie — et un roman de l'époque moderne alors naissante, le livre est une parodie des mœurs médiévales et de l'idéal chevaleresque et une critique des structures sociales d'une société espagnole rigide et vécue comme absurde. </a:t>
            </a:r>
            <a:r>
              <a:rPr i="1"/>
              <a:t>Don Quichotte</a:t>
            </a:r>
            <a:r>
              <a:t> est un jalon important de l'histoire littéraire, et les interprétations qu'on en donne sont multiples, pur comique, satire sociale, analyse politique. Il est considéré comme l'un des romans les plus importants des littératures espagnole et mondiale.</a:t>
            </a:r>
          </a:p>
          <a:p>
            <a:pPr defTabSz="457200">
              <a:spcBef>
                <a:spcPts val="600"/>
              </a:spcBef>
              <a:defRPr sz="1300">
                <a:latin typeface="Helvetica"/>
                <a:ea typeface="Helvetica"/>
                <a:cs typeface="Helvetica"/>
                <a:sym typeface="Helvetica"/>
              </a:defRPr>
            </a:pPr>
            <a:r>
              <a:t>Le personnage est à l'origine de l'archétype du </a:t>
            </a:r>
            <a:r>
              <a:rPr i="1"/>
              <a:t>Don Quichotte</a:t>
            </a:r>
            <a:r>
              <a:t>, rêveur idéaliste et irraisonné, justicier autoproclamé.</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r>
              <a:t>La prose non narrative</a:t>
            </a:r>
          </a:p>
          <a:p>
            <a:r>
              <a:t>Les moralistes: Pascal, La Rochefoucauld, La Bruyère</a:t>
            </a:r>
          </a:p>
          <a:p>
            <a:r>
              <a:t>Leurs sujets: la conditon humaine. </a:t>
            </a:r>
          </a:p>
          <a:p>
            <a:r>
              <a:t>Seconde partie du siècle: beaucoup plus critique envers la société de cour (société d’apparât, de courbettes, de masques et d’intéressés).</a:t>
            </a:r>
          </a:p>
          <a:p>
            <a:r>
              <a:t>D’où des textes critiques: portraits dégradants / dénoncer les moeurs décadents de la société de cour</a:t>
            </a:r>
          </a:p>
          <a:p>
            <a:r>
              <a:t>// La Fontaine qui met en scène les travers des hommes de cour et les jeux de pouvoir.</a:t>
            </a:r>
          </a:p>
          <a:p>
            <a:endParaRPr/>
          </a:p>
          <a:p>
            <a:r>
              <a:t>Le but: disséquer l’humanité sous toutes ses coutures.</a:t>
            </a:r>
          </a:p>
          <a:p>
            <a:r>
              <a:t>La forme brève (maximes, sentences, aphorismes, proverbes, fragments) renoue avec des formes d’écriture communes dans l’Antiquité gréco-latine.</a:t>
            </a:r>
          </a:p>
          <a:p>
            <a:endParaRPr/>
          </a:p>
          <a:p>
            <a:r>
              <a:t>On cherche à rendre le monde compréhensible par la raison, la science et l’observation fine.</a:t>
            </a:r>
          </a:p>
          <a:p>
            <a:r>
              <a:t>En cela, les moralistes annoncent le siècle des Lumières.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p>
            <a:r>
              <a:t>Naissance du roman psychologique</a:t>
            </a:r>
          </a:p>
          <a:p>
            <a:r>
              <a:t>Roman réaliste (exigence du roman classique)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pPr algn="ctr" defTabSz="457200">
              <a:spcBef>
                <a:spcPts val="1600"/>
              </a:spcBef>
              <a:defRPr sz="1200" b="1">
                <a:solidFill>
                  <a:srgbClr val="A61401"/>
                </a:solidFill>
                <a:latin typeface="Times"/>
                <a:ea typeface="Times"/>
                <a:cs typeface="Times"/>
                <a:sym typeface="Times"/>
              </a:defRPr>
            </a:pPr>
            <a:r>
              <a:t>Salle de Jeu de Paume</a:t>
            </a:r>
            <a:br/>
            <a:r>
              <a:t>d'après l'ouvrage de Forbert L'Ainé - 1623</a:t>
            </a:r>
          </a:p>
          <a:p>
            <a:pPr algn="just" defTabSz="457200">
              <a:spcBef>
                <a:spcPts val="1400"/>
              </a:spcBef>
              <a:defRPr sz="1400" b="1">
                <a:solidFill>
                  <a:srgbClr val="323333"/>
                </a:solidFill>
                <a:latin typeface="Times New Roman"/>
                <a:ea typeface="Times New Roman"/>
                <a:cs typeface="Times New Roman"/>
                <a:sym typeface="Times New Roman"/>
              </a:defRPr>
            </a:pPr>
            <a:r>
              <a:t>Le rêve des troupes itinérantes, que l'on imagine à juste titre proches de celle du Capitaine Fracasse cher à Théophile Gautier, était de se produire à Paris. Elles trouvaient parfois refuge dans des salles rectangulaires aménageables assez facilement en théâtre où l’on pratiquait couramment le jeux de paume, Parallèlement les </a:t>
            </a:r>
            <a:r>
              <a:rPr i="1"/>
              <a:t>«</a:t>
            </a:r>
            <a:r>
              <a:t> </a:t>
            </a:r>
            <a:r>
              <a:rPr i="1"/>
              <a:t>spectacles de cour</a:t>
            </a:r>
            <a:r>
              <a:t> » ne cessent de drainer un public nombreux où se retrouvent nobles, bourgeois ou simples badauds parisiens. D'abord dans la grande salle du Palais du Louvre puis, dans la salle dite du Petit Bourbon installée entre le Quai du Louvre  et la rue  des Prêtres de St. Germain l'Auxerrois, et ce depuis 1582, et, enfin dans la fameuse salle du Palais des Tuileries, dans l'ensemble édifié pour Catherine de Médicis par Philibert Delorme.</a:t>
            </a:r>
          </a:p>
          <a:p>
            <a:pPr defTabSz="457200">
              <a:defRPr sz="1500" b="1">
                <a:latin typeface="Arial"/>
                <a:ea typeface="Arial"/>
                <a:cs typeface="Arial"/>
                <a:sym typeface="Arial"/>
              </a:defRPr>
            </a:pPr>
            <a:r>
              <a:t>Le Jeu de Paume : 1ère salle où se produisit la troupe</a:t>
            </a:r>
          </a:p>
          <a:p>
            <a:pPr algn="just" defTabSz="457200">
              <a:defRPr sz="1200" b="1">
                <a:solidFill>
                  <a:srgbClr val="3A85CD"/>
                </a:solidFill>
                <a:latin typeface="Arial"/>
                <a:ea typeface="Arial"/>
                <a:cs typeface="Arial"/>
                <a:sym typeface="Arial"/>
              </a:defRPr>
            </a:pPr>
            <a:r>
              <a:t>Salle qui doit son nom à un jeu célèbre, le Jeu de Paume. Ce type de salle prédomine la capitale à l'époque. On y joue à la paume et au fil des ans ces salles accueillent les troupes de théâtre itinérantes dont celle de Molière à ses débuts.</a:t>
            </a:r>
          </a:p>
          <a:p>
            <a:pPr defTabSz="457200">
              <a:defRPr sz="1200">
                <a:solidFill>
                  <a:srgbClr val="3A85CD"/>
                </a:solidFill>
                <a:latin typeface="Arial"/>
                <a:ea typeface="Arial"/>
                <a:cs typeface="Arial"/>
                <a:sym typeface="Arial"/>
              </a:defRPr>
            </a:pPr>
            <a:endParaRPr>
              <a:solidFill>
                <a:srgbClr val="000000"/>
              </a:solidFill>
            </a:endParaRPr>
          </a:p>
          <a:p>
            <a:pPr algn="just" defTabSz="457200">
              <a:spcBef>
                <a:spcPts val="1200"/>
              </a:spcBef>
              <a:defRPr sz="1200">
                <a:solidFill>
                  <a:srgbClr val="5D5D5D"/>
                </a:solidFill>
                <a:latin typeface="Arial"/>
                <a:ea typeface="Arial"/>
                <a:cs typeface="Arial"/>
                <a:sym typeface="Arial"/>
              </a:defRPr>
            </a:pPr>
            <a:r>
              <a:t>Le Jeu de Paume est à l'époque un jeu très largement répandu, il consiste à se renvoyer la balle à l'aide de la main.  La raquette apparait au XVIe siècle. A l'origine la paume se pratique en plein air puis les terrains de jeu se couvrent d'un toit donnant naissance aux salles de Jeu de Paume. </a:t>
            </a:r>
          </a:p>
          <a:p>
            <a:pPr algn="just" defTabSz="457200">
              <a:spcBef>
                <a:spcPts val="1200"/>
              </a:spcBef>
              <a:defRPr sz="1200">
                <a:solidFill>
                  <a:srgbClr val="5D5D5D"/>
                </a:solidFill>
                <a:latin typeface="Arial"/>
                <a:ea typeface="Arial"/>
                <a:cs typeface="Arial"/>
                <a:sym typeface="Arial"/>
              </a:defRPr>
            </a:pPr>
            <a:r>
              <a:t>Ces salles ont la forme d'un carré long offrant un espace étendu et couvert. Au XVIIe siècle, elles accueillent les troupes de théâtre itinérantes. A la fin du  XVIe siècle, Paris compte plus de 200 salles de Jeu de Paume ; en 1657 il y en a 114.</a:t>
            </a:r>
          </a:p>
          <a:p>
            <a:pPr algn="just" defTabSz="457200">
              <a:spcBef>
                <a:spcPts val="1200"/>
              </a:spcBef>
              <a:defRPr sz="1200">
                <a:solidFill>
                  <a:srgbClr val="5D5D5D"/>
                </a:solidFill>
                <a:latin typeface="Arial"/>
                <a:ea typeface="Arial"/>
                <a:cs typeface="Arial"/>
                <a:sym typeface="Arial"/>
              </a:defRPr>
            </a:pPr>
            <a:r>
              <a:t>En 1643, Molière âgé d'à peine 21 ans loue la salle du Jeu de Paume des métayers située près de la tour de Nesle et y installe sa troupe l'"</a:t>
            </a:r>
            <a:r>
              <a:rPr i="1"/>
              <a:t>Illustre Théâtre"</a:t>
            </a:r>
            <a:r>
              <a:t>. Le théâtre est dans le jeu. La salle est dallée d'un sol en pierre et de murailles peintes en noir.</a:t>
            </a:r>
          </a:p>
          <a:p>
            <a:pPr algn="just" defTabSz="457200">
              <a:spcBef>
                <a:spcPts val="1200"/>
              </a:spcBef>
              <a:defRPr sz="1200">
                <a:solidFill>
                  <a:srgbClr val="5D5D5D"/>
                </a:solidFill>
                <a:latin typeface="Arial"/>
                <a:ea typeface="Arial"/>
                <a:cs typeface="Arial"/>
                <a:sym typeface="Arial"/>
              </a:defRPr>
            </a:pPr>
            <a:r>
              <a:t>La première représentation se donne avec les Béjart et des amateurs, mais Molière est peu connu. La troupe est au plus bas. Un an plus tard en décembre 1644 l'"</a:t>
            </a:r>
            <a:r>
              <a:rPr i="1"/>
              <a:t>Illustre Théâtre"</a:t>
            </a:r>
            <a:r>
              <a:t> change de salle et s'installe dans la salle du Jeu de Paume de la Croix-Noire.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pPr defTabSz="457200">
              <a:defRPr sz="1100">
                <a:latin typeface="Verdana"/>
                <a:ea typeface="Verdana"/>
                <a:cs typeface="Verdana"/>
                <a:sym typeface="Verdana"/>
              </a:defRPr>
            </a:pPr>
            <a:r>
              <a:t>Cette peinture, anonyme, du XVII</a:t>
            </a:r>
            <a:r>
              <a:rPr sz="900" baseline="31999"/>
              <a:t>e</a:t>
            </a:r>
            <a:r>
              <a:t> siècle représente une scène avec le décor traditionnel des comédies, l'éclairage assuré par des lustres portant des chandelles (qu'il faut moucher toutes les demi-heures, ce qui explique la division des pièces en actes), une rangée de chandelles aussi le long de la rampe, sous laquelle sont écrits les noms des personnages (de gauche à droite : Molière, Jodelet -un acteur de sa troupe-, Poisson, Turlupin, Matamore, Arlequin, Guillot Gorju, Gros Guillaume, le dottor Grazian Balourd, Gautier Garguille, Polichinelle, Pantalon -reconnaissable à sa barbe, à son habit rouge et à sa cape noire, archétype du marchand avare- , Philippin -sur le balcon-, Scaramouche avec sa guitare, Briguelle et Trivelin). Tous ces personnages sont les acteurs masculins des deux troupes occupant le petit Bourbon entre 1658 et 1659, puis la </a:t>
            </a:r>
            <a:r>
              <a:rPr u="sng">
                <a:solidFill>
                  <a:srgbClr val="3333FF"/>
                </a:solidFill>
                <a:uFill>
                  <a:solidFill>
                    <a:srgbClr val="3333FF"/>
                  </a:solidFill>
                </a:uFill>
                <a:hlinkClick r:id="rId3"/>
              </a:rPr>
              <a:t>salle du Palais Royal</a:t>
            </a:r>
            <a:r>
              <a:t> (construite par Richelieu) : celle de Molière et celle des Italiens. Les acteurs de Molière sont identifiés par leur nom, ceux des Italiens par le nom de leur personnage.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defTabSz="457200">
              <a:defRPr sz="1100">
                <a:latin typeface="Verdana"/>
                <a:ea typeface="Verdana"/>
                <a:cs typeface="Verdana"/>
                <a:sym typeface="Verdana"/>
              </a:defRPr>
            </a:pPr>
            <a:r>
              <a:t>la </a:t>
            </a:r>
            <a:r>
              <a:rPr u="sng">
                <a:solidFill>
                  <a:srgbClr val="3333FF"/>
                </a:solidFill>
                <a:uFill>
                  <a:solidFill>
                    <a:srgbClr val="3333FF"/>
                  </a:solidFill>
                </a:uFill>
                <a:hlinkClick r:id="rId3"/>
              </a:rPr>
              <a:t>salle du Palais Royal</a:t>
            </a:r>
            <a:r>
              <a:t> (construite par Richelieu) : celle de Molière et celle des Italiens.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Shape 604"/>
          <p:cNvSpPr>
            <a:spLocks noGrp="1" noRot="1" noChangeAspect="1"/>
          </p:cNvSpPr>
          <p:nvPr>
            <p:ph type="sldImg"/>
          </p:nvPr>
        </p:nvSpPr>
        <p:spPr>
          <a:prstGeom prst="rect">
            <a:avLst/>
          </a:prstGeom>
        </p:spPr>
        <p:txBody>
          <a:bodyPr/>
          <a:lstStyle/>
          <a:p>
            <a:endParaRPr/>
          </a:p>
        </p:txBody>
      </p:sp>
      <p:sp>
        <p:nvSpPr>
          <p:cNvPr id="605" name="Shape 605"/>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Le Malade imaginaire de Molière donné en juillet 1674 à Versailles devant le roi. Gravure de Le Pautre. Estampe de la Bibliothèque nationale.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Shape 610"/>
          <p:cNvSpPr>
            <a:spLocks noGrp="1" noRot="1" noChangeAspect="1"/>
          </p:cNvSpPr>
          <p:nvPr>
            <p:ph type="sldImg"/>
          </p:nvPr>
        </p:nvSpPr>
        <p:spPr>
          <a:prstGeom prst="rect">
            <a:avLst/>
          </a:prstGeom>
        </p:spPr>
        <p:txBody>
          <a:bodyPr/>
          <a:lstStyle/>
          <a:p>
            <a:endParaRPr/>
          </a:p>
        </p:txBody>
      </p:sp>
      <p:sp>
        <p:nvSpPr>
          <p:cNvPr id="611" name="Shape 611"/>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La salle du Petit-Bourbon lors de l'ouverture des Etats généraux de 1614. A l'origine théâtre privé du connétable de Bourbon (Charles III de Bourbon), situé dans son hôtel qui longeait le quai de la Seine entre le Louvre et l’église Saint-Germain-l’Auxerrois, au niveau de l’actuelle Colonnade. En 1658, la troupe de Molière est autorisée à y jouer.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p>
            <a:pPr algn="just" defTabSz="457200">
              <a:spcBef>
                <a:spcPts val="1600"/>
              </a:spcBef>
              <a:defRPr sz="2000" b="1" i="1">
                <a:solidFill>
                  <a:srgbClr val="A61401"/>
                </a:solidFill>
                <a:latin typeface="Times"/>
                <a:ea typeface="Times"/>
                <a:cs typeface="Times"/>
                <a:sym typeface="Times"/>
              </a:defRPr>
            </a:pPr>
            <a:r>
              <a:t>Les débuts de Molière : « L’Illustre Théâtre »</a:t>
            </a:r>
          </a:p>
          <a:p>
            <a:pPr algn="just" defTabSz="457200">
              <a:spcBef>
                <a:spcPts val="1400"/>
              </a:spcBef>
              <a:defRPr sz="1400" b="1">
                <a:solidFill>
                  <a:srgbClr val="323333"/>
                </a:solidFill>
                <a:latin typeface="Times New Roman"/>
                <a:ea typeface="Times New Roman"/>
                <a:cs typeface="Times New Roman"/>
                <a:sym typeface="Times New Roman"/>
              </a:defRPr>
            </a:pPr>
            <a:r>
              <a:t>Parmi ces talents, encore novices, on découvre une nouvelle compagnie, </a:t>
            </a:r>
            <a:r>
              <a:rPr i="1"/>
              <a:t>L’Illustre Théâtre</a:t>
            </a:r>
            <a:r>
              <a:t>, dirigée par Madeleine Béjart et Jean-Baptiste Poquelin, dont le père a la charge de tapissier du Roi – ce qui correspondrait de nos jours au métier de décorateur ensemblier. La cour du Roi se déplaçant beaucoup, emportait avec elle, meubles, tapisseries… enfin tout ce qu’il fallait pour aménager à la hâte les vaste châteaux composant les résidences royales.</a:t>
            </a:r>
          </a:p>
          <a:p>
            <a:pPr algn="ctr" defTabSz="457200">
              <a:spcBef>
                <a:spcPts val="1400"/>
              </a:spcBef>
              <a:defRPr sz="1200" b="1">
                <a:solidFill>
                  <a:srgbClr val="A61401"/>
                </a:solidFill>
                <a:latin typeface="Times"/>
                <a:ea typeface="Times"/>
                <a:cs typeface="Times"/>
                <a:sym typeface="Times"/>
              </a:defRPr>
            </a:pPr>
            <a:r>
              <a:t>Salle du Théâtre du Marais</a:t>
            </a:r>
          </a:p>
          <a:p>
            <a:pPr algn="just" defTabSz="457200">
              <a:spcBef>
                <a:spcPts val="1400"/>
              </a:spcBef>
              <a:defRPr sz="1400" b="1">
                <a:solidFill>
                  <a:srgbClr val="323333"/>
                </a:solidFill>
                <a:latin typeface="Times New Roman"/>
                <a:ea typeface="Times New Roman"/>
                <a:cs typeface="Times New Roman"/>
                <a:sym typeface="Times New Roman"/>
              </a:defRPr>
            </a:pPr>
            <a:r>
              <a:t>Ne trouvant aucun lieu disponible, dans le bel enthousiasme de leur jeunesse, ils ont envie d’ouvrir un troisième théâtre à Paris. Mais ils manquent d’argent. Ils louent pourtant le 12 septembre 1643 le jeu de paume des Métayers « sis, sur le fossé et proche de la porte de Nesle » (actuellement rue Mazarine et rue de Seine).</a:t>
            </a:r>
          </a:p>
          <a:p>
            <a:pPr algn="just" defTabSz="457200">
              <a:spcBef>
                <a:spcPts val="1400"/>
              </a:spcBef>
              <a:defRPr sz="1400" b="1">
                <a:solidFill>
                  <a:srgbClr val="323333"/>
                </a:solidFill>
                <a:latin typeface="Times New Roman"/>
                <a:ea typeface="Times New Roman"/>
                <a:cs typeface="Times New Roman"/>
                <a:sym typeface="Times New Roman"/>
              </a:defRPr>
            </a:pPr>
            <a:r>
              <a:t>Ils le transforment en théâtre et l’ouvrent le 1er janvier 1644. C’est un échec total. Après quelques autres tentatives malheureuses et un emprisonnement au Châtelet pour n’avoir pas payé la facture de ses chandelles, le futur Molière va quitter Paris pour une tournée provinciale qui durera plus de douze années.</a:t>
            </a:r>
          </a:p>
          <a:p>
            <a:pPr algn="just" defTabSz="457200">
              <a:spcBef>
                <a:spcPts val="1400"/>
              </a:spcBef>
              <a:defRPr sz="1400" b="1">
                <a:solidFill>
                  <a:srgbClr val="323333"/>
                </a:solidFill>
                <a:latin typeface="Times New Roman"/>
                <a:ea typeface="Times New Roman"/>
                <a:cs typeface="Times New Roman"/>
                <a:sym typeface="Times New Roman"/>
              </a:defRPr>
            </a:pPr>
            <a:r>
              <a:t>Le 15 janvier 1644, un incendie détruit le jeu de Paume du Marais qui est transformé en</a:t>
            </a:r>
            <a:r>
              <a:rPr i="1"/>
              <a:t> Théâtre à la Française</a:t>
            </a:r>
            <a:r>
              <a:t> :  un carré long, dans lequel, une scène peu profonde et un parterre à l'usage du public debout, est cerné par une galerie sur laquelle  des loges permettent à la belle société assise d'éviter toute gênante promiscuité.</a:t>
            </a:r>
          </a:p>
          <a:p>
            <a:pPr algn="just" defTabSz="457200">
              <a:spcBef>
                <a:spcPts val="1400"/>
              </a:spcBef>
              <a:defRPr sz="1400" b="1">
                <a:solidFill>
                  <a:srgbClr val="323333"/>
                </a:solidFill>
                <a:latin typeface="Times New Roman"/>
                <a:ea typeface="Times New Roman"/>
                <a:cs typeface="Times New Roman"/>
                <a:sym typeface="Times New Roman"/>
              </a:defRPr>
            </a:pPr>
            <a:r>
              <a:t>L'ensemble sera bientôt équipé de machines qui orchestreront de savants changements de décors.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Les trois traités de la paix de Westphalie sont :</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la </a:t>
            </a:r>
            <a:r>
              <a:rPr u="sng">
                <a:solidFill>
                  <a:srgbClr val="0645AD"/>
                </a:solidFill>
                <a:hlinkClick r:id="rId3"/>
              </a:rPr>
              <a:t>Paix de Münster</a:t>
            </a:r>
            <a:r>
              <a:t> du 30 janvier 1648 entre l'</a:t>
            </a:r>
            <a:r>
              <a:rPr u="sng">
                <a:solidFill>
                  <a:srgbClr val="0645AD"/>
                </a:solidFill>
                <a:hlinkClick r:id="rId4"/>
              </a:rPr>
              <a:t>Empire espagnol</a:t>
            </a:r>
            <a:r>
              <a:t> et les </a:t>
            </a:r>
            <a:r>
              <a:rPr u="sng">
                <a:solidFill>
                  <a:srgbClr val="0645AD"/>
                </a:solidFill>
                <a:hlinkClick r:id="rId5"/>
              </a:rPr>
              <a:t>Provinces-Unies</a:t>
            </a:r>
            <a:r>
              <a:t> ;</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deux traités signés le 24 octobre 1648 :</a:t>
            </a:r>
          </a:p>
          <a:p>
            <a:pPr marL="914400" lvl="1" indent="-317500" defTabSz="457200">
              <a:spcBef>
                <a:spcPts val="100"/>
              </a:spcBef>
              <a:buSzPct val="100000"/>
              <a:buChar char="•"/>
              <a:tabLst>
                <a:tab pos="596900" algn="l"/>
                <a:tab pos="914400" algn="l"/>
              </a:tabLst>
              <a:defRPr sz="1300">
                <a:latin typeface="Helvetica"/>
                <a:ea typeface="Helvetica"/>
                <a:cs typeface="Helvetica"/>
                <a:sym typeface="Helvetica"/>
              </a:defRPr>
            </a:pPr>
            <a:r>
              <a:t>le </a:t>
            </a:r>
            <a:r>
              <a:rPr u="sng">
                <a:solidFill>
                  <a:srgbClr val="0645AD"/>
                </a:solidFill>
                <a:hlinkClick r:id="rId6"/>
              </a:rPr>
              <a:t>traité de Münster</a:t>
            </a:r>
            <a:r>
              <a:t> (</a:t>
            </a:r>
            <a:r>
              <a:rPr i="1"/>
              <a:t>Instrumentum Pacis Monasteriensis</a:t>
            </a:r>
            <a:r>
              <a:t>) </a:t>
            </a:r>
            <a:r>
              <a:rPr b="1"/>
              <a:t>entre l'Empereur du Saint-Empire romain germanique et la France (et leurs alliés respectifs),</a:t>
            </a:r>
          </a:p>
          <a:p>
            <a:pPr marL="914400" lvl="1" indent="-317500" defTabSz="457200">
              <a:spcBef>
                <a:spcPts val="100"/>
              </a:spcBef>
              <a:buSzPct val="100000"/>
              <a:buChar char="•"/>
              <a:tabLst>
                <a:tab pos="596900" algn="l"/>
                <a:tab pos="914400" algn="l"/>
              </a:tabLst>
              <a:defRPr sz="1300">
                <a:latin typeface="Helvetica"/>
                <a:ea typeface="Helvetica"/>
                <a:cs typeface="Helvetica"/>
                <a:sym typeface="Helvetica"/>
              </a:defRPr>
            </a:pPr>
            <a:r>
              <a:t>le </a:t>
            </a:r>
            <a:r>
              <a:rPr u="sng">
                <a:solidFill>
                  <a:srgbClr val="BA1801"/>
                </a:solidFill>
                <a:hlinkClick r:id="rId7"/>
              </a:rPr>
              <a:t>traité d'Osnabrück</a:t>
            </a:r>
            <a:r>
              <a:t> (</a:t>
            </a:r>
            <a:r>
              <a:rPr i="1"/>
              <a:t>Instrumentum Pacis Osnabrugensis</a:t>
            </a:r>
            <a:r>
              <a:t>) entre l'Empereur du Saint-Empire romain germanique et l'Empire suédois.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pPr algn="ctr" defTabSz="457200">
              <a:spcBef>
                <a:spcPts val="2500"/>
              </a:spcBef>
              <a:defRPr sz="2300">
                <a:latin typeface="Georgia"/>
                <a:ea typeface="Georgia"/>
                <a:cs typeface="Georgia"/>
                <a:sym typeface="Georgia"/>
              </a:defRPr>
            </a:pPr>
            <a:r>
              <a:t>Baroque et classicisme</a:t>
            </a:r>
          </a:p>
          <a:p>
            <a:pPr algn="just" defTabSz="457200">
              <a:defRPr sz="1300" b="1">
                <a:latin typeface="Georgia"/>
                <a:ea typeface="Georgia"/>
                <a:cs typeface="Georgia"/>
                <a:sym typeface="Georgia"/>
              </a:defRPr>
            </a:pPr>
            <a:r>
              <a:t>Le xvii</a:t>
            </a:r>
            <a:r>
              <a:rPr sz="1100"/>
              <a:t>e</a:t>
            </a:r>
            <a:r>
              <a:t> siècle français est marqué par la succession de deux courants artistiques qui s'opposent : le baroque et le classicisme. Impliquant deux visions du monde contradictoires, ces mouvements s'expriment également dans des formes littéraires qui leur sont propres.</a:t>
            </a:r>
          </a:p>
          <a:p>
            <a:pPr algn="just" defTabSz="457200">
              <a:spcBef>
                <a:spcPts val="500"/>
              </a:spcBef>
              <a:defRPr sz="1900">
                <a:latin typeface="Georgia"/>
                <a:ea typeface="Georgia"/>
                <a:cs typeface="Georgia"/>
                <a:sym typeface="Georgia"/>
              </a:defRPr>
            </a:pPr>
            <a:r>
              <a:t>1. En quoi les visions baroque et classique du monde s'opposent-elles ?</a:t>
            </a:r>
          </a:p>
          <a:p>
            <a:pPr algn="just" defTabSz="457200">
              <a:defRPr sz="1300">
                <a:latin typeface="Georgia"/>
                <a:ea typeface="Georgia"/>
                <a:cs typeface="Georgia"/>
                <a:sym typeface="Georgia"/>
              </a:defRPr>
            </a:pPr>
            <a:r>
              <a:t>Alors que la France est encore fortement marquée par les bouleversements politiques et les guerres de religion, le sentiment qui domine au début du xvii</a:t>
            </a:r>
            <a:r>
              <a:rPr sz="1100"/>
              <a:t>e</a:t>
            </a:r>
            <a:r>
              <a:t> siècle est celui d'une grande </a:t>
            </a:r>
            <a:r>
              <a:rPr b="1"/>
              <a:t>instabilité du monde</a:t>
            </a:r>
            <a:r>
              <a:t> et de la vie humaine. Le mouvement baroque naît de cette impression d'un monde en </a:t>
            </a:r>
            <a:r>
              <a:rPr b="1"/>
              <a:t>mouvement</a:t>
            </a:r>
            <a:r>
              <a:t>, qui n'est jamais fixé et où rien n'est irréversible. Sur le plan religieux, cette conception se traduit par la montée en puissance des Jésuites qui affirment que Dieu n'a pas fixé par avance le </a:t>
            </a:r>
            <a:r>
              <a:rPr b="1"/>
              <a:t>destin</a:t>
            </a:r>
            <a:r>
              <a:t> de l'homme et que ce dernier doit gagner son salut en participant activement à la vie terrestre. Dans les Églises, le baroque s'exprime par un </a:t>
            </a:r>
            <a:r>
              <a:rPr b="1"/>
              <a:t>foisonnement</a:t>
            </a:r>
            <a:r>
              <a:t> d'ornements et de richesses : on célèbre la beauté de l'univers en imitant la fécondité et la puissance de la nature. Enfin, le baroque se caractérise par une volonté de </a:t>
            </a:r>
            <a:r>
              <a:rPr b="1"/>
              <a:t>rupture avec les modèles du passé :</a:t>
            </a:r>
            <a:r>
              <a:t> les </a:t>
            </a:r>
            <a:r>
              <a:rPr b="1"/>
              <a:t>libertins</a:t>
            </a:r>
            <a:r>
              <a:t> affirment ainsi leur volonté de penser par eux-mêmes et font de la recherche du bonheur sur cette terre le but ultime de l'existence humaine.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pPr algn="just" defTabSz="457200">
              <a:defRPr sz="1300">
                <a:latin typeface="Georgia"/>
                <a:ea typeface="Georgia"/>
                <a:cs typeface="Georgia"/>
                <a:sym typeface="Georgia"/>
              </a:defRPr>
            </a:pPr>
            <a:r>
              <a:t>Pourtant, à partir de 1661, le règne de Louis XIV marque le début d'une </a:t>
            </a:r>
            <a:r>
              <a:rPr b="1"/>
              <a:t>nouvelle ère politique</a:t>
            </a:r>
            <a:r>
              <a:t> qui coïncide avec un changement profond des valeurs : rejetant la vision baroque du monde, le classicisme se positionne comme un mouvement </a:t>
            </a:r>
            <a:r>
              <a:rPr b="1"/>
              <a:t>symétriquement inverse.</a:t>
            </a:r>
            <a:r>
              <a:t> Pour les classiques, en effet, le monde est </a:t>
            </a:r>
            <a:r>
              <a:rPr b="1"/>
              <a:t>figé</a:t>
            </a:r>
            <a:r>
              <a:t> et constamment soumis à la volonté divine. Par conséquent, seul Dieu peut assurer le salut de l'homme dont le destin est </a:t>
            </a:r>
            <a:r>
              <a:rPr b="1"/>
              <a:t>déterminé par avance</a:t>
            </a:r>
            <a:r>
              <a:t>. Cette vision </a:t>
            </a:r>
            <a:r>
              <a:rPr b="1"/>
              <a:t>janséniste</a:t>
            </a:r>
            <a:r>
              <a:t> de la vie trouve son expression politique dans la monarchie absolue : le monarque est souverain et le pouvoir centralisé. Le modèle social qui prédomine est celui de </a:t>
            </a:r>
            <a:r>
              <a:rPr b="1"/>
              <a:t>« l'honnête homme »,</a:t>
            </a:r>
            <a:r>
              <a:t> c'est-à-dire l'homme cultivé et modéré, qui fréquente la cour et les salons et qui se plie aux exigences de la raison.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pPr algn="just" defTabSz="457200">
              <a:spcBef>
                <a:spcPts val="500"/>
              </a:spcBef>
              <a:defRPr sz="1900">
                <a:latin typeface="Georgia"/>
                <a:ea typeface="Georgia"/>
                <a:cs typeface="Georgia"/>
                <a:sym typeface="Georgia"/>
              </a:defRPr>
            </a:pPr>
            <a:r>
              <a:t>2. Quels sont les motifs et les formes littéraires du baroque ?</a:t>
            </a:r>
          </a:p>
          <a:p>
            <a:pPr algn="just" defTabSz="457200">
              <a:defRPr sz="1300">
                <a:latin typeface="Georgia"/>
                <a:ea typeface="Georgia"/>
                <a:cs typeface="Georgia"/>
                <a:sym typeface="Georgia"/>
              </a:defRPr>
            </a:pPr>
            <a:r>
              <a:t>La vision baroque du monde s'exprime d'abord, dans la littérature, par le </a:t>
            </a:r>
            <a:r>
              <a:rPr b="1"/>
              <a:t>refus des règles</a:t>
            </a:r>
            <a:r>
              <a:t> et de la régularité : les écrivains rejettent, par exemple, la hiérarchie des genres (l'opposition entre les genres nobles et les genres vulgaires). Ainsi, de nombreuses pièces comme </a:t>
            </a:r>
            <a:r>
              <a:rPr i="1"/>
              <a:t>L'Illusion comique</a:t>
            </a:r>
            <a:r>
              <a:t> (1636) de Corneille ou </a:t>
            </a:r>
            <a:r>
              <a:rPr i="1"/>
              <a:t>La Tempête</a:t>
            </a:r>
            <a:r>
              <a:t> (1611) de Shakespeare mêlent allègrement les </a:t>
            </a:r>
            <a:r>
              <a:rPr u="sng">
                <a:solidFill>
                  <a:srgbClr val="323333"/>
                </a:solidFill>
                <a:uFill>
                  <a:solidFill>
                    <a:srgbClr val="323333"/>
                  </a:solidFill>
                </a:uFill>
                <a:hlinkClick r:id="rId3"/>
              </a:rPr>
              <a:t>registres</a:t>
            </a:r>
            <a:r>
              <a:t> </a:t>
            </a:r>
            <a:r>
              <a:rPr u="sng">
                <a:solidFill>
                  <a:srgbClr val="323333"/>
                </a:solidFill>
                <a:uFill>
                  <a:solidFill>
                    <a:srgbClr val="323333"/>
                  </a:solidFill>
                </a:uFill>
                <a:hlinkClick r:id="rId4"/>
              </a:rPr>
              <a:t>comique</a:t>
            </a:r>
            <a:r>
              <a:t> et tragique. Le roman porte également la marque de ce </a:t>
            </a:r>
            <a:r>
              <a:rPr b="1"/>
              <a:t>mélange des genres.</a:t>
            </a:r>
          </a:p>
          <a:p>
            <a:pPr algn="just" defTabSz="457200">
              <a:defRPr sz="1300">
                <a:latin typeface="Georgia"/>
                <a:ea typeface="Georgia"/>
                <a:cs typeface="Georgia"/>
                <a:sym typeface="Georgia"/>
              </a:defRPr>
            </a:pPr>
            <a:r>
              <a:t>Les thèmes de l'</a:t>
            </a:r>
            <a:r>
              <a:rPr b="1"/>
              <a:t>illusion</a:t>
            </a:r>
            <a:r>
              <a:t> et de l'apparence trompeuse sont repris sous des formes multiples dans les œuvres littéraires : introduction d'éléments </a:t>
            </a:r>
            <a:r>
              <a:rPr b="1" u="sng">
                <a:solidFill>
                  <a:srgbClr val="323333"/>
                </a:solidFill>
                <a:hlinkClick r:id="rId5"/>
              </a:rPr>
              <a:t>merveilleux</a:t>
            </a:r>
            <a:r>
              <a:rPr u="sng">
                <a:solidFill>
                  <a:srgbClr val="323333"/>
                </a:solidFill>
                <a:hlinkClick r:id="rId5"/>
              </a:rPr>
              <a:t> </a:t>
            </a:r>
            <a:r>
              <a:t>(fées, magiciens, animaux enchantés, etc.), construction </a:t>
            </a:r>
            <a:r>
              <a:rPr b="1" u="sng">
                <a:solidFill>
                  <a:srgbClr val="323333"/>
                </a:solidFill>
                <a:hlinkClick r:id="rId6"/>
              </a:rPr>
              <a:t>en abyme</a:t>
            </a:r>
            <a:r>
              <a:rPr u="sng">
                <a:solidFill>
                  <a:srgbClr val="323333"/>
                </a:solidFill>
                <a:hlinkClick r:id="rId6"/>
              </a:rPr>
              <a:t> </a:t>
            </a:r>
            <a:r>
              <a:t>(le « théâtre dans le théâtre »), récurrence des thèmes de l'eau fuyante et insaisissable, du feu volatile et impalpable, etc. L'idée qui prédomine est que « le monde entier est un théâtre » (Shakespeare). Le baroque aime le grouillement des foules, le mouvement des corps, le contraste violent des couleurs et des timbres, la joie du spectacle et des métamorphoses. C'est le contraire de ce que sera l'idéal classique : non la mesure, non l'équilibre, non le bonheur d'un monde en ordre, mais la démesure, le vertige, la dépense, la contemplation fascinée du désordre.</a:t>
            </a:r>
          </a:p>
          <a:p>
            <a:pPr algn="just" defTabSz="457200">
              <a:defRPr sz="1300">
                <a:latin typeface="Georgia"/>
                <a:ea typeface="Georgia"/>
                <a:cs typeface="Georgia"/>
                <a:sym typeface="Georgia"/>
              </a:defRPr>
            </a:pPr>
            <a:r>
              <a:t>Cet idéal se manifeste dans l'écriture littéraire à travers des figures d'</a:t>
            </a:r>
            <a:r>
              <a:rPr b="1" u="sng">
                <a:solidFill>
                  <a:srgbClr val="323333"/>
                </a:solidFill>
                <a:hlinkClick r:id="rId7"/>
              </a:rPr>
              <a:t>accumulation</a:t>
            </a:r>
            <a:r>
              <a:rPr u="sng">
                <a:solidFill>
                  <a:srgbClr val="323333"/>
                </a:solidFill>
                <a:hlinkClick r:id="rId7"/>
              </a:rPr>
              <a:t> , </a:t>
            </a:r>
            <a:r>
              <a:t>d'</a:t>
            </a:r>
            <a:r>
              <a:rPr b="1"/>
              <a:t>opposition</a:t>
            </a:r>
            <a:r>
              <a:t> (</a:t>
            </a:r>
            <a:r>
              <a:rPr u="sng">
                <a:solidFill>
                  <a:srgbClr val="323333"/>
                </a:solidFill>
                <a:uFill>
                  <a:solidFill>
                    <a:srgbClr val="323333"/>
                  </a:solidFill>
                </a:uFill>
                <a:hlinkClick r:id="rId8"/>
              </a:rPr>
              <a:t>antithèses</a:t>
            </a:r>
            <a:r>
              <a:t>, </a:t>
            </a:r>
            <a:r>
              <a:rPr u="sng">
                <a:solidFill>
                  <a:srgbClr val="323333"/>
                </a:solidFill>
                <a:uFill>
                  <a:solidFill>
                    <a:srgbClr val="323333"/>
                  </a:solidFill>
                </a:uFill>
                <a:hlinkClick r:id="rId9"/>
              </a:rPr>
              <a:t>oxymores</a:t>
            </a:r>
            <a:r>
              <a:t> qui traduisent la complexité du monde) ou d'</a:t>
            </a:r>
            <a:r>
              <a:rPr b="1" u="sng">
                <a:solidFill>
                  <a:srgbClr val="323333"/>
                </a:solidFill>
                <a:hlinkClick r:id="rId10"/>
              </a:rPr>
              <a:t>amplification</a:t>
            </a:r>
            <a:r>
              <a:rPr u="sng">
                <a:solidFill>
                  <a:srgbClr val="323333"/>
                </a:solidFill>
                <a:hlinkClick r:id="rId10"/>
              </a:rPr>
              <a:t> </a:t>
            </a:r>
            <a:r>
              <a:t>(</a:t>
            </a:r>
            <a:r>
              <a:rPr u="sng">
                <a:solidFill>
                  <a:srgbClr val="323333"/>
                </a:solidFill>
                <a:uFill>
                  <a:solidFill>
                    <a:srgbClr val="323333"/>
                  </a:solidFill>
                </a:uFill>
                <a:hlinkClick r:id="rId11"/>
              </a:rPr>
              <a:t>hyperboles</a:t>
            </a:r>
            <a:r>
              <a:t>, </a:t>
            </a:r>
            <a:r>
              <a:rPr u="sng">
                <a:solidFill>
                  <a:srgbClr val="323333"/>
                </a:solidFill>
                <a:uFill>
                  <a:solidFill>
                    <a:srgbClr val="323333"/>
                  </a:solidFill>
                </a:uFill>
                <a:hlinkClick r:id="rId12"/>
              </a:rPr>
              <a:t>anaphores</a:t>
            </a:r>
            <a:r>
              <a:t>, etc.).</a:t>
            </a:r>
          </a:p>
          <a:p>
            <a:pPr algn="just" defTabSz="457200">
              <a:defRPr sz="1300">
                <a:latin typeface="Georgia"/>
                <a:ea typeface="Georgia"/>
                <a:cs typeface="Georgia"/>
                <a:sym typeface="Georgia"/>
              </a:defRPr>
            </a:pPr>
            <a:r>
              <a:t>« Je rencontrai d'abord une étoile de cinq avenues, dont les arbres par leur excessive hauteur semblaient porter au ciel un parterre de haute futaie. En promenant mes yeux de la racine au sommet, puis les précipitant du faîte jusqu'au pied, je doutais si la terre les portait ou si eux-mêmes ne portaient point la terre pendue à leurs racines ; on dirait que leur front superbement élevé plie comme par force sous la pesanteur des globes célestes dont on dirait qu'ils ne soutiennent la charge qu'en gémissant ; leurs bras étendus vers le ciel témoignaient en l'embrassant demander aux astres la bénignité toute pure de leurs influences, et la recevoir, auparavant qu'elles aient rien perdu de leur innocence, au lit des éléments. »</a:t>
            </a:r>
          </a:p>
          <a:p>
            <a:pPr algn="just" defTabSz="457200">
              <a:defRPr sz="1300" i="1">
                <a:solidFill>
                  <a:srgbClr val="707070"/>
                </a:solidFill>
                <a:latin typeface="Georgia"/>
                <a:ea typeface="Georgia"/>
                <a:cs typeface="Georgia"/>
                <a:sym typeface="Georgia"/>
              </a:defRPr>
            </a:pPr>
            <a:r>
              <a:rPr i="0"/>
              <a:t>Cyrano, </a:t>
            </a:r>
            <a:r>
              <a:t>Les États et empires de la lune et du soleil</a:t>
            </a:r>
            <a:r>
              <a:rPr i="0"/>
              <a:t>, 1657</a:t>
            </a:r>
          </a:p>
          <a:p>
            <a:pPr algn="just" defTabSz="457200">
              <a:defRPr sz="1300">
                <a:latin typeface="Georgia"/>
                <a:ea typeface="Georgia"/>
                <a:cs typeface="Georgia"/>
                <a:sym typeface="Georgia"/>
              </a:defRPr>
            </a:pPr>
            <a:endParaRPr i="0"/>
          </a:p>
          <a:p>
            <a:pPr algn="just" defTabSz="457200">
              <a:defRPr sz="1600" u="sng">
                <a:solidFill>
                  <a:srgbClr val="25377B"/>
                </a:solidFill>
                <a:uFill>
                  <a:solidFill>
                    <a:srgbClr val="25377B"/>
                  </a:solidFill>
                </a:uFill>
                <a:latin typeface="Georgia"/>
                <a:ea typeface="Georgia"/>
                <a:cs typeface="Georgia"/>
                <a:sym typeface="Georgia"/>
              </a:defRPr>
            </a:pPr>
            <a:endParaRPr u="none"/>
          </a:p>
          <a:p>
            <a:pPr algn="just" defTabSz="457200">
              <a:spcBef>
                <a:spcPts val="500"/>
              </a:spcBef>
              <a:defRPr sz="1900">
                <a:latin typeface="Georgia"/>
                <a:ea typeface="Georgia"/>
                <a:cs typeface="Georgia"/>
                <a:sym typeface="Georgia"/>
              </a:defRPr>
            </a:pPr>
            <a:r>
              <a:t>3. Quels sont les motifs et les formes littéraires du classicisme ?</a:t>
            </a:r>
          </a:p>
          <a:p>
            <a:pPr algn="just" defTabSz="457200">
              <a:defRPr sz="1300">
                <a:latin typeface="Georgia"/>
                <a:ea typeface="Georgia"/>
                <a:cs typeface="Georgia"/>
                <a:sym typeface="Georgia"/>
              </a:defRPr>
            </a:pPr>
            <a:r>
              <a:t>Dès la seconde moitié du xvii</a:t>
            </a:r>
            <a:r>
              <a:rPr sz="1100"/>
              <a:t>e</a:t>
            </a:r>
            <a:r>
              <a:t> siècle, des théoriciens de la littérature tentent d'instaurer des règles strictes inspirées des </a:t>
            </a:r>
            <a:r>
              <a:rPr b="1"/>
              <a:t>modèles antiques</a:t>
            </a:r>
            <a:r>
              <a:t> , qui vont à l'encontre de l'esprit baroque. Ainsi, une œuvre ne doit pas procurer un plaisir gratuit mais s'inscrire dans une </a:t>
            </a:r>
            <a:r>
              <a:rPr b="1"/>
              <a:t>visée morale</a:t>
            </a:r>
            <a:r>
              <a:t> et </a:t>
            </a:r>
            <a:r>
              <a:rPr u="sng">
                <a:solidFill>
                  <a:srgbClr val="323333"/>
                </a:solidFill>
                <a:uFill>
                  <a:solidFill>
                    <a:srgbClr val="323333"/>
                  </a:solidFill>
                </a:uFill>
                <a:hlinkClick r:id="rId13"/>
              </a:rPr>
              <a:t>didactique</a:t>
            </a:r>
            <a:r>
              <a:t> ; le mot d'ordre est d'</a:t>
            </a:r>
            <a:r>
              <a:rPr b="1"/>
              <a:t>« instruire et plaire » </a:t>
            </a:r>
            <a:r>
              <a:t>pour corriger les défauts humains. La tragédie, par exemple, doit inspirer au spectateur </a:t>
            </a:r>
            <a:r>
              <a:rPr b="1"/>
              <a:t>« terreur et pitié »</a:t>
            </a:r>
            <a:r>
              <a:t>, tandis que la comédie dénonce les ridicules et les torts de ceux qui s'écartent du droit chemin. Le héros doit souvent choisir entre sa passion et son devoir ; il peut être soumis à un </a:t>
            </a:r>
            <a:r>
              <a:rPr b="1"/>
              <a:t>destin implacable</a:t>
            </a:r>
            <a:r>
              <a:t> (</a:t>
            </a:r>
            <a:r>
              <a:rPr i="1"/>
              <a:t>Phèdre</a:t>
            </a:r>
            <a:r>
              <a:t> de Racine) ou parvenir à la maîtrise de soi à force de volonté et de raison (Auguste dans </a:t>
            </a:r>
            <a:r>
              <a:rPr i="1"/>
              <a:t>Cinna</a:t>
            </a:r>
            <a:r>
              <a:t> de Corneille).</a:t>
            </a:r>
          </a:p>
          <a:p>
            <a:pPr algn="just" defTabSz="457200">
              <a:defRPr sz="1300">
                <a:latin typeface="Georgia"/>
                <a:ea typeface="Georgia"/>
                <a:cs typeface="Georgia"/>
                <a:sym typeface="Georgia"/>
              </a:defRPr>
            </a:pPr>
            <a:r>
              <a:t>«  Ô cruel souvenir de ma gloire passée !</a:t>
            </a:r>
          </a:p>
          <a:p>
            <a:pPr algn="just" defTabSz="457200">
              <a:defRPr sz="1300">
                <a:latin typeface="Georgia"/>
                <a:ea typeface="Georgia"/>
                <a:cs typeface="Georgia"/>
                <a:sym typeface="Georgia"/>
              </a:defRPr>
            </a:pPr>
            <a:r>
              <a:t>Œuvre de tant de jours en un jour effacée !</a:t>
            </a:r>
          </a:p>
          <a:p>
            <a:pPr algn="just" defTabSz="457200">
              <a:defRPr sz="1300">
                <a:latin typeface="Georgia"/>
                <a:ea typeface="Georgia"/>
                <a:cs typeface="Georgia"/>
                <a:sym typeface="Georgia"/>
              </a:defRPr>
            </a:pPr>
            <a:r>
              <a:t>Nouvelle dignité fatale à mon bonheur !</a:t>
            </a:r>
          </a:p>
          <a:p>
            <a:pPr algn="just" defTabSz="457200">
              <a:defRPr sz="1300">
                <a:latin typeface="Georgia"/>
                <a:ea typeface="Georgia"/>
                <a:cs typeface="Georgia"/>
                <a:sym typeface="Georgia"/>
              </a:defRPr>
            </a:pPr>
            <a:r>
              <a:t>Précipice élevé d'où tombe mon honneur !</a:t>
            </a:r>
          </a:p>
          <a:p>
            <a:pPr algn="just" defTabSz="457200">
              <a:defRPr sz="1300">
                <a:latin typeface="Georgia"/>
                <a:ea typeface="Georgia"/>
                <a:cs typeface="Georgia"/>
                <a:sym typeface="Georgia"/>
              </a:defRPr>
            </a:pPr>
            <a:r>
              <a:t>Faut-il de votre éclat voir triompher le comte,</a:t>
            </a:r>
          </a:p>
          <a:p>
            <a:pPr algn="just" defTabSz="457200">
              <a:defRPr sz="1300">
                <a:latin typeface="Georgia"/>
                <a:ea typeface="Georgia"/>
                <a:cs typeface="Georgia"/>
                <a:sym typeface="Georgia"/>
              </a:defRPr>
            </a:pPr>
            <a:r>
              <a:t>Et mourir sans vengeance, ou vivre dans la honte ?  »</a:t>
            </a:r>
          </a:p>
          <a:p>
            <a:pPr algn="just" defTabSz="457200">
              <a:defRPr sz="1300">
                <a:solidFill>
                  <a:srgbClr val="707070"/>
                </a:solidFill>
                <a:latin typeface="Georgia"/>
                <a:ea typeface="Georgia"/>
                <a:cs typeface="Georgia"/>
                <a:sym typeface="Georgia"/>
              </a:defRPr>
            </a:pPr>
            <a:r>
              <a:t>Corneille, </a:t>
            </a:r>
            <a:r>
              <a:rPr i="1"/>
              <a:t>Le Cid</a:t>
            </a:r>
            <a:r>
              <a:t>, 1636</a:t>
            </a:r>
          </a:p>
          <a:p>
            <a:pPr algn="just" defTabSz="457200">
              <a:defRPr sz="1300">
                <a:latin typeface="Georgia"/>
                <a:ea typeface="Georgia"/>
                <a:cs typeface="Georgia"/>
                <a:sym typeface="Georgia"/>
              </a:defRPr>
            </a:pPr>
            <a:endParaRPr/>
          </a:p>
          <a:p>
            <a:pPr algn="just" defTabSz="457200">
              <a:defRPr sz="1300">
                <a:latin typeface="Georgia"/>
                <a:ea typeface="Georgia"/>
                <a:cs typeface="Georgia"/>
                <a:sym typeface="Georgia"/>
              </a:defRPr>
            </a:pPr>
            <a:r>
              <a:t>Cette exigence morale de la littérature classique fait de la tragédie, de la </a:t>
            </a:r>
            <a:r>
              <a:rPr u="sng">
                <a:solidFill>
                  <a:srgbClr val="323333"/>
                </a:solidFill>
                <a:uFill>
                  <a:solidFill>
                    <a:srgbClr val="323333"/>
                  </a:solidFill>
                </a:uFill>
                <a:hlinkClick r:id="rId14"/>
              </a:rPr>
              <a:t>fable</a:t>
            </a:r>
            <a:r>
              <a:t>, des maximes et des portraits des genres privilégiés.</a:t>
            </a:r>
          </a:p>
          <a:p>
            <a:pPr algn="just" defTabSz="457200">
              <a:defRPr sz="1300">
                <a:latin typeface="Georgia"/>
                <a:ea typeface="Georgia"/>
                <a:cs typeface="Georgia"/>
                <a:sym typeface="Georgia"/>
              </a:defRPr>
            </a:pPr>
            <a:r>
              <a:t>La forme est aussi soumise à de fortes contraintes : la </a:t>
            </a:r>
            <a:r>
              <a:rPr b="1"/>
              <a:t>langue classique</a:t>
            </a:r>
            <a:r>
              <a:t> est marquée par un souci constant de </a:t>
            </a:r>
            <a:r>
              <a:rPr b="1"/>
              <a:t>pureté</a:t>
            </a:r>
            <a:r>
              <a:t> et d'</a:t>
            </a:r>
            <a:r>
              <a:rPr b="1"/>
              <a:t>harmonie</a:t>
            </a:r>
            <a:r>
              <a:t>. L'Académie française, crée par Richelieu en 1635, a d'ailleurs pour vocation de fixer et d'officialiser les normes, tant grammaticales que lexicales, de la langue française. Les figures de style privilégiées par le classicisme sont plutôt des </a:t>
            </a:r>
            <a:r>
              <a:rPr b="1" u="sng">
                <a:solidFill>
                  <a:srgbClr val="323333"/>
                </a:solidFill>
                <a:hlinkClick r:id="rId15"/>
              </a:rPr>
              <a:t>figures d'atténuation</a:t>
            </a:r>
            <a:r>
              <a:rPr u="sng">
                <a:solidFill>
                  <a:srgbClr val="323333"/>
                </a:solidFill>
                <a:hlinkClick r:id="rId15"/>
              </a:rPr>
              <a:t> </a:t>
            </a:r>
            <a:r>
              <a:t>(litotes, euphémismes, etc.) qui traduisent une réserve et une pudeur de l'écriture propres au classicisme. Enfin, le genre théâtral doit respecter les bienséances et la </a:t>
            </a:r>
            <a:r>
              <a:rPr b="1"/>
              <a:t>« règle des trois unités »</a:t>
            </a:r>
            <a:r>
              <a:t> qui répond à un souci de </a:t>
            </a:r>
            <a:r>
              <a:rPr b="1"/>
              <a:t>vraisemblance</a:t>
            </a:r>
            <a:r>
              <a:t> :</a:t>
            </a:r>
          </a:p>
          <a:p>
            <a:pPr marL="457200" indent="-317500" algn="just" defTabSz="457200">
              <a:buSzPct val="100000"/>
              <a:buChar char="•"/>
              <a:tabLst>
                <a:tab pos="139700" algn="l"/>
                <a:tab pos="457200" algn="l"/>
              </a:tabLst>
              <a:defRPr sz="1300">
                <a:latin typeface="Georgia"/>
                <a:ea typeface="Georgia"/>
                <a:cs typeface="Georgia"/>
                <a:sym typeface="Georgia"/>
              </a:defRPr>
            </a:pPr>
            <a:r>
              <a:t>l'unité de temps (l'action se déroule en vingt-quatre heures) ;</a:t>
            </a:r>
          </a:p>
          <a:p>
            <a:pPr marL="457200" indent="-317500" algn="just" defTabSz="457200">
              <a:buSzPct val="100000"/>
              <a:buChar char="•"/>
              <a:tabLst>
                <a:tab pos="139700" algn="l"/>
                <a:tab pos="457200" algn="l"/>
              </a:tabLst>
              <a:defRPr sz="1300">
                <a:latin typeface="Georgia"/>
                <a:ea typeface="Georgia"/>
                <a:cs typeface="Georgia"/>
                <a:sym typeface="Georgia"/>
              </a:defRPr>
            </a:pPr>
            <a:r>
              <a:t>l'unité de lieu (un seul lieu, matérialisé par l'espace de la scène) ;</a:t>
            </a:r>
          </a:p>
          <a:p>
            <a:pPr marL="457200" indent="-317500" algn="just" defTabSz="457200">
              <a:buSzPct val="100000"/>
              <a:buChar char="•"/>
              <a:tabLst>
                <a:tab pos="139700" algn="l"/>
                <a:tab pos="457200" algn="l"/>
              </a:tabLst>
              <a:defRPr sz="1300">
                <a:latin typeface="Georgia"/>
                <a:ea typeface="Georgia"/>
                <a:cs typeface="Georgia"/>
                <a:sym typeface="Georgia"/>
              </a:defRPr>
            </a:pPr>
            <a:r>
              <a:t>l'unité d'action (une </a:t>
            </a:r>
            <a:r>
              <a:rPr u="sng">
                <a:solidFill>
                  <a:srgbClr val="323333"/>
                </a:solidFill>
                <a:uFill>
                  <a:solidFill>
                    <a:srgbClr val="323333"/>
                  </a:solidFill>
                </a:uFill>
                <a:hlinkClick r:id="rId16"/>
              </a:rPr>
              <a:t>intrigue</a:t>
            </a:r>
            <a:r>
              <a:t> unique).</a:t>
            </a:r>
          </a:p>
          <a:p>
            <a:pPr algn="just" defTabSz="457200">
              <a:defRPr sz="1600" u="sng">
                <a:solidFill>
                  <a:srgbClr val="25377B"/>
                </a:solidFill>
                <a:uFill>
                  <a:solidFill>
                    <a:srgbClr val="25377B"/>
                  </a:solidFill>
                </a:uFill>
                <a:latin typeface="Georgia"/>
                <a:ea typeface="Georgia"/>
                <a:cs typeface="Georgia"/>
                <a:sym typeface="Georgia"/>
              </a:defRPr>
            </a:pPr>
            <a:endParaRPr u="none"/>
          </a:p>
          <a:p>
            <a:pPr algn="just" defTabSz="457200">
              <a:spcBef>
                <a:spcPts val="500"/>
              </a:spcBef>
              <a:defRPr sz="1900">
                <a:latin typeface="Georgia"/>
                <a:ea typeface="Georgia"/>
                <a:cs typeface="Georgia"/>
                <a:sym typeface="Georgia"/>
              </a:defRPr>
            </a:pPr>
            <a:r>
              <a:t>La citation</a:t>
            </a:r>
          </a:p>
          <a:p>
            <a:pPr algn="just" defTabSz="457200">
              <a:defRPr sz="1300">
                <a:latin typeface="Georgia"/>
                <a:ea typeface="Georgia"/>
                <a:cs typeface="Georgia"/>
                <a:sym typeface="Georgia"/>
              </a:defRPr>
            </a:pPr>
            <a:r>
              <a:t>«  Qu'en un lieu, qu'en un jour, un seul fait accompli</a:t>
            </a:r>
          </a:p>
          <a:p>
            <a:pPr algn="just" defTabSz="457200">
              <a:defRPr sz="1300">
                <a:latin typeface="Georgia"/>
                <a:ea typeface="Georgia"/>
                <a:cs typeface="Georgia"/>
                <a:sym typeface="Georgia"/>
              </a:defRPr>
            </a:pPr>
            <a:r>
              <a:t>Tienne jusqu'à la fin le théâtre rempli.  »</a:t>
            </a:r>
          </a:p>
          <a:p>
            <a:pPr algn="just" defTabSz="457200">
              <a:defRPr sz="1300" i="1">
                <a:solidFill>
                  <a:srgbClr val="707070"/>
                </a:solidFill>
                <a:latin typeface="Georgia"/>
                <a:ea typeface="Georgia"/>
                <a:cs typeface="Georgia"/>
                <a:sym typeface="Georgia"/>
              </a:defRPr>
            </a:pPr>
            <a:r>
              <a:rPr i="0"/>
              <a:t>Boileau, </a:t>
            </a:r>
            <a:r>
              <a:t>Art poétique</a:t>
            </a:r>
            <a:r>
              <a:rPr i="0"/>
              <a:t>, 1674</a:t>
            </a:r>
          </a:p>
          <a:p>
            <a:pPr algn="just" defTabSz="457200">
              <a:defRPr sz="1300">
                <a:latin typeface="Georgia"/>
                <a:ea typeface="Georgia"/>
                <a:cs typeface="Georgia"/>
                <a:sym typeface="Georgia"/>
              </a:defRPr>
            </a:pPr>
            <a:endParaRPr i="0"/>
          </a:p>
          <a:p>
            <a:pPr algn="just" defTabSz="457200">
              <a:spcBef>
                <a:spcPts val="500"/>
              </a:spcBef>
              <a:defRPr sz="1900">
                <a:latin typeface="Georgia"/>
                <a:ea typeface="Georgia"/>
                <a:cs typeface="Georgia"/>
                <a:sym typeface="Georgia"/>
              </a:defRPr>
            </a:pPr>
            <a:r>
              <a:t>4. Qu'est-ce que la préciosité ?</a:t>
            </a:r>
          </a:p>
          <a:p>
            <a:pPr algn="just" defTabSz="457200">
              <a:defRPr sz="1300">
                <a:latin typeface="Georgia"/>
                <a:ea typeface="Georgia"/>
                <a:cs typeface="Georgia"/>
                <a:sym typeface="Georgia"/>
              </a:defRPr>
            </a:pPr>
            <a:r>
              <a:t>Le courant précieux naît dans les salons qui se développent beaucoup au cours du xvii</a:t>
            </a:r>
            <a:r>
              <a:rPr sz="1100"/>
              <a:t>e</a:t>
            </a:r>
            <a:r>
              <a:t> siècle. Souvent tenus et animés par des femmes de la noblesse désireuses de se cultiver, ces salons réunissent les artistes et penseurs de l'époque, et sont l'occasion de discussions et de jeux. Ils contribuent à faire évoluer les mentalités en raffinant les mœurs et en donnant une nouvelle dimension aux rapports amoureux. La préciosité s'intéresse ainsi particulièrement aux raffinements de la psychologie amoureuse, comme en témoigne par exemple la célèbre « carte de Tendre » de Mademoiselle de Scudéry (</a:t>
            </a:r>
            <a:r>
              <a:rPr i="1"/>
              <a:t>Clélie, histoire romaine</a:t>
            </a:r>
            <a:r>
              <a:t>, 1654-1660).</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noRot="1" noChangeAspect="1"/>
          </p:cNvSpPr>
          <p:nvPr>
            <p:ph type="sldImg"/>
          </p:nvPr>
        </p:nvSpPr>
        <p:spPr>
          <a:prstGeom prst="rect">
            <a:avLst/>
          </a:prstGeom>
        </p:spPr>
        <p:txBody>
          <a:bodyPr/>
          <a:lstStyle/>
          <a:p>
            <a:endParaRPr/>
          </a:p>
        </p:txBody>
      </p:sp>
      <p:sp>
        <p:nvSpPr>
          <p:cNvPr id="653" name="Shape 653"/>
          <p:cNvSpPr>
            <a:spLocks noGrp="1"/>
          </p:cNvSpPr>
          <p:nvPr>
            <p:ph type="body" sz="quarter" idx="1"/>
          </p:nvPr>
        </p:nvSpPr>
        <p:spPr>
          <a:prstGeom prst="rect">
            <a:avLst/>
          </a:prstGeom>
        </p:spPr>
        <p:txBody>
          <a:bodyPr/>
          <a:lstStyle/>
          <a:p>
            <a:pPr defTabSz="457200">
              <a:defRPr sz="1100">
                <a:latin typeface="Helvetica"/>
                <a:ea typeface="Helvetica"/>
                <a:cs typeface="Helvetica"/>
                <a:sym typeface="Helvetica"/>
              </a:defRPr>
            </a:pPr>
            <a:r>
              <a:rPr i="1"/>
              <a:t>L’Adoration</a:t>
            </a:r>
            <a:r>
              <a:t> de </a:t>
            </a:r>
            <a:r>
              <a:rPr u="sng">
                <a:solidFill>
                  <a:srgbClr val="0645AD"/>
                </a:solidFill>
                <a:hlinkClick r:id="rId3"/>
              </a:rPr>
              <a:t>Pierre Paul Rubens</a:t>
            </a:r>
            <a:r>
              <a:t> : une structure dynamique de formes qui s’enroulent en spirale autour d’un espace vide : d’éclatantes draperies, un souffle de mouvements éclairés par une flèche de lumière, peints avec une brillante maîtrise émancipée.</a:t>
            </a:r>
          </a:p>
          <a:p>
            <a:pPr defTabSz="457200">
              <a:defRPr sz="1200" b="1">
                <a:solidFill>
                  <a:srgbClr val="3266BB"/>
                </a:solidFill>
                <a:latin typeface="Helvetica"/>
                <a:ea typeface="Helvetica"/>
                <a:cs typeface="Helvetica"/>
                <a:sym typeface="Helvetica"/>
              </a:defRPr>
            </a:pPr>
            <a:r>
              <a:rPr u="sng">
                <a:hlinkClick r:id="rId4"/>
              </a:rPr>
              <a:t>Peter Paul Rubens</a:t>
            </a:r>
            <a:r>
              <a:rPr>
                <a:solidFill>
                  <a:srgbClr val="000000"/>
                </a:solidFill>
              </a:rPr>
              <a:t> (1577–1640)  </a:t>
            </a:r>
          </a:p>
          <a:p>
            <a:pPr algn="r" defTabSz="457200">
              <a:defRPr sz="1200" b="1">
                <a:latin typeface="Helvetica"/>
                <a:ea typeface="Helvetica"/>
                <a:cs typeface="Helvetica"/>
                <a:sym typeface="Helvetica"/>
              </a:defRPr>
            </a:pPr>
            <a:r>
              <a:t>Title</a:t>
            </a:r>
          </a:p>
          <a:p>
            <a:pPr defTabSz="457200">
              <a:defRPr sz="1200" b="1" i="1">
                <a:latin typeface="Helvetica"/>
                <a:ea typeface="Helvetica"/>
                <a:cs typeface="Helvetica"/>
                <a:sym typeface="Helvetica"/>
              </a:defRPr>
            </a:pPr>
            <a:r>
              <a:t>The Adoration of the Magi</a:t>
            </a:r>
            <a:endParaRPr b="0" i="0"/>
          </a:p>
          <a:p>
            <a:pPr algn="r" defTabSz="457200">
              <a:defRPr sz="1200" b="1">
                <a:latin typeface="Helvetica"/>
                <a:ea typeface="Helvetica"/>
                <a:cs typeface="Helvetica"/>
                <a:sym typeface="Helvetica"/>
              </a:defRPr>
            </a:pPr>
            <a:r>
              <a:t>Date</a:t>
            </a:r>
          </a:p>
          <a:p>
            <a:pPr defTabSz="457200">
              <a:defRPr sz="1200">
                <a:latin typeface="Helvetica"/>
                <a:ea typeface="Helvetica"/>
                <a:cs typeface="Helvetica"/>
                <a:sym typeface="Helvetica"/>
              </a:defRPr>
            </a:pPr>
            <a:r>
              <a:t>1624</a:t>
            </a:r>
          </a:p>
          <a:p>
            <a:pPr algn="r" defTabSz="457200">
              <a:defRPr sz="1200" b="1">
                <a:latin typeface="Helvetica"/>
                <a:ea typeface="Helvetica"/>
                <a:cs typeface="Helvetica"/>
                <a:sym typeface="Helvetica"/>
              </a:defRPr>
            </a:pPr>
            <a:r>
              <a:t>Medium</a:t>
            </a:r>
          </a:p>
          <a:p>
            <a:pPr defTabSz="457200">
              <a:defRPr sz="1200">
                <a:latin typeface="Helvetica"/>
                <a:ea typeface="Helvetica"/>
                <a:cs typeface="Helvetica"/>
                <a:sym typeface="Helvetica"/>
              </a:defRPr>
            </a:pPr>
            <a:r>
              <a:t>oil on panel</a:t>
            </a:r>
          </a:p>
          <a:p>
            <a:pPr algn="r" defTabSz="457200">
              <a:defRPr sz="1200" b="1">
                <a:latin typeface="Helvetica"/>
                <a:ea typeface="Helvetica"/>
                <a:cs typeface="Helvetica"/>
                <a:sym typeface="Helvetica"/>
              </a:defRPr>
            </a:pPr>
            <a:r>
              <a:t>Dimensions</a:t>
            </a:r>
          </a:p>
          <a:p>
            <a:pPr defTabSz="457200">
              <a:defRPr sz="1200">
                <a:latin typeface="Helvetica"/>
                <a:ea typeface="Helvetica"/>
                <a:cs typeface="Helvetica"/>
                <a:sym typeface="Helvetica"/>
              </a:defRPr>
            </a:pPr>
            <a:r>
              <a:t>Height: 447 cm (176 in). Width: 336 cm (132.3 in).</a:t>
            </a:r>
          </a:p>
          <a:p>
            <a:pPr algn="r" defTabSz="457200">
              <a:defRPr sz="1200" b="1">
                <a:latin typeface="Helvetica"/>
                <a:ea typeface="Helvetica"/>
                <a:cs typeface="Helvetica"/>
                <a:sym typeface="Helvetica"/>
              </a:defRPr>
            </a:pPr>
            <a:r>
              <a:t>Current location</a:t>
            </a:r>
          </a:p>
          <a:p>
            <a:pPr defTabSz="457200">
              <a:defRPr sz="1200" b="1">
                <a:solidFill>
                  <a:srgbClr val="3266BB"/>
                </a:solidFill>
                <a:latin typeface="Helvetica"/>
                <a:ea typeface="Helvetica"/>
                <a:cs typeface="Helvetica"/>
                <a:sym typeface="Helvetica"/>
              </a:defRPr>
            </a:pPr>
            <a:r>
              <a:rPr u="sng">
                <a:hlinkClick r:id="rId5"/>
              </a:rPr>
              <a:t>Royal Museum of Fine Arts Antwerp</a:t>
            </a:r>
            <a:r>
              <a:rPr>
                <a:solidFill>
                  <a:srgbClr val="000000"/>
                </a:solidFill>
              </a:rPr>
              <a:t> </a:t>
            </a:r>
          </a:p>
          <a:p>
            <a:pPr defTabSz="457200">
              <a:defRPr sz="1200" b="1">
                <a:solidFill>
                  <a:srgbClr val="3266BB"/>
                </a:solidFill>
                <a:latin typeface="Helvetica"/>
                <a:ea typeface="Helvetica"/>
                <a:cs typeface="Helvetica"/>
                <a:sym typeface="Helvetica"/>
              </a:defRPr>
            </a:pPr>
            <a:endParaRPr>
              <a:solidFill>
                <a:srgbClr val="000000"/>
              </a:solidFill>
            </a:endParaRPr>
          </a:p>
          <a:p>
            <a:pPr defTabSz="457200">
              <a:defRPr sz="1200" b="1">
                <a:solidFill>
                  <a:srgbClr val="3266BB"/>
                </a:solidFill>
                <a:latin typeface="Helvetica"/>
                <a:ea typeface="Helvetica"/>
                <a:cs typeface="Helvetica"/>
                <a:sym typeface="Helvetica"/>
              </a:defRPr>
            </a:pPr>
            <a:endParaRPr>
              <a:solidFill>
                <a:srgbClr val="000000"/>
              </a:solidFill>
            </a:endParaRPr>
          </a:p>
          <a:p>
            <a:pPr defTabSz="457200">
              <a:defRPr sz="1100">
                <a:latin typeface="Helvetica"/>
                <a:ea typeface="Helvetica"/>
                <a:cs typeface="Helvetica"/>
                <a:sym typeface="Helvetica"/>
              </a:defRPr>
            </a:pPr>
            <a:r>
              <a:rPr i="1"/>
              <a:t>Prométhée</a:t>
            </a:r>
            <a:r>
              <a:t>, de </a:t>
            </a:r>
            <a:r>
              <a:rPr u="sng">
                <a:solidFill>
                  <a:srgbClr val="0645AD"/>
                </a:solidFill>
                <a:hlinkClick r:id="rId6"/>
              </a:rPr>
              <a:t>Nicolas-Sébastien Adam</a:t>
            </a:r>
            <a:r>
              <a:t>, 1737 (</a:t>
            </a:r>
            <a:r>
              <a:rPr u="sng">
                <a:solidFill>
                  <a:srgbClr val="0645AD"/>
                </a:solidFill>
                <a:hlinkClick r:id="rId7"/>
              </a:rPr>
              <a:t>Musée du Louvre</a:t>
            </a:r>
            <a:r>
              <a:t>): un fiévreux tour de force rempli de tensions contrastées, de multiples angles et points de vue, et d’intense émotion.</a:t>
            </a:r>
          </a:p>
          <a:p>
            <a:r>
              <a:t>LES GRANDS PEINTRES BAROQUES: le Caravage, Rubens, Rembrandt, Vermeer, Vélasquez.</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prstGeom prst="rect">
            <a:avLst/>
          </a:prstGeom>
        </p:spPr>
        <p:txBody>
          <a:bodyPr/>
          <a:lstStyle/>
          <a:p>
            <a:endParaRPr/>
          </a:p>
        </p:txBody>
      </p:sp>
      <p:sp>
        <p:nvSpPr>
          <p:cNvPr id="659" name="Shape 659"/>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L’</a:t>
            </a:r>
            <a:r>
              <a:rPr b="1"/>
              <a:t>architecture classique</a:t>
            </a:r>
            <a:r>
              <a:t> française est issue de l’admiration et de l’inspiration de l’Antiquité. Elle fut inventée pour magnifier la gloire de </a:t>
            </a:r>
            <a:r>
              <a:rPr u="sng">
                <a:solidFill>
                  <a:srgbClr val="0645AD"/>
                </a:solidFill>
                <a:hlinkClick r:id="rId3"/>
              </a:rPr>
              <a:t>Louis XIV</a:t>
            </a:r>
            <a:r>
              <a:t> puis rayonna dans toute l’</a:t>
            </a:r>
            <a:r>
              <a:rPr u="sng">
                <a:solidFill>
                  <a:srgbClr val="0645AD"/>
                </a:solidFill>
                <a:hlinkClick r:id="rId4"/>
              </a:rPr>
              <a:t>Europe</a:t>
            </a:r>
            <a:r>
              <a:t>. Cette architecture devient à l’étranger le reflet de la puissance du roi de France.</a:t>
            </a:r>
          </a:p>
          <a:p>
            <a:pPr defTabSz="457200">
              <a:spcBef>
                <a:spcPts val="600"/>
              </a:spcBef>
              <a:defRPr sz="1300">
                <a:latin typeface="Helvetica"/>
                <a:ea typeface="Helvetica"/>
                <a:cs typeface="Helvetica"/>
                <a:sym typeface="Helvetica"/>
              </a:defRPr>
            </a:pPr>
            <a:r>
              <a:t>L’esthétique de cette </a:t>
            </a:r>
            <a:r>
              <a:rPr u="sng">
                <a:solidFill>
                  <a:srgbClr val="0645AD"/>
                </a:solidFill>
                <a:hlinkClick r:id="rId5"/>
              </a:rPr>
              <a:t>architecture</a:t>
            </a:r>
            <a:r>
              <a:t> se rapproche des canons grecs et romains reconnus comme des références idéales. Elle puise aussi ses origines des éléments de la </a:t>
            </a:r>
            <a:r>
              <a:rPr u="sng">
                <a:solidFill>
                  <a:srgbClr val="0645AD"/>
                </a:solidFill>
                <a:hlinkClick r:id="rId6"/>
              </a:rPr>
              <a:t>Renaissance</a:t>
            </a:r>
            <a:r>
              <a:t>.</a:t>
            </a:r>
          </a:p>
          <a:p>
            <a:pPr defTabSz="457200">
              <a:spcBef>
                <a:spcPts val="600"/>
              </a:spcBef>
              <a:defRPr sz="1300">
                <a:latin typeface="Helvetica"/>
                <a:ea typeface="Helvetica"/>
                <a:cs typeface="Helvetica"/>
                <a:sym typeface="Helvetica"/>
              </a:defRPr>
            </a:pPr>
            <a:r>
              <a:t>L’architecture classique se caractérise par une étude rationnelle des proportions héritées de l’Antiquité et par la recherche de compositions symétriques. Les lignes nobles et simples sont recherchées, ainsi que l’équilibre et la sobriété du décor, le but étant que les détails répondent à l’ensemble. Elle représente un idéal d’ordre et de raison.</a:t>
            </a:r>
          </a:p>
          <a:p>
            <a:pPr defTabSz="457200">
              <a:spcBef>
                <a:spcPts val="600"/>
              </a:spcBef>
              <a:defRPr sz="1300">
                <a:latin typeface="Helvetica"/>
                <a:ea typeface="Helvetica"/>
                <a:cs typeface="Helvetica"/>
                <a:sym typeface="Helvetica"/>
              </a:defRPr>
            </a:pPr>
            <a:r>
              <a:t>L’influence des châteaux tels que ceux de </a:t>
            </a:r>
            <a:r>
              <a:rPr u="sng">
                <a:solidFill>
                  <a:srgbClr val="0645AD"/>
                </a:solidFill>
                <a:hlinkClick r:id="rId7"/>
              </a:rPr>
              <a:t>Versailles</a:t>
            </a:r>
            <a:r>
              <a:t>, </a:t>
            </a:r>
            <a:r>
              <a:rPr u="sng">
                <a:solidFill>
                  <a:srgbClr val="0645AD"/>
                </a:solidFill>
                <a:hlinkClick r:id="rId8"/>
              </a:rPr>
              <a:t>Grand Trianon</a:t>
            </a:r>
            <a:r>
              <a:t>, </a:t>
            </a:r>
            <a:r>
              <a:rPr u="sng">
                <a:solidFill>
                  <a:srgbClr val="0645AD"/>
                </a:solidFill>
                <a:hlinkClick r:id="rId9"/>
              </a:rPr>
              <a:t>Vaux-le-Vicomte</a:t>
            </a:r>
            <a:r>
              <a:t> est à l’origine du rayonnement de cette architecture à l’étranger.</a:t>
            </a:r>
          </a:p>
          <a:p>
            <a:pPr defTabSz="457200">
              <a:spcBef>
                <a:spcPts val="600"/>
              </a:spcBef>
              <a:defRPr sz="1300">
                <a:latin typeface="Helvetica"/>
                <a:ea typeface="Helvetica"/>
                <a:cs typeface="Helvetica"/>
                <a:sym typeface="Helvetica"/>
              </a:defRPr>
            </a:pPr>
            <a:endParaRPr/>
          </a:p>
          <a:p>
            <a:pPr algn="just" defTabSz="457200">
              <a:defRPr sz="1400">
                <a:latin typeface="Times"/>
                <a:ea typeface="Times"/>
                <a:cs typeface="Times"/>
                <a:sym typeface="Times"/>
              </a:defRPr>
            </a:pPr>
            <a:r>
              <a:t>Contrairement au baroque qui recherche le débordement et le mouvement, le classicisme offre une composition claire et ordonnée dans laquelle le massage s’énonce de manière évidente et sans détour. La composition est souvent fermée, c'est-à-dire que la scène est entièrement contenue à l'intérieur du cadre, contrairement à la composition ouverte du style baroque dans laquelle motifs et personnages sortent de la surface de la toile. La mise en page préfère la construction selon des lignes verticales ou horizontales, ce qui donne à l'image un aspect serein et rigoureux.</a:t>
            </a:r>
            <a:br/>
            <a:r>
              <a:t>La politique de contre-réforme menée par les jésuites ayant trouvé son expression avec le baroque, c’est en France que va pouvoir s’épanouir et se développer le style initié par Annibal Carrache.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 name="Shape 665"/>
          <p:cNvSpPr>
            <a:spLocks noGrp="1" noRot="1" noChangeAspect="1"/>
          </p:cNvSpPr>
          <p:nvPr>
            <p:ph type="sldImg"/>
          </p:nvPr>
        </p:nvSpPr>
        <p:spPr>
          <a:prstGeom prst="rect">
            <a:avLst/>
          </a:prstGeom>
        </p:spPr>
        <p:txBody>
          <a:bodyPr/>
          <a:lstStyle/>
          <a:p>
            <a:endParaRPr/>
          </a:p>
        </p:txBody>
      </p:sp>
      <p:sp>
        <p:nvSpPr>
          <p:cNvPr id="666" name="Shape 666"/>
          <p:cNvSpPr>
            <a:spLocks noGrp="1"/>
          </p:cNvSpPr>
          <p:nvPr>
            <p:ph type="body" sz="quarter" idx="1"/>
          </p:nvPr>
        </p:nvSpPr>
        <p:spPr>
          <a:prstGeom prst="rect">
            <a:avLst/>
          </a:prstGeom>
        </p:spPr>
        <p:txBody>
          <a:bodyPr/>
          <a:lstStyle/>
          <a:p>
            <a:r>
              <a:t>Nicolas Poussin (précurseur du classicisme)</a:t>
            </a:r>
          </a:p>
          <a:p>
            <a:r>
              <a:t>Attention: certaines de ses oeuvres sont d’inspiration baroque, mais ses thèmes presque toujours puisés dans l’Antiquité, les grands mythe. </a:t>
            </a:r>
          </a:p>
          <a:p>
            <a:endParaRPr/>
          </a:p>
          <a:p>
            <a:r>
              <a:t>Ici: traitement classique.</a:t>
            </a:r>
          </a:p>
          <a:p>
            <a:r>
              <a:t>Les contours sont lissés, clairs.</a:t>
            </a:r>
          </a:p>
          <a:p>
            <a:r>
              <a:t>Peu de mouvement, paysage statique.</a:t>
            </a:r>
          </a:p>
          <a:p>
            <a:r>
              <a:t>La nature est peinte avec l’homme.</a:t>
            </a:r>
          </a:p>
          <a:p>
            <a:r>
              <a:t>On trouve des lignes de fuite claires qui structurent l’oeuvre.</a:t>
            </a:r>
          </a:p>
          <a:p>
            <a:endParaRPr/>
          </a:p>
          <a:p>
            <a:r>
              <a:t>D’autres peintres classiques:</a:t>
            </a:r>
          </a:p>
          <a:p>
            <a:r>
              <a:t>Claude Gellée dit le Lorrain</a:t>
            </a:r>
          </a:p>
          <a:p>
            <a:r>
              <a:t>Philippe de Champaigne</a:t>
            </a:r>
          </a:p>
          <a:p>
            <a:endParaRPr/>
          </a:p>
          <a:p>
            <a:r>
              <a:t>Voir: </a:t>
            </a:r>
            <a:r>
              <a:rPr u="sng">
                <a:hlinkClick r:id="rId3"/>
              </a:rPr>
              <a:t>http://www.cndp.fr/crdp-reims/artsculture/dossiers_peda/classicisme.pdf</a:t>
            </a:r>
          </a:p>
          <a:p>
            <a:endParaRPr u="sng">
              <a:hlinkClick r:id="rId3"/>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prstGeom prst="rect">
            <a:avLst/>
          </a:prstGeom>
        </p:spPr>
        <p:txBody>
          <a:bodyPr/>
          <a:lstStyle/>
          <a:p>
            <a:endParaRPr/>
          </a:p>
        </p:txBody>
      </p:sp>
      <p:sp>
        <p:nvSpPr>
          <p:cNvPr id="682" name="Shape 682"/>
          <p:cNvSpPr>
            <a:spLocks noGrp="1"/>
          </p:cNvSpPr>
          <p:nvPr>
            <p:ph type="body" sz="quarter" idx="1"/>
          </p:nvPr>
        </p:nvSpPr>
        <p:spPr>
          <a:prstGeom prst="rect">
            <a:avLst/>
          </a:prstGeom>
        </p:spPr>
        <p:txBody>
          <a:bodyPr/>
          <a:lstStyle/>
          <a:p>
            <a:r>
              <a:t>1) Formes exagérées, mouvement (cercle) de torsion, débordement des formes, sensualité, démesure. Dimension spectaculaire (l’art baroque est un art militant contre la Réforme protestante, prenant le contrepried du réalisme et de la simplicité prônée par le protestantisme austère).</a:t>
            </a:r>
          </a:p>
          <a:p>
            <a:r>
              <a:t>2) baroque: mouvement, les personnages veulent sortir du cadre.</a:t>
            </a:r>
          </a:p>
          <a:p>
            <a:r>
              <a:t>3) Scène classique (mythologie chrétienne): sans mouvement, contours clairs, symétrie avec Christ au centre: mesure.</a:t>
            </a:r>
          </a:p>
          <a:p>
            <a:r>
              <a:rPr sz="1100" b="1">
                <a:solidFill>
                  <a:srgbClr val="666666"/>
                </a:solidFill>
                <a:latin typeface="Arial"/>
                <a:ea typeface="Arial"/>
                <a:cs typeface="Arial"/>
                <a:sym typeface="Arial"/>
              </a:rPr>
              <a:t>Jean-Guillaume Carlier (1638-1675)</a:t>
            </a:r>
            <a:r>
              <a:rPr sz="1100">
                <a:solidFill>
                  <a:srgbClr val="666666"/>
                </a:solidFill>
                <a:latin typeface="Arial"/>
                <a:ea typeface="Arial"/>
                <a:cs typeface="Arial"/>
                <a:sym typeface="Arial"/>
              </a:rPr>
              <a:t/>
            </a:r>
            <a:br>
              <a:rPr sz="1100">
                <a:solidFill>
                  <a:srgbClr val="666666"/>
                </a:solidFill>
                <a:latin typeface="Arial"/>
                <a:ea typeface="Arial"/>
                <a:cs typeface="Arial"/>
                <a:sym typeface="Arial"/>
              </a:rPr>
            </a:br>
            <a:r>
              <a:rPr sz="1100" i="1">
                <a:solidFill>
                  <a:srgbClr val="666666"/>
                </a:solidFill>
                <a:latin typeface="Arial"/>
                <a:ea typeface="Arial"/>
                <a:cs typeface="Arial"/>
                <a:sym typeface="Arial"/>
              </a:rPr>
              <a:t>Le Christ appelant à lui les petits enfants</a:t>
            </a:r>
            <a:r>
              <a:rPr sz="1100">
                <a:solidFill>
                  <a:srgbClr val="666666"/>
                </a:solidFill>
                <a:latin typeface="Arial"/>
                <a:ea typeface="Arial"/>
                <a:cs typeface="Arial"/>
                <a:sym typeface="Arial"/>
              </a:rPr>
              <a:t/>
            </a:r>
            <a:br>
              <a:rPr sz="1100">
                <a:solidFill>
                  <a:srgbClr val="666666"/>
                </a:solidFill>
                <a:latin typeface="Arial"/>
                <a:ea typeface="Arial"/>
                <a:cs typeface="Arial"/>
                <a:sym typeface="Arial"/>
              </a:rPr>
            </a:br>
            <a:r>
              <a:rPr sz="1100">
                <a:solidFill>
                  <a:srgbClr val="666666"/>
                </a:solidFill>
                <a:latin typeface="Arial"/>
                <a:ea typeface="Arial"/>
                <a:cs typeface="Arial"/>
                <a:sym typeface="Arial"/>
              </a:rPr>
              <a:t>Huile sur toile, 127 x 195 cm</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r>
              <a:t>Les courants littéraires incarnent l’esprit d’une génération ou d’une société, à un moment précis de son histoire. Chaque courant s’inscrit en réaction à une idéologie et des valeurs dominantes.</a:t>
            </a:r>
          </a:p>
          <a:p>
            <a:r>
              <a:t>L’histoire des courants littéraires peut se ramener à deux grandes tendances, de façons à peu près toujours identiques d’envisager la création.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pPr defTabSz="457200">
              <a:spcBef>
                <a:spcPts val="600"/>
              </a:spcBef>
              <a:defRPr sz="1200">
                <a:latin typeface="Helvetica"/>
                <a:ea typeface="Helvetica"/>
                <a:cs typeface="Helvetica"/>
                <a:sym typeface="Helvetica"/>
              </a:defRPr>
            </a:pPr>
            <a:r>
              <a:rPr u="sng">
                <a:solidFill>
                  <a:srgbClr val="3266BB"/>
                </a:solidFill>
                <a:uFill>
                  <a:solidFill>
                    <a:srgbClr val="3266BB"/>
                  </a:solidFill>
                </a:uFill>
                <a:hlinkClick r:id="rId3"/>
              </a:rPr>
              <a:t>Madeleine de Scudéry</a:t>
            </a:r>
            <a:r>
              <a:t>, anonymous 18th century engraving after a 1650's painting</a:t>
            </a:r>
          </a:p>
          <a:p>
            <a:pPr defTabSz="457200">
              <a:spcBef>
                <a:spcPts val="600"/>
              </a:spcBef>
              <a:defRPr sz="1200">
                <a:latin typeface="Helvetica"/>
                <a:ea typeface="Helvetica"/>
                <a:cs typeface="Helvetica"/>
                <a:sym typeface="Helvetica"/>
              </a:defRPr>
            </a:pPr>
            <a:endParaRPr/>
          </a:p>
          <a:p>
            <a:pPr defTabSz="457200">
              <a:spcBef>
                <a:spcPts val="600"/>
              </a:spcBef>
              <a:defRPr sz="1200">
                <a:latin typeface="Helvetica"/>
                <a:ea typeface="Helvetica"/>
                <a:cs typeface="Helvetica"/>
                <a:sym typeface="Helvetica"/>
              </a:defRPr>
            </a:pPr>
            <a:endParaRPr/>
          </a:p>
          <a:p>
            <a:pPr defTabSz="457200">
              <a:spcBef>
                <a:spcPts val="600"/>
              </a:spcBef>
              <a:defRPr sz="12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La </a:t>
            </a:r>
            <a:r>
              <a:rPr b="1"/>
              <a:t>préciosité</a:t>
            </a:r>
            <a:r>
              <a:rPr sz="1000">
                <a:solidFill>
                  <a:srgbClr val="0645AD"/>
                </a:solidFill>
              </a:rPr>
              <a:t>1</a:t>
            </a:r>
            <a:r>
              <a:t> est un mouvement culturel et un </a:t>
            </a:r>
            <a:r>
              <a:rPr u="sng">
                <a:solidFill>
                  <a:srgbClr val="0645AD"/>
                </a:solidFill>
                <a:hlinkClick r:id="rId4"/>
              </a:rPr>
              <a:t>courant littéraire français du xvii</a:t>
            </a:r>
            <a:r>
              <a:rPr sz="1100" u="sng" baseline="31999">
                <a:solidFill>
                  <a:srgbClr val="0645AD"/>
                </a:solidFill>
                <a:hlinkClick r:id="rId4"/>
              </a:rPr>
              <a:t>e</a:t>
            </a:r>
            <a:r>
              <a:rPr u="sng">
                <a:solidFill>
                  <a:srgbClr val="0645AD"/>
                </a:solidFill>
                <a:hlinkClick r:id="rId4"/>
              </a:rPr>
              <a:t> siècle</a:t>
            </a:r>
            <a:r>
              <a:t> qui repose sur la volonté de se distinguer par la pureté du langage, par l’élégance de la tenue, par la dignité des mœurs et un amour idéalisé.</a:t>
            </a:r>
          </a:p>
          <a:p>
            <a:pPr defTabSz="457200">
              <a:spcBef>
                <a:spcPts val="600"/>
              </a:spcBef>
              <a:defRPr sz="1300">
                <a:latin typeface="Helvetica"/>
                <a:ea typeface="Helvetica"/>
                <a:cs typeface="Helvetica"/>
                <a:sym typeface="Helvetica"/>
              </a:defRPr>
            </a:pPr>
            <a:r>
              <a:t>Vers la première moitié du </a:t>
            </a:r>
            <a:r>
              <a:rPr u="sng">
                <a:solidFill>
                  <a:srgbClr val="0645AD"/>
                </a:solidFill>
                <a:hlinkClick r:id="rId5"/>
              </a:rPr>
              <a:t>xvii</a:t>
            </a:r>
            <a:r>
              <a:rPr sz="1100" u="sng" baseline="31999">
                <a:solidFill>
                  <a:srgbClr val="0645AD"/>
                </a:solidFill>
                <a:hlinkClick r:id="rId5"/>
              </a:rPr>
              <a:t>e</a:t>
            </a:r>
            <a:r>
              <a:rPr u="sng">
                <a:solidFill>
                  <a:srgbClr val="0645AD"/>
                </a:solidFill>
                <a:hlinkClick r:id="rId5"/>
              </a:rPr>
              <a:t> siècle</a:t>
            </a:r>
            <a:r>
              <a:t>, entre </a:t>
            </a:r>
            <a:r>
              <a:rPr u="sng">
                <a:solidFill>
                  <a:srgbClr val="0645AD"/>
                </a:solidFill>
                <a:hlinkClick r:id="rId6"/>
              </a:rPr>
              <a:t>1626</a:t>
            </a:r>
            <a:r>
              <a:t> et </a:t>
            </a:r>
            <a:r>
              <a:rPr u="sng">
                <a:solidFill>
                  <a:srgbClr val="0645AD"/>
                </a:solidFill>
                <a:hlinkClick r:id="rId7"/>
              </a:rPr>
              <a:t>1662</a:t>
            </a:r>
            <a:r>
              <a:t> en avance sur son époque, il a profondément marqué son temps, par exemple avec le rejet de l'</a:t>
            </a:r>
            <a:r>
              <a:rPr i="1" u="sng">
                <a:solidFill>
                  <a:srgbClr val="0645AD"/>
                </a:solidFill>
                <a:hlinkClick r:id="rId8"/>
              </a:rPr>
              <a:t>a priori</a:t>
            </a:r>
            <a:r>
              <a:t> de la supériorité masculine. Il a aussi été l'objet de critiques, comme celles de </a:t>
            </a:r>
            <a:r>
              <a:rPr u="sng">
                <a:solidFill>
                  <a:srgbClr val="0645AD"/>
                </a:solidFill>
                <a:hlinkClick r:id="rId9"/>
              </a:rPr>
              <a:t>Molière</a:t>
            </a:r>
            <a:r>
              <a:t> dans </a:t>
            </a:r>
            <a:r>
              <a:rPr i="1" u="sng">
                <a:solidFill>
                  <a:srgbClr val="0645AD"/>
                </a:solidFill>
                <a:hlinkClick r:id="rId10"/>
              </a:rPr>
              <a:t>Les Précieuses ridicules</a:t>
            </a:r>
            <a:r>
              <a:t> et </a:t>
            </a:r>
            <a:r>
              <a:rPr i="1" u="sng">
                <a:solidFill>
                  <a:srgbClr val="0645AD"/>
                </a:solidFill>
                <a:hlinkClick r:id="rId11"/>
              </a:rPr>
              <a:t>Le Misanthrope ou l'Atrabilaire amoureux</a:t>
            </a:r>
            <a:r>
              <a:t> ou de </a:t>
            </a:r>
            <a:r>
              <a:rPr u="sng">
                <a:solidFill>
                  <a:srgbClr val="0645AD"/>
                </a:solidFill>
                <a:hlinkClick r:id="rId12"/>
              </a:rPr>
              <a:t>Michel de Pure</a:t>
            </a:r>
            <a:r>
              <a:t> avec </a:t>
            </a:r>
            <a:r>
              <a:rPr i="1"/>
              <a:t>La Précieuse</a:t>
            </a:r>
            <a:r>
              <a:t> (1656-1658) </a:t>
            </a:r>
            <a:r>
              <a:rPr sz="1000">
                <a:solidFill>
                  <a:srgbClr val="0645AD"/>
                </a:solidFill>
              </a:rPr>
              <a:t>2</a:t>
            </a:r>
            <a:r>
              <a:t> ou encore d'</a:t>
            </a:r>
            <a:r>
              <a:rPr u="sng">
                <a:solidFill>
                  <a:srgbClr val="0645AD"/>
                </a:solidFill>
                <a:hlinkClick r:id="rId13"/>
              </a:rPr>
              <a:t>Antoine Baudeau de Somaize</a:t>
            </a:r>
            <a:r>
              <a:t> </a:t>
            </a:r>
            <a:r>
              <a:rPr sz="1000">
                <a:solidFill>
                  <a:srgbClr val="0645AD"/>
                </a:solidFill>
              </a:rPr>
              <a:t>3</a:t>
            </a:r>
            <a:r>
              <a:t>. Enfin, le </a:t>
            </a:r>
            <a:r>
              <a:rPr u="sng">
                <a:solidFill>
                  <a:srgbClr val="0645AD"/>
                </a:solidFill>
                <a:hlinkClick r:id="rId14"/>
              </a:rPr>
              <a:t>classicisme</a:t>
            </a:r>
            <a:r>
              <a:t>, tel que celui de </a:t>
            </a:r>
            <a:r>
              <a:rPr u="sng">
                <a:solidFill>
                  <a:srgbClr val="0645AD"/>
                </a:solidFill>
                <a:hlinkClick r:id="rId15"/>
              </a:rPr>
              <a:t>Jean Racine</a:t>
            </a:r>
            <a:r>
              <a:t>, s'en est différencié.</a:t>
            </a:r>
          </a:p>
          <a:p>
            <a:pPr defTabSz="457200">
              <a:spcBef>
                <a:spcPts val="600"/>
              </a:spcBef>
              <a:defRPr sz="1300">
                <a:latin typeface="Helvetica"/>
                <a:ea typeface="Helvetica"/>
                <a:cs typeface="Helvetica"/>
                <a:sym typeface="Helvetica"/>
              </a:defRPr>
            </a:pPr>
            <a:endParaRPr/>
          </a:p>
          <a:p>
            <a:pPr defTabSz="457200">
              <a:defRPr sz="1600" b="1">
                <a:latin typeface="Times"/>
                <a:ea typeface="Times"/>
                <a:cs typeface="Times"/>
                <a:sym typeface="Times"/>
              </a:defRPr>
            </a:pPr>
            <a:r>
              <a:rPr b="0"/>
              <a:t>Elle repose sur la </a:t>
            </a:r>
            <a:r>
              <a:t>volonté de se distinguer</a:t>
            </a:r>
            <a:r>
              <a:rPr b="0"/>
              <a:t> :</a:t>
            </a:r>
          </a:p>
          <a:p>
            <a:pPr marL="457200" indent="-317500" defTabSz="457200">
              <a:buSzPct val="100000"/>
              <a:buAutoNum type="arabicPeriod"/>
              <a:tabLst>
                <a:tab pos="139700" algn="l"/>
                <a:tab pos="457200" algn="l"/>
              </a:tabLst>
              <a:defRPr sz="1600">
                <a:latin typeface="Times"/>
                <a:ea typeface="Times"/>
                <a:cs typeface="Times"/>
                <a:sym typeface="Times"/>
              </a:defRPr>
            </a:pPr>
            <a:r>
              <a:t>par la dignité des moeurs</a:t>
            </a:r>
          </a:p>
          <a:p>
            <a:pPr marL="457200" indent="-317500" defTabSz="457200">
              <a:buSzPct val="100000"/>
              <a:buAutoNum type="arabicPeriod"/>
              <a:tabLst>
                <a:tab pos="139700" algn="l"/>
                <a:tab pos="457200" algn="l"/>
              </a:tabLst>
              <a:defRPr sz="1600">
                <a:latin typeface="Times"/>
                <a:ea typeface="Times"/>
                <a:cs typeface="Times"/>
                <a:sym typeface="Times"/>
              </a:defRPr>
            </a:pPr>
            <a:r>
              <a:t>par l'élégance de la tenue</a:t>
            </a:r>
          </a:p>
          <a:p>
            <a:pPr marL="457200" indent="-317500" defTabSz="457200">
              <a:buSzPct val="100000"/>
              <a:buAutoNum type="arabicPeriod"/>
              <a:tabLst>
                <a:tab pos="139700" algn="l"/>
                <a:tab pos="457200" algn="l"/>
              </a:tabLst>
              <a:defRPr sz="1600">
                <a:latin typeface="Times"/>
                <a:ea typeface="Times"/>
                <a:cs typeface="Times"/>
                <a:sym typeface="Times"/>
              </a:defRPr>
            </a:pPr>
            <a:r>
              <a:t>par la pureté du langage</a:t>
            </a:r>
          </a:p>
          <a:p>
            <a:pPr defTabSz="457200">
              <a:spcBef>
                <a:spcPts val="1600"/>
              </a:spcBef>
              <a:defRPr sz="1600">
                <a:latin typeface="Times"/>
                <a:ea typeface="Times"/>
                <a:cs typeface="Times"/>
                <a:sym typeface="Times"/>
              </a:defRPr>
            </a:pPr>
            <a:r>
              <a:t>C'est donc une </a:t>
            </a:r>
            <a:r>
              <a:rPr b="1"/>
              <a:t>aristocratie de l'esprit</a:t>
            </a:r>
            <a:r>
              <a:t>, qui s'appuie sur la culture (et donc implique l'</a:t>
            </a:r>
            <a:r>
              <a:rPr b="1"/>
              <a:t>effort intellectuel</a:t>
            </a:r>
            <a:r>
              <a:t> d'acquisition de cette culture), pour dire de la façon la plus singulière possible une réalité parfaitement banale.</a:t>
            </a:r>
          </a:p>
          <a:p>
            <a:pPr defTabSz="457200">
              <a:spcBef>
                <a:spcPts val="1600"/>
              </a:spcBef>
              <a:defRPr sz="1600">
                <a:latin typeface="Times"/>
                <a:ea typeface="Times"/>
                <a:cs typeface="Times"/>
                <a:sym typeface="Times"/>
              </a:defRPr>
            </a:pPr>
            <a:r>
              <a:t>Elle devient un mode d'action, un sentiment, et même un état d'esprit collectif.</a:t>
            </a:r>
          </a:p>
          <a:p>
            <a:pPr defTabSz="457200">
              <a:spcBef>
                <a:spcPts val="1600"/>
              </a:spcBef>
              <a:defRPr sz="1600">
                <a:latin typeface="Times"/>
                <a:ea typeface="Times"/>
                <a:cs typeface="Times"/>
                <a:sym typeface="Times"/>
              </a:defRPr>
            </a:pPr>
            <a:r>
              <a:t>Elle suppose nécessairement la </a:t>
            </a:r>
            <a:r>
              <a:rPr b="1"/>
              <a:t>mondanité </a:t>
            </a:r>
            <a:r>
              <a:t>: la conversation, jugée supérieure à l'écriture, est la principale occupation. Il faut bien comprendre que tous les compliments faits à une femme le sont pour être applaudis par un tiers (pour montrer sa culture et son esprit) : d'où la nécessité d'être en public.</a:t>
            </a:r>
          </a:p>
          <a:p>
            <a:pPr defTabSz="457200">
              <a:spcBef>
                <a:spcPts val="600"/>
              </a:spcBef>
              <a:defRPr sz="1300">
                <a:latin typeface="Helvetica"/>
                <a:ea typeface="Helvetica"/>
                <a:cs typeface="Helvetica"/>
                <a:sym typeface="Helvetica"/>
              </a:defRPr>
            </a:pPr>
            <a:r>
              <a:t>Idéologie:</a:t>
            </a:r>
          </a:p>
          <a:p>
            <a:pPr defTabSz="457200">
              <a:spcBef>
                <a:spcPts val="600"/>
              </a:spcBef>
              <a:defRPr sz="1300">
                <a:latin typeface="Helvetica"/>
                <a:ea typeface="Helvetica"/>
                <a:cs typeface="Helvetica"/>
                <a:sym typeface="Helvetica"/>
              </a:defRPr>
            </a:pPr>
            <a:r>
              <a:t>- Amour parfait, pur, idéalisé: amour platonique, sans mariage, loin de l’amour grossier, charnel</a:t>
            </a:r>
          </a:p>
          <a:p>
            <a:pPr defTabSz="457200">
              <a:spcBef>
                <a:spcPts val="600"/>
              </a:spcBef>
              <a:defRPr sz="1300">
                <a:latin typeface="Helvetica"/>
                <a:ea typeface="Helvetica"/>
                <a:cs typeface="Helvetica"/>
                <a:sym typeface="Helvetica"/>
              </a:defRPr>
            </a:pPr>
            <a:r>
              <a:t>- Méfiance envers le mariage, égalité hommes-femmes, droit à un amant. ( </a:t>
            </a:r>
            <a:r>
              <a:rPr u="sng">
                <a:hlinkClick r:id="rId16"/>
              </a:rPr>
              <a:t>http://wronecki.pagesperso-orange.fr/mariehelene/pre_amou.htm</a:t>
            </a:r>
            <a:r>
              <a:t> )</a:t>
            </a:r>
          </a:p>
          <a:p>
            <a:pPr defTabSz="457200">
              <a:spcBef>
                <a:spcPts val="600"/>
              </a:spcBef>
              <a:defRPr sz="1300">
                <a:latin typeface="Helvetica"/>
                <a:ea typeface="Helvetica"/>
                <a:cs typeface="Helvetica"/>
                <a:sym typeface="Helvetica"/>
              </a:defRPr>
            </a:pPr>
            <a:r>
              <a:t>- Langage pur (éviter mots bas, registre soutenu, néologismes, on raffine, périphrases, hyperboles, superlatifs)</a:t>
            </a:r>
          </a:p>
          <a:p>
            <a:pPr defTabSz="457200">
              <a:spcBef>
                <a:spcPts val="600"/>
              </a:spcBef>
              <a:defRPr sz="1300">
                <a:latin typeface="Helvetica"/>
                <a:ea typeface="Helvetica"/>
                <a:cs typeface="Helvetica"/>
                <a:sym typeface="Helvetica"/>
              </a:defRPr>
            </a:pPr>
            <a:r>
              <a:t>- Prépondérance de l’oral, joutes oratoires, expression du bel esprit.</a:t>
            </a:r>
          </a:p>
          <a:p>
            <a:pPr defTabSz="457200">
              <a:spcBef>
                <a:spcPts val="600"/>
              </a:spcBef>
              <a:defRPr sz="1300">
                <a:latin typeface="Helvetica"/>
                <a:ea typeface="Helvetica"/>
                <a:cs typeface="Helvetica"/>
                <a:sym typeface="Helvetica"/>
              </a:defRPr>
            </a:pPr>
            <a:endParaRPr/>
          </a:p>
          <a:p>
            <a:pPr defTabSz="457200">
              <a:spcBef>
                <a:spcPts val="1100"/>
              </a:spcBef>
              <a:defRPr sz="1000">
                <a:latin typeface="Helvetica"/>
                <a:ea typeface="Helvetica"/>
                <a:cs typeface="Helvetica"/>
                <a:sym typeface="Helvetica"/>
              </a:defRPr>
            </a:pPr>
            <a:r>
              <a:rPr sz="1900"/>
              <a:t>Les salons, alcôves</a:t>
            </a:r>
            <a:r>
              <a:rPr>
                <a:solidFill>
                  <a:srgbClr val="555555"/>
                </a:solidFill>
              </a:rPr>
              <a:t>[</a:t>
            </a:r>
            <a:r>
              <a:rPr u="sng">
                <a:solidFill>
                  <a:srgbClr val="0645AD"/>
                </a:solidFill>
                <a:hlinkClick r:id="rId17"/>
              </a:rPr>
              <a:t>modifier</a:t>
            </a:r>
            <a:r>
              <a:rPr>
                <a:solidFill>
                  <a:srgbClr val="555555"/>
                </a:solidFill>
              </a:rPr>
              <a:t> | </a:t>
            </a:r>
            <a:r>
              <a:rPr u="sng">
                <a:solidFill>
                  <a:srgbClr val="0645AD"/>
                </a:solidFill>
                <a:hlinkClick r:id="rId18"/>
              </a:rPr>
              <a:t>modifier le code</a:t>
            </a:r>
            <a:r>
              <a:rPr>
                <a:solidFill>
                  <a:srgbClr val="555555"/>
                </a:solidFill>
              </a:rPr>
              <a:t>]</a:t>
            </a:r>
            <a:endParaRPr sz="1900"/>
          </a:p>
          <a:p>
            <a:pPr defTabSz="457200">
              <a:spcBef>
                <a:spcPts val="600"/>
              </a:spcBef>
              <a:defRPr sz="1300">
                <a:latin typeface="Helvetica"/>
                <a:ea typeface="Helvetica"/>
                <a:cs typeface="Helvetica"/>
                <a:sym typeface="Helvetica"/>
              </a:defRPr>
            </a:pPr>
            <a:r>
              <a:t>Les Précieux se retrouvent dans des </a:t>
            </a:r>
            <a:r>
              <a:rPr u="sng">
                <a:solidFill>
                  <a:srgbClr val="0645AD"/>
                </a:solidFill>
                <a:hlinkClick r:id="rId19"/>
              </a:rPr>
              <a:t>salons littéraires</a:t>
            </a:r>
            <a:r>
              <a:t> tenus souvent dans les </a:t>
            </a:r>
            <a:r>
              <a:rPr u="sng">
                <a:solidFill>
                  <a:srgbClr val="0645AD"/>
                </a:solidFill>
                <a:hlinkClick r:id="rId20"/>
              </a:rPr>
              <a:t>ruelles</a:t>
            </a:r>
            <a:r>
              <a:t>.</a:t>
            </a:r>
          </a:p>
          <a:p>
            <a:pPr defTabSz="457200">
              <a:spcBef>
                <a:spcPts val="600"/>
              </a:spcBef>
              <a:defRPr sz="1300">
                <a:latin typeface="Helvetica"/>
                <a:ea typeface="Helvetica"/>
                <a:cs typeface="Helvetica"/>
                <a:sym typeface="Helvetica"/>
              </a:defRPr>
            </a:pPr>
            <a:r>
              <a:t>Ces organisations sont « fondées » par de grands </a:t>
            </a:r>
            <a:r>
              <a:rPr u="sng">
                <a:solidFill>
                  <a:srgbClr val="0645AD"/>
                </a:solidFill>
                <a:hlinkClick r:id="rId21"/>
              </a:rPr>
              <a:t>aristocrates</a:t>
            </a:r>
            <a:r>
              <a:t>. Ils se développent initialement en </a:t>
            </a:r>
            <a:r>
              <a:rPr u="sng">
                <a:solidFill>
                  <a:srgbClr val="0645AD"/>
                </a:solidFill>
                <a:hlinkClick r:id="rId22"/>
              </a:rPr>
              <a:t>Provence</a:t>
            </a:r>
            <a:r>
              <a:t> et à </a:t>
            </a:r>
            <a:r>
              <a:rPr u="sng">
                <a:solidFill>
                  <a:srgbClr val="0645AD"/>
                </a:solidFill>
                <a:hlinkClick r:id="rId23"/>
              </a:rPr>
              <a:t>Paris</a:t>
            </a:r>
            <a:r>
              <a:t>. Pour y accéder, on doit avoir une noblesse de sang et une « noblesse de l’âme ». Les </a:t>
            </a:r>
            <a:r>
              <a:rPr u="sng">
                <a:solidFill>
                  <a:srgbClr val="0645AD"/>
                </a:solidFill>
                <a:hlinkClick r:id="rId24"/>
              </a:rPr>
              <a:t>femmes</a:t>
            </a:r>
            <a:r>
              <a:t> y sont actives. Les plus importants sont la « chambre bleue » de </a:t>
            </a:r>
            <a:r>
              <a:rPr u="sng">
                <a:solidFill>
                  <a:srgbClr val="0645AD"/>
                </a:solidFill>
                <a:hlinkClick r:id="rId25"/>
              </a:rPr>
              <a:t>Catherine de Rambouillet</a:t>
            </a:r>
            <a:r>
              <a:t> et celui de </a:t>
            </a:r>
            <a:r>
              <a:rPr u="sng">
                <a:solidFill>
                  <a:srgbClr val="0645AD"/>
                </a:solidFill>
                <a:hlinkClick r:id="rId3"/>
              </a:rPr>
              <a:t>Madeleine de Scudéry</a:t>
            </a:r>
            <a:r>
              <a:t> sans oublier </a:t>
            </a:r>
            <a:r>
              <a:rPr u="sng">
                <a:solidFill>
                  <a:srgbClr val="0645AD"/>
                </a:solidFill>
                <a:hlinkClick r:id="rId26"/>
              </a:rPr>
              <a:t>Madame de La Fayette</a:t>
            </a:r>
            <a:r>
              <a:t>. On y discute dans un langage très appliqué, on y parle de littérature, on y écrit et lit des </a:t>
            </a:r>
            <a:r>
              <a:rPr u="sng">
                <a:solidFill>
                  <a:srgbClr val="0645AD"/>
                </a:solidFill>
                <a:hlinkClick r:id="rId27"/>
              </a:rPr>
              <a:t>poèmes</a:t>
            </a:r>
            <a:r>
              <a:t>, presque tous sur l’amour, et on y lit des extraits d’œuvres.</a:t>
            </a:r>
          </a:p>
          <a:p>
            <a:pPr defTabSz="457200">
              <a:spcBef>
                <a:spcPts val="600"/>
              </a:spcBef>
              <a:defRPr sz="1300">
                <a:latin typeface="Helvetica"/>
                <a:ea typeface="Helvetica"/>
                <a:cs typeface="Helvetica"/>
                <a:sym typeface="Helvetica"/>
              </a:defRPr>
            </a:pPr>
            <a:r>
              <a:t>Ces salons vont influencer les auteurs de cette époque qui, à travers la pratique du portrait littéraire, de la maxime, du roman, et de la lettre, renouvellent la littérature baignant dans un raffinement extrême qui inspirera le </a:t>
            </a:r>
            <a:r>
              <a:rPr u="sng">
                <a:solidFill>
                  <a:srgbClr val="0645AD"/>
                </a:solidFill>
                <a:hlinkClick r:id="rId28"/>
              </a:rPr>
              <a:t>libertinage</a:t>
            </a:r>
            <a:r>
              <a:t>. Ils ont aussi influencé la culture des siècles à venir car les philosophes des </a:t>
            </a:r>
            <a:r>
              <a:rPr u="sng">
                <a:solidFill>
                  <a:srgbClr val="0645AD"/>
                </a:solidFill>
                <a:hlinkClick r:id="rId29"/>
              </a:rPr>
              <a:t>Lumières</a:t>
            </a:r>
            <a:r>
              <a:t> prendront l’habitude de se réunir dans des « salons », coutume qui s’est poursuivie jusqu’à l’époque contemporaine.</a:t>
            </a:r>
            <a:endParaRPr sz="1700" b="1"/>
          </a:p>
          <a:p>
            <a:pPr defTabSz="457200">
              <a:spcBef>
                <a:spcPts val="500"/>
              </a:spcBef>
              <a:defRPr sz="1000">
                <a:solidFill>
                  <a:srgbClr val="0645AD"/>
                </a:solidFill>
                <a:latin typeface="Helvetica"/>
                <a:ea typeface="Helvetica"/>
                <a:cs typeface="Helvetica"/>
                <a:sym typeface="Helvetica"/>
              </a:defRPr>
            </a:pPr>
            <a:r>
              <a:rPr sz="1700" b="1">
                <a:solidFill>
                  <a:srgbClr val="000000"/>
                </a:solidFill>
              </a:rPr>
              <a:t>Vocabulaire</a:t>
            </a:r>
            <a:r>
              <a:rPr>
                <a:solidFill>
                  <a:srgbClr val="555555"/>
                </a:solidFill>
              </a:rPr>
              <a:t>[</a:t>
            </a:r>
            <a:r>
              <a:rPr u="sng">
                <a:hlinkClick r:id="rId30"/>
              </a:rPr>
              <a:t>modifier</a:t>
            </a:r>
            <a:r>
              <a:rPr>
                <a:solidFill>
                  <a:srgbClr val="555555"/>
                </a:solidFill>
              </a:rPr>
              <a:t> | </a:t>
            </a:r>
            <a:r>
              <a:rPr u="sng">
                <a:hlinkClick r:id="rId31"/>
              </a:rPr>
              <a:t>modifier le code</a:t>
            </a:r>
            <a:r>
              <a:rPr>
                <a:solidFill>
                  <a:srgbClr val="555555"/>
                </a:solidFill>
              </a:rPr>
              <a:t>]</a:t>
            </a:r>
            <a:endParaRPr sz="1700" b="1">
              <a:solidFill>
                <a:srgbClr val="000000"/>
              </a:solidFill>
            </a:endParaRPr>
          </a:p>
          <a:p>
            <a:pPr defTabSz="457200">
              <a:spcBef>
                <a:spcPts val="600"/>
              </a:spcBef>
              <a:defRPr sz="1300">
                <a:latin typeface="Helvetica"/>
                <a:ea typeface="Helvetica"/>
                <a:cs typeface="Helvetica"/>
                <a:sym typeface="Helvetica"/>
              </a:defRPr>
            </a:pPr>
            <a:r>
              <a:t>Les Précieux sont surtout connus pour leur création </a:t>
            </a:r>
            <a:r>
              <a:rPr u="sng">
                <a:solidFill>
                  <a:srgbClr val="0645AD"/>
                </a:solidFill>
                <a:hlinkClick r:id="rId32"/>
              </a:rPr>
              <a:t>lexicale</a:t>
            </a:r>
            <a:r>
              <a:t> intense dans le but de désigner le monde de manière pudique (les mots « nobles » sont privilégiés, les mots « bas » sont évités</a:t>
            </a:r>
            <a:r>
              <a:rPr sz="1000">
                <a:solidFill>
                  <a:srgbClr val="0645AD"/>
                </a:solidFill>
              </a:rPr>
              <a:t>5</a:t>
            </a:r>
            <a:r>
              <a:t>, ainsi que ceux dont les sonorités sont jugées cocasses ou sales, comme </a:t>
            </a:r>
            <a:r>
              <a:rPr i="1"/>
              <a:t>écu</a:t>
            </a:r>
            <a:r>
              <a:t>, </a:t>
            </a:r>
            <a:r>
              <a:rPr i="1"/>
              <a:t>cul de sac</a:t>
            </a:r>
            <a:r>
              <a:t> ou </a:t>
            </a:r>
            <a:r>
              <a:rPr i="1"/>
              <a:t>conçu</a:t>
            </a:r>
            <a:r>
              <a:t>). L’usage de </a:t>
            </a:r>
            <a:r>
              <a:rPr u="sng">
                <a:solidFill>
                  <a:srgbClr val="0645AD"/>
                </a:solidFill>
                <a:hlinkClick r:id="rId33"/>
              </a:rPr>
              <a:t>périphrases</a:t>
            </a:r>
            <a:r>
              <a:t> </a:t>
            </a:r>
            <a:r>
              <a:rPr u="sng">
                <a:solidFill>
                  <a:srgbClr val="0645AD"/>
                </a:solidFill>
                <a:hlinkClick r:id="rId34"/>
              </a:rPr>
              <a:t>hyperboliques</a:t>
            </a:r>
            <a:r>
              <a:t>, de </a:t>
            </a:r>
            <a:r>
              <a:rPr u="sng">
                <a:solidFill>
                  <a:srgbClr val="0645AD"/>
                </a:solidFill>
                <a:hlinkClick r:id="rId35"/>
              </a:rPr>
              <a:t>métaphores</a:t>
            </a:r>
            <a:r>
              <a:t> recherchées, de </a:t>
            </a:r>
            <a:r>
              <a:rPr u="sng">
                <a:solidFill>
                  <a:srgbClr val="0645AD"/>
                </a:solidFill>
                <a:hlinkClick r:id="rId36"/>
              </a:rPr>
              <a:t>pointes</a:t>
            </a:r>
            <a:r>
              <a:t>, d'expressions (comme </a:t>
            </a:r>
            <a:r>
              <a:rPr i="1"/>
              <a:t>travestir sa pensée</a:t>
            </a:r>
            <a:r>
              <a:t>, </a:t>
            </a:r>
            <a:r>
              <a:rPr i="1"/>
              <a:t>châtier la langue</a:t>
            </a:r>
            <a:r>
              <a:t>, </a:t>
            </a:r>
            <a:r>
              <a:rPr i="1"/>
              <a:t>un billet doux</a:t>
            </a:r>
            <a:r>
              <a:t>, </a:t>
            </a:r>
            <a:r>
              <a:rPr i="1"/>
              <a:t>le mot me manque</a:t>
            </a:r>
            <a:r>
              <a:t>, </a:t>
            </a:r>
            <a:r>
              <a:rPr i="1"/>
              <a:t>être brouillé avec quelqu’un</a:t>
            </a:r>
            <a:r>
              <a:t>, </a:t>
            </a:r>
            <a:r>
              <a:rPr i="1"/>
              <a:t>avoir de l’esprit</a:t>
            </a:r>
            <a:r>
              <a:t>, </a:t>
            </a:r>
            <a:r>
              <a:rPr i="1"/>
              <a:t>perdre son sérieux</a:t>
            </a:r>
            <a:r>
              <a:t>, </a:t>
            </a:r>
            <a:r>
              <a:rPr i="1"/>
              <a:t>briller dans la conversation</a:t>
            </a:r>
            <a:r>
              <a:t>, etc.) et de </a:t>
            </a:r>
            <a:r>
              <a:rPr u="sng">
                <a:solidFill>
                  <a:srgbClr val="0645AD"/>
                </a:solidFill>
                <a:hlinkClick r:id="rId37"/>
              </a:rPr>
              <a:t>néologismes</a:t>
            </a:r>
            <a:r>
              <a:t> (comme </a:t>
            </a:r>
            <a:r>
              <a:rPr i="1"/>
              <a:t>féliciter, enthousiasmer, anonyme, incontestable</a:t>
            </a:r>
            <a:r>
              <a:t>) est notable.</a:t>
            </a:r>
          </a:p>
          <a:p>
            <a:pPr defTabSz="457200">
              <a:spcBef>
                <a:spcPts val="600"/>
              </a:spcBef>
              <a:defRPr sz="1300">
                <a:latin typeface="Helvetica"/>
                <a:ea typeface="Helvetica"/>
                <a:cs typeface="Helvetica"/>
                <a:sym typeface="Helvetica"/>
              </a:defRPr>
            </a:pPr>
            <a:r>
              <a:t>Certains termes inventés par les Précieux sont restés dans l’usage commun, comme « furieusement », « s’encanailler » ou « hardi » en parlant d’une couleur mixte, comme dans « d’un blond hardi ». D’autres formules, tournées en dérision au </a:t>
            </a:r>
            <a:r>
              <a:rPr u="sng">
                <a:solidFill>
                  <a:srgbClr val="0645AD"/>
                </a:solidFill>
                <a:hlinkClick r:id="rId5"/>
              </a:rPr>
              <a:t>xvii</a:t>
            </a:r>
            <a:r>
              <a:rPr sz="1100" u="sng" baseline="31999">
                <a:solidFill>
                  <a:srgbClr val="0645AD"/>
                </a:solidFill>
                <a:hlinkClick r:id="rId5"/>
              </a:rPr>
              <a:t>e</a:t>
            </a:r>
            <a:r>
              <a:rPr u="sng">
                <a:solidFill>
                  <a:srgbClr val="0645AD"/>
                </a:solidFill>
                <a:hlinkClick r:id="rId5"/>
              </a:rPr>
              <a:t> siècle</a:t>
            </a:r>
            <a:r>
              <a:t>, ont perduré à travers la littérature, telles que « le conseiller des grâces » qui désigne un miroir, « le visage de l’âme » pour « le discours », « donner dans l’amour permis » pour « se marier » ou « les miroirs de l'âme » pour « les yeux »</a:t>
            </a:r>
            <a:r>
              <a:rPr sz="1000">
                <a:solidFill>
                  <a:srgbClr val="0645AD"/>
                </a:solidFill>
              </a:rPr>
              <a:t>6</a:t>
            </a:r>
            <a:r>
              <a:t>.</a:t>
            </a:r>
          </a:p>
          <a:p>
            <a:pPr defTabSz="457200">
              <a:spcBef>
                <a:spcPts val="600"/>
              </a:spcBef>
              <a:defRPr sz="1300">
                <a:latin typeface="Helvetica"/>
                <a:ea typeface="Helvetica"/>
                <a:cs typeface="Helvetica"/>
                <a:sym typeface="Helvetica"/>
              </a:defRPr>
            </a:pPr>
            <a:endParaRPr/>
          </a:p>
          <a:p>
            <a:pPr defTabSz="457200">
              <a:defRPr sz="2400" b="1">
                <a:latin typeface="Times"/>
                <a:ea typeface="Times"/>
                <a:cs typeface="Times"/>
                <a:sym typeface="Times"/>
              </a:defRPr>
            </a:pPr>
            <a:r>
              <a:t>Généralités</a:t>
            </a:r>
            <a:endParaRPr sz="1600" b="0"/>
          </a:p>
          <a:p>
            <a:pPr defTabSz="457200">
              <a:defRPr sz="1600">
                <a:latin typeface="Times"/>
                <a:ea typeface="Times"/>
                <a:cs typeface="Times"/>
                <a:sym typeface="Times"/>
              </a:defRPr>
            </a:pPr>
            <a:r>
              <a:t>Dans ce domaine comme dans les autres, les précieuses cherchent à </a:t>
            </a:r>
            <a:r>
              <a:rPr b="1"/>
              <a:t>se distinguer</a:t>
            </a:r>
            <a:r>
              <a:t>. Aussi emploient-elles un </a:t>
            </a:r>
            <a:r>
              <a:rPr b="1"/>
              <a:t>langage particulier</a:t>
            </a:r>
            <a:r>
              <a:t>, au point qu'il en devient un jargon que seuls les initiés peuvent comprendre.</a:t>
            </a:r>
          </a:p>
          <a:p>
            <a:pPr defTabSz="457200">
              <a:defRPr sz="1600">
                <a:latin typeface="Times"/>
                <a:ea typeface="Times"/>
                <a:cs typeface="Times"/>
                <a:sym typeface="Times"/>
              </a:defRPr>
            </a:pPr>
            <a:r>
              <a:t>L'historien est assez mal renseigné sur leur prononciation. On sait seulement que les aristocrates (donc pas exclusivement les précieux) avaient une prononciation particulière à la Cour.</a:t>
            </a:r>
          </a:p>
          <a:p>
            <a:pPr defTabSz="457200">
              <a:spcBef>
                <a:spcPts val="1600"/>
              </a:spcBef>
              <a:defRPr sz="1600">
                <a:latin typeface="Times"/>
                <a:ea typeface="Times"/>
                <a:cs typeface="Times"/>
                <a:sym typeface="Times"/>
              </a:defRPr>
            </a:pPr>
            <a:endParaRPr/>
          </a:p>
          <a:p>
            <a:pPr algn="ctr" defTabSz="457200">
              <a:spcBef>
                <a:spcPts val="1600"/>
              </a:spcBef>
              <a:defRPr sz="1600">
                <a:latin typeface="Times"/>
                <a:ea typeface="Times"/>
                <a:cs typeface="Times"/>
                <a:sym typeface="Times"/>
              </a:defRPr>
            </a:pPr>
            <a:endParaRPr/>
          </a:p>
          <a:p>
            <a:pPr defTabSz="457200">
              <a:defRPr sz="2400" b="1">
                <a:latin typeface="Times"/>
                <a:ea typeface="Times"/>
                <a:cs typeface="Times"/>
                <a:sym typeface="Times"/>
              </a:defRPr>
            </a:pPr>
            <a:r>
              <a:t>Réforme de l'orthographe</a:t>
            </a:r>
            <a:endParaRPr sz="1600" b="0"/>
          </a:p>
          <a:p>
            <a:pPr defTabSz="457200">
              <a:defRPr sz="1600">
                <a:latin typeface="Times"/>
                <a:ea typeface="Times"/>
                <a:cs typeface="Times"/>
                <a:sym typeface="Times"/>
              </a:defRPr>
            </a:pPr>
            <a:r>
              <a:t>Certaines lancent des pistes de réforme de l'orthographe, en essayant de la rendre plus </a:t>
            </a:r>
            <a:r>
              <a:rPr b="1"/>
              <a:t>phonétique</a:t>
            </a:r>
            <a:r>
              <a:t>, ce qui passe par :</a:t>
            </a:r>
          </a:p>
          <a:p>
            <a:pPr defTabSz="457200">
              <a:spcBef>
                <a:spcPts val="1600"/>
              </a:spcBef>
              <a:defRPr sz="1600" b="1">
                <a:latin typeface="Times"/>
                <a:ea typeface="Times"/>
                <a:cs typeface="Times"/>
                <a:sym typeface="Times"/>
              </a:defRPr>
            </a:pPr>
            <a:r>
              <a:rPr b="0"/>
              <a:t>- la </a:t>
            </a:r>
            <a:r>
              <a:t>suppression des lettres non prononcées</a:t>
            </a:r>
            <a:r>
              <a:rPr b="0"/>
              <a:t> (-</a:t>
            </a:r>
            <a:r>
              <a:rPr b="0" i="1"/>
              <a:t>est</a:t>
            </a:r>
            <a:r>
              <a:rPr b="0"/>
              <a:t> devenant -</a:t>
            </a:r>
            <a:r>
              <a:rPr b="0" i="1"/>
              <a:t>êt</a:t>
            </a:r>
            <a:r>
              <a:rPr b="0"/>
              <a:t>...)</a:t>
            </a:r>
            <a:br>
              <a:rPr b="0"/>
            </a:br>
            <a:r>
              <a:rPr b="0"/>
              <a:t>- la </a:t>
            </a:r>
            <a:r>
              <a:t>réduction du nombre des signes exprimant le même son</a:t>
            </a:r>
            <a:r>
              <a:rPr b="0"/>
              <a:t> (</a:t>
            </a:r>
            <a:r>
              <a:rPr b="0" i="1"/>
              <a:t>ai, è, ei</a:t>
            </a:r>
            <a:r>
              <a:rPr b="0"/>
              <a:t>...)</a:t>
            </a:r>
          </a:p>
          <a:p>
            <a:pPr defTabSz="457200">
              <a:spcBef>
                <a:spcPts val="1600"/>
              </a:spcBef>
              <a:defRPr sz="1600">
                <a:latin typeface="Times"/>
                <a:ea typeface="Times"/>
                <a:cs typeface="Times"/>
                <a:sym typeface="Times"/>
              </a:defRPr>
            </a:pPr>
            <a:r>
              <a:t>Mais cette réforme est un </a:t>
            </a:r>
            <a:r>
              <a:rPr b="1"/>
              <a:t>échec</a:t>
            </a:r>
            <a:r>
              <a:t> car elle ne sort pas du cercle dans lequel elle a été inventée.</a:t>
            </a:r>
          </a:p>
          <a:p>
            <a:pPr defTabSz="457200">
              <a:spcBef>
                <a:spcPts val="1600"/>
              </a:spcBef>
              <a:defRPr sz="1600">
                <a:latin typeface="Times"/>
                <a:ea typeface="Times"/>
                <a:cs typeface="Times"/>
                <a:sym typeface="Times"/>
              </a:defRPr>
            </a:pPr>
            <a:endParaRPr/>
          </a:p>
          <a:p>
            <a:pPr algn="ctr" defTabSz="457200">
              <a:spcBef>
                <a:spcPts val="1600"/>
              </a:spcBef>
              <a:defRPr sz="1600">
                <a:latin typeface="Times"/>
                <a:ea typeface="Times"/>
                <a:cs typeface="Times"/>
                <a:sym typeface="Times"/>
              </a:defRPr>
            </a:pPr>
            <a:endParaRPr/>
          </a:p>
          <a:p>
            <a:pPr defTabSz="457200">
              <a:defRPr sz="2400" b="1">
                <a:latin typeface="Times"/>
                <a:ea typeface="Times"/>
                <a:cs typeface="Times"/>
                <a:sym typeface="Times"/>
              </a:defRPr>
            </a:pPr>
            <a:r>
              <a:t>Vocabulaire</a:t>
            </a:r>
            <a:endParaRPr sz="1600" b="0"/>
          </a:p>
          <a:p>
            <a:pPr defTabSz="457200">
              <a:defRPr sz="1600">
                <a:latin typeface="Times"/>
                <a:ea typeface="Times"/>
                <a:cs typeface="Times"/>
                <a:sym typeface="Times"/>
              </a:defRPr>
            </a:pPr>
            <a:r>
              <a:t>Leur action dans ce domaine est beaucoup plus importante et surtout, toujours en partie perceptible.</a:t>
            </a:r>
          </a:p>
          <a:p>
            <a:pPr defTabSz="457200">
              <a:defRPr sz="1600">
                <a:latin typeface="Times"/>
                <a:ea typeface="Times"/>
                <a:cs typeface="Times"/>
                <a:sym typeface="Times"/>
              </a:defRPr>
            </a:pPr>
            <a:r>
              <a:t>Elles créent des </a:t>
            </a:r>
            <a:r>
              <a:rPr sz="1800"/>
              <a:t>néologismes</a:t>
            </a:r>
            <a:r>
              <a:t> ; si certains ont disparu : </a:t>
            </a:r>
            <a:r>
              <a:rPr i="1"/>
              <a:t>débrutaliser</a:t>
            </a:r>
            <a:r>
              <a:t>, </a:t>
            </a:r>
            <a:r>
              <a:rPr i="1"/>
              <a:t>importamment</a:t>
            </a:r>
            <a:r>
              <a:t>, </a:t>
            </a:r>
            <a:r>
              <a:rPr i="1"/>
              <a:t>soupireur</a:t>
            </a:r>
            <a:r>
              <a:t>, il en est d'autres que vous utilisez tous les jours :</a:t>
            </a:r>
            <a:r>
              <a:rPr i="1"/>
              <a:t> s'encanailler</a:t>
            </a:r>
            <a:r>
              <a:t>, </a:t>
            </a:r>
            <a:r>
              <a:rPr i="1"/>
              <a:t>féliciter</a:t>
            </a:r>
            <a:r>
              <a:t>, </a:t>
            </a:r>
            <a:r>
              <a:rPr i="1"/>
              <a:t>s'enthousiasmer</a:t>
            </a:r>
            <a:r>
              <a:t>, </a:t>
            </a:r>
            <a:r>
              <a:rPr i="1"/>
              <a:t>bravoure</a:t>
            </a:r>
            <a:r>
              <a:t>, </a:t>
            </a:r>
            <a:r>
              <a:rPr i="1"/>
              <a:t>anonyme</a:t>
            </a:r>
            <a:r>
              <a:t>, </a:t>
            </a:r>
            <a:r>
              <a:rPr i="1"/>
              <a:t>incontestable</a:t>
            </a:r>
            <a:r>
              <a:t>, </a:t>
            </a:r>
            <a:r>
              <a:rPr i="1"/>
              <a:t>pommade</a:t>
            </a:r>
            <a:r>
              <a:t>....</a:t>
            </a:r>
          </a:p>
          <a:p>
            <a:pPr defTabSz="457200">
              <a:defRPr sz="1600">
                <a:latin typeface="Times"/>
                <a:ea typeface="Times"/>
                <a:cs typeface="Times"/>
                <a:sym typeface="Times"/>
              </a:defRPr>
            </a:pPr>
            <a:r>
              <a:t>Elles </a:t>
            </a:r>
            <a:r>
              <a:rPr b="1"/>
              <a:t>suppriment des termes jugées trop archaïques</a:t>
            </a:r>
            <a:r>
              <a:t>, trop </a:t>
            </a:r>
            <a:r>
              <a:rPr b="1"/>
              <a:t>populaires</a:t>
            </a:r>
            <a:r>
              <a:t>, trop </a:t>
            </a:r>
            <a:r>
              <a:rPr b="1"/>
              <a:t>obscènes</a:t>
            </a:r>
            <a:r>
              <a:t> ou équivoques, confinant parfois, il faut l'admettre, au ridicule dans la pruderie (exemple : refuser de parler des </a:t>
            </a:r>
            <a:r>
              <a:rPr i="1"/>
              <a:t>jambes</a:t>
            </a:r>
            <a:r>
              <a:t> d'une table...).</a:t>
            </a:r>
          </a:p>
          <a:p>
            <a:pPr defTabSz="457200">
              <a:defRPr sz="1600">
                <a:latin typeface="Times"/>
                <a:ea typeface="Times"/>
                <a:cs typeface="Times"/>
                <a:sym typeface="Times"/>
              </a:defRPr>
            </a:pPr>
            <a:r>
              <a:t>Un de leur plus grand mérite est d'avoir </a:t>
            </a:r>
            <a:r>
              <a:rPr b="1"/>
              <a:t>fixé une définition précise des mots</a:t>
            </a:r>
            <a:r>
              <a:t>, en s'attachant à leur </a:t>
            </a:r>
            <a:r>
              <a:rPr b="1"/>
              <a:t>propriété</a:t>
            </a:r>
            <a:r>
              <a:t> : on </a:t>
            </a:r>
            <a:r>
              <a:rPr i="1"/>
              <a:t>aime</a:t>
            </a:r>
            <a:r>
              <a:t> une personne, mais on </a:t>
            </a:r>
            <a:r>
              <a:rPr i="1"/>
              <a:t>goûte</a:t>
            </a:r>
            <a:r>
              <a:t> le melon ou l'on </a:t>
            </a:r>
            <a:r>
              <a:rPr i="1"/>
              <a:t>estime </a:t>
            </a:r>
            <a:r>
              <a:t>un plat.</a:t>
            </a:r>
          </a:p>
          <a:p>
            <a:pPr defTabSz="457200">
              <a:defRPr sz="1600">
                <a:latin typeface="Times"/>
                <a:ea typeface="Times"/>
                <a:cs typeface="Times"/>
                <a:sym typeface="Times"/>
              </a:defRPr>
            </a:pPr>
            <a:r>
              <a:t>Mais parallèlement, elles multiplient, dans leur langage oral, les </a:t>
            </a:r>
            <a:r>
              <a:rPr b="1"/>
              <a:t>mots vagues ou superflus</a:t>
            </a:r>
            <a:r>
              <a:t>, comme "</a:t>
            </a:r>
            <a:r>
              <a:rPr i="1"/>
              <a:t>ma chère</a:t>
            </a:r>
            <a:r>
              <a:t>", ou </a:t>
            </a:r>
            <a:r>
              <a:rPr i="1"/>
              <a:t>air</a:t>
            </a:r>
            <a:r>
              <a:t> qui prend le sens de </a:t>
            </a:r>
            <a:r>
              <a:rPr i="1"/>
              <a:t>manières</a:t>
            </a:r>
            <a:r>
              <a:t> : le bon </a:t>
            </a:r>
            <a:r>
              <a:rPr i="1"/>
              <a:t>air</a:t>
            </a:r>
            <a:r>
              <a:t>, l'</a:t>
            </a:r>
            <a:r>
              <a:rPr i="1"/>
              <a:t>air</a:t>
            </a:r>
            <a:r>
              <a:t> de la cour...</a:t>
            </a:r>
          </a:p>
          <a:p>
            <a:pPr defTabSz="457200">
              <a:defRPr sz="1600">
                <a:latin typeface="Times"/>
                <a:ea typeface="Times"/>
                <a:cs typeface="Times"/>
                <a:sym typeface="Times"/>
              </a:defRPr>
            </a:pPr>
            <a:r>
              <a:t>Sur leurs figures de style favorites, allez voir la page "</a:t>
            </a:r>
            <a:r>
              <a:rPr u="sng">
                <a:solidFill>
                  <a:srgbClr val="0433FF"/>
                </a:solidFill>
                <a:uFill>
                  <a:solidFill>
                    <a:srgbClr val="0433FF"/>
                  </a:solidFill>
                </a:uFill>
                <a:hlinkClick r:id="rId38"/>
              </a:rPr>
              <a:t>Le langage précieux : formes de l'expression</a:t>
            </a:r>
            <a:r>
              <a:t>". Ces figures de style répondent à leur </a:t>
            </a:r>
            <a:r>
              <a:rPr b="1"/>
              <a:t>propension à l'exagération</a:t>
            </a:r>
            <a:r>
              <a:t> ; elles usent et abusent des adverbes superlatifs (</a:t>
            </a:r>
            <a:r>
              <a:rPr i="1"/>
              <a:t>furieusement</a:t>
            </a:r>
            <a:r>
              <a:t>...) et de formes particulières (</a:t>
            </a:r>
            <a:r>
              <a:rPr i="1"/>
              <a:t>dernier</a:t>
            </a:r>
            <a:r>
              <a:t> signifiant "le plus" : </a:t>
            </a:r>
            <a:r>
              <a:rPr i="1"/>
              <a:t>du dernier galant</a:t>
            </a:r>
            <a:r>
              <a:t>...). Signalons les périphrases, qui entrent dans le vocabulaire, mais sont traitées de façon plus étendues dans les </a:t>
            </a:r>
            <a:r>
              <a:rPr u="sng">
                <a:solidFill>
                  <a:srgbClr val="0433FF"/>
                </a:solidFill>
                <a:uFill>
                  <a:solidFill>
                    <a:srgbClr val="0433FF"/>
                  </a:solidFill>
                </a:uFill>
                <a:hlinkClick r:id="rId38"/>
              </a:rPr>
              <a:t>figures de style</a:t>
            </a:r>
            <a:r>
              <a:t> précieuses.</a:t>
            </a:r>
          </a:p>
          <a:p>
            <a:pPr defTabSz="457200">
              <a:defRPr sz="1600">
                <a:latin typeface="Times"/>
                <a:ea typeface="Times"/>
                <a:cs typeface="Times"/>
                <a:sym typeface="Times"/>
              </a:defRPr>
            </a:pPr>
            <a:r>
              <a:t>Dans ces changements, ces clarifications, ces épurations...., il faut voir des soucis d'ordre :</a:t>
            </a:r>
          </a:p>
          <a:p>
            <a:pPr defTabSz="457200">
              <a:defRPr sz="1600">
                <a:latin typeface="Times"/>
                <a:ea typeface="Times"/>
                <a:cs typeface="Times"/>
                <a:sym typeface="Times"/>
              </a:defRPr>
            </a:pPr>
            <a:r>
              <a:t>- </a:t>
            </a:r>
            <a:r>
              <a:rPr b="1"/>
              <a:t>moral </a:t>
            </a:r>
            <a:r>
              <a:t>: bienséances, noblesse, distinction...</a:t>
            </a:r>
            <a:br/>
            <a:r>
              <a:t>- et </a:t>
            </a:r>
            <a:r>
              <a:rPr b="1"/>
              <a:t>littéraire </a:t>
            </a:r>
            <a:r>
              <a:t>: pureté du style, propriété des termes...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rPr b="1"/>
              <a:t>Français :</a:t>
            </a:r>
            <a:r>
              <a:t> Gravure: la Carte du Tendre, Paris, BNF.</a:t>
            </a:r>
          </a:p>
          <a:p>
            <a:pPr defTabSz="457200">
              <a:defRPr sz="1200">
                <a:latin typeface="Helvetica"/>
                <a:ea typeface="Helvetica"/>
                <a:cs typeface="Helvetica"/>
                <a:sym typeface="Helvetica"/>
              </a:defRPr>
            </a:pPr>
            <a:r>
              <a:t>La Carte de Tendre est la carte d’un pays imaginaire appelé « Tendre » imaginé au XVIIe siècle et inspiré par Clélie, Histoire romaine de Madeleine de Scudéry, par différentes personnalités dont Catherine de Rambouillet. On y retrouve tracées, sous forme de villages et de chemins, dans cette représentation topographique et allégorique, les différentes étapes de la vie amoureuse selon les Précieuses de l'époque.</a:t>
            </a:r>
          </a:p>
          <a:p>
            <a:r>
              <a:t>Les précieuses: </a:t>
            </a:r>
            <a:r>
              <a:rPr sz="1600">
                <a:latin typeface="Times"/>
                <a:ea typeface="Times"/>
                <a:cs typeface="Times"/>
                <a:sym typeface="Times"/>
              </a:rPr>
              <a:t>Elles forgent, à partir de ces conceptions, un certain nombre de doctrines sur l'amour :</a:t>
            </a:r>
          </a:p>
          <a:p>
            <a:pPr marL="457200" indent="-317500" defTabSz="457200">
              <a:buSzPct val="100000"/>
              <a:buAutoNum type="arabicPeriod"/>
              <a:tabLst>
                <a:tab pos="139700" algn="l"/>
                <a:tab pos="457200" algn="l"/>
              </a:tabLst>
              <a:defRPr sz="1600">
                <a:latin typeface="Times"/>
                <a:ea typeface="Times"/>
                <a:cs typeface="Times"/>
                <a:sym typeface="Times"/>
              </a:defRPr>
            </a:pPr>
            <a:r>
              <a:rPr b="1"/>
              <a:t>nul ne lui échappe</a:t>
            </a:r>
            <a:r>
              <a:t> : il touche tout le monde</a:t>
            </a:r>
          </a:p>
          <a:p>
            <a:pPr marL="457200" indent="-317500" defTabSz="457200">
              <a:buSzPct val="100000"/>
              <a:buAutoNum type="arabicPeriod"/>
              <a:tabLst>
                <a:tab pos="139700" algn="l"/>
                <a:tab pos="457200" algn="l"/>
              </a:tabLst>
              <a:defRPr sz="1600" b="1">
                <a:latin typeface="Times"/>
                <a:ea typeface="Times"/>
                <a:cs typeface="Times"/>
                <a:sym typeface="Times"/>
              </a:defRPr>
            </a:pPr>
            <a:r>
              <a:t>nul ne peut lui résister</a:t>
            </a:r>
            <a:r>
              <a:rPr b="0"/>
              <a:t> : il est fatal</a:t>
            </a:r>
          </a:p>
          <a:p>
            <a:pPr marL="457200" indent="-317500" defTabSz="457200">
              <a:buSzPct val="100000"/>
              <a:buAutoNum type="arabicPeriod"/>
              <a:tabLst>
                <a:tab pos="139700" algn="l"/>
                <a:tab pos="457200" algn="l"/>
              </a:tabLst>
              <a:defRPr sz="1600" b="1">
                <a:latin typeface="Times"/>
                <a:ea typeface="Times"/>
                <a:cs typeface="Times"/>
                <a:sym typeface="Times"/>
              </a:defRPr>
            </a:pPr>
            <a:r>
              <a:rPr b="0"/>
              <a:t>mais </a:t>
            </a:r>
            <a:r>
              <a:t>l'amour est préférable à l'absence d'amour</a:t>
            </a:r>
            <a:endParaRPr b="0"/>
          </a:p>
          <a:p>
            <a:pPr defTabSz="457200">
              <a:spcBef>
                <a:spcPts val="1600"/>
              </a:spcBef>
              <a:defRPr sz="1600">
                <a:latin typeface="Times"/>
                <a:ea typeface="Times"/>
                <a:cs typeface="Times"/>
                <a:sym typeface="Times"/>
              </a:defRPr>
            </a:pPr>
            <a:r>
              <a:t>Ces doctrines sont élaborées et affinées au cours de débats psychologiques. Exemples de sujets : l'amour est-il compatible avec le mariage ? Quand passe-t-on de l'amitié à l'amour ? etc... Raffinant à l'envi sur les sentiments, elles conduisent des </a:t>
            </a:r>
            <a:r>
              <a:rPr b="1"/>
              <a:t>analyses psychologiques très fines et nuancées</a:t>
            </a:r>
            <a:r>
              <a:t>, minutieuses dans la distinction et la définition des sentiments.</a:t>
            </a:r>
          </a:p>
          <a:p>
            <a:pPr defTabSz="457200">
              <a:spcBef>
                <a:spcPts val="1600"/>
              </a:spcBef>
              <a:defRPr sz="1600">
                <a:latin typeface="Times"/>
                <a:ea typeface="Times"/>
                <a:cs typeface="Times"/>
                <a:sym typeface="Times"/>
              </a:defRPr>
            </a:pPr>
            <a:r>
              <a:t>Cette analyse est souvent </a:t>
            </a:r>
            <a:r>
              <a:rPr b="1"/>
              <a:t>figurée</a:t>
            </a:r>
            <a:r>
              <a:t>, par exemple par des cartes allégoriques. La plus célèbre d'entre elles est la </a:t>
            </a:r>
            <a:r>
              <a:rPr i="1" u="sng">
                <a:solidFill>
                  <a:srgbClr val="0433FF"/>
                </a:solidFill>
                <a:hlinkClick r:id="rId3"/>
              </a:rPr>
              <a:t>Carte de Tendre</a:t>
            </a:r>
            <a:r>
              <a:t>, dressée par Mlle de Scudéry</a:t>
            </a:r>
            <a:r>
              <a:rPr sz="1300"/>
              <a:t>*</a:t>
            </a:r>
            <a:r>
              <a:t>. On peut également citer les cartes de </a:t>
            </a:r>
            <a:r>
              <a:rPr i="1"/>
              <a:t>L'Empire de l'Amour</a:t>
            </a:r>
            <a:r>
              <a:t>, de </a:t>
            </a:r>
            <a:r>
              <a:rPr i="1"/>
              <a:t>L'Empire de la Raison</a:t>
            </a:r>
            <a:r>
              <a:t>, de l'abbé de Pure, ou la </a:t>
            </a:r>
            <a:r>
              <a:rPr i="1"/>
              <a:t>carte du royaume des Précieuses</a:t>
            </a:r>
            <a:r>
              <a:t> de Maulévrier...</a:t>
            </a:r>
          </a:p>
          <a:p>
            <a:pPr marL="457200" indent="-317500" defTabSz="457200">
              <a:buSzPct val="100000"/>
              <a:buChar char="•"/>
              <a:tabLst>
                <a:tab pos="139700" algn="l"/>
                <a:tab pos="457200" algn="l"/>
              </a:tabLst>
              <a:defRPr sz="1300">
                <a:latin typeface="Times"/>
                <a:ea typeface="Times"/>
                <a:cs typeface="Times"/>
                <a:sym typeface="Times"/>
              </a:defRPr>
            </a:pPr>
            <a:r>
              <a:t>* La </a:t>
            </a:r>
            <a:r>
              <a:rPr i="1"/>
              <a:t>Carte de Tendre</a:t>
            </a:r>
            <a:r>
              <a:t> est, à l'origine, un badinage, imaginé en moins d'une demi-heure, à l'occasion d'une discussion avec Péllisson. Mlle de Scudéry venait de déclarer qu'elle distinguait trois sortes d'amis, parmi lesquelles les "Amis Particuliers" et les "Amis Tendres". Péllisson (qui lui faisait la cour depuis quelques mois), vexé de s'entendre dire qu'il n'était encore qu'un "Ami Particulier", demanda comment on devenait "Ami Tendre". C'est pour le "guider", qu'en s'amusant, Mlle de Scudéry dressa cette carte reprise de nombreuses fois depuis.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Lorsque son père meurt, Louis XIV n’a que 4 ans et demi. </a:t>
            </a:r>
          </a:p>
          <a:p>
            <a:r>
              <a:t>Anne d’Autriche, sa mère, prend les commandes secondée par Mazarin qui remplace le cardinal de Richelieu.</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pPr defTabSz="457200">
              <a:spcBef>
                <a:spcPts val="600"/>
              </a:spcBef>
              <a:defRPr sz="1800">
                <a:latin typeface="Helvetica"/>
                <a:ea typeface="Helvetica"/>
                <a:cs typeface="Helvetica"/>
                <a:sym typeface="Helvetica"/>
              </a:defRPr>
            </a:pPr>
            <a:r>
              <a:t>polémique née à l’</a:t>
            </a:r>
            <a:r>
              <a:rPr u="sng">
                <a:solidFill>
                  <a:srgbClr val="0645AD"/>
                </a:solidFill>
                <a:hlinkClick r:id="rId3"/>
              </a:rPr>
              <a:t>Académie française</a:t>
            </a:r>
            <a:r>
              <a:t> et qui agite le monde </a:t>
            </a:r>
            <a:r>
              <a:rPr u="sng">
                <a:solidFill>
                  <a:srgbClr val="0645AD"/>
                </a:solidFill>
                <a:hlinkClick r:id="rId4"/>
              </a:rPr>
              <a:t>littéraire</a:t>
            </a:r>
            <a:r>
              <a:t> et </a:t>
            </a:r>
            <a:r>
              <a:rPr u="sng">
                <a:solidFill>
                  <a:srgbClr val="0645AD"/>
                </a:solidFill>
                <a:hlinkClick r:id="rId5"/>
              </a:rPr>
              <a:t>artistique</a:t>
            </a:r>
            <a:r>
              <a:t> de la fin du xvii</a:t>
            </a:r>
            <a:r>
              <a:rPr baseline="31999"/>
              <a:t>e</a:t>
            </a:r>
            <a:r>
              <a:t> siècle.</a:t>
            </a:r>
          </a:p>
          <a:p>
            <a:pPr defTabSz="457200">
              <a:spcBef>
                <a:spcPts val="600"/>
              </a:spcBef>
              <a:defRPr sz="1800">
                <a:latin typeface="Helvetica"/>
                <a:ea typeface="Helvetica"/>
                <a:cs typeface="Helvetica"/>
                <a:sym typeface="Helvetica"/>
              </a:defRPr>
            </a:pPr>
            <a:r>
              <a:t>Perrault conteste la position de ceux qui ne croient pas au progrès en art et estiment que les plus hauts sommets ont été atteints par les auteurs classiques.</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ANCIENS: Boileau, Racine, La Fontaine, La Bruyère puis plus tard Rousseau</a:t>
            </a:r>
          </a:p>
          <a:p>
            <a:pPr defTabSz="457200">
              <a:spcBef>
                <a:spcPts val="600"/>
              </a:spcBef>
              <a:defRPr sz="1300">
                <a:latin typeface="Helvetica"/>
                <a:ea typeface="Helvetica"/>
                <a:cs typeface="Helvetica"/>
                <a:sym typeface="Helvetica"/>
              </a:defRPr>
            </a:pPr>
            <a:r>
              <a:t>MODERNES: Perrault, Fontenelle, Corneille, puis plus tard  Voltaire et Diderot.</a:t>
            </a:r>
          </a:p>
          <a:p>
            <a:pPr defTabSz="457200">
              <a:spcBef>
                <a:spcPts val="600"/>
              </a:spcBef>
              <a:defRPr sz="1300">
                <a:latin typeface="Helvetica"/>
                <a:ea typeface="Helvetica"/>
                <a:cs typeface="Helvetica"/>
                <a:sym typeface="Helvetica"/>
              </a:defRPr>
            </a:pPr>
            <a:r>
              <a:t>Le combat se prolonge avec le </a:t>
            </a:r>
            <a:r>
              <a:rPr b="1"/>
              <a:t>romantisme</a:t>
            </a:r>
            <a:r>
              <a:t>.</a:t>
            </a:r>
          </a:p>
          <a:p>
            <a:pPr defTabSz="457200">
              <a:spcBef>
                <a:spcPts val="600"/>
              </a:spcBef>
              <a:defRPr sz="1300">
                <a:latin typeface="Helvetica"/>
                <a:ea typeface="Helvetica"/>
                <a:cs typeface="Helvetica"/>
                <a:sym typeface="Helvetica"/>
              </a:defRPr>
            </a:pPr>
            <a:r>
              <a:t>Il est, d’une certaine manière, toujours actuel.</a:t>
            </a:r>
          </a:p>
          <a:p>
            <a:pPr defTabSz="457200">
              <a:spcBef>
                <a:spcPts val="600"/>
              </a:spcBef>
              <a:defRPr sz="1300">
                <a:latin typeface="Helvetica"/>
                <a:ea typeface="Helvetica"/>
                <a:cs typeface="Helvetica"/>
                <a:sym typeface="Helvetica"/>
              </a:defRPr>
            </a:pPr>
            <a:r>
              <a:t>La querelle des Classiques et des Modernes oppose deux courants distincts :</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les </a:t>
            </a:r>
            <a:r>
              <a:rPr b="1"/>
              <a:t>Classiques</a:t>
            </a:r>
            <a:r>
              <a:t> ou </a:t>
            </a:r>
            <a:r>
              <a:rPr b="1"/>
              <a:t>Anciens</a:t>
            </a:r>
            <a:r>
              <a:t> menés par </a:t>
            </a:r>
            <a:r>
              <a:rPr u="sng">
                <a:solidFill>
                  <a:srgbClr val="0645AD"/>
                </a:solidFill>
                <a:hlinkClick r:id="rId6"/>
              </a:rPr>
              <a:t>Boileau</a:t>
            </a:r>
            <a:r>
              <a:t>, soutiennent une conception de la création littéraire comme imitation des auteurs de l’</a:t>
            </a:r>
            <a:r>
              <a:rPr u="sng">
                <a:solidFill>
                  <a:srgbClr val="0645AD"/>
                </a:solidFill>
                <a:hlinkClick r:id="rId7"/>
              </a:rPr>
              <a:t>Antiquité</a:t>
            </a:r>
            <a:r>
              <a:t>. Cette thèse est fondée sur l’idée que l’Antiquité grecque et romaine représente la perfection artistique aboutie et indépassable. </a:t>
            </a:r>
            <a:r>
              <a:rPr u="sng">
                <a:solidFill>
                  <a:srgbClr val="0645AD"/>
                </a:solidFill>
                <a:hlinkClick r:id="rId8"/>
              </a:rPr>
              <a:t>Racine</a:t>
            </a:r>
            <a:r>
              <a:t> mettant en scène dans ses </a:t>
            </a:r>
            <a:r>
              <a:rPr u="sng">
                <a:solidFill>
                  <a:srgbClr val="0645AD"/>
                </a:solidFill>
                <a:hlinkClick r:id="rId9"/>
              </a:rPr>
              <a:t>tragédies</a:t>
            </a:r>
            <a:r>
              <a:t> des sujets antiques déjà traités par les tragédiens grecs illustre cette conception de la littérature respectueuse des </a:t>
            </a:r>
            <a:r>
              <a:rPr u="sng">
                <a:solidFill>
                  <a:srgbClr val="0645AD"/>
                </a:solidFill>
                <a:hlinkClick r:id="rId10"/>
              </a:rPr>
              <a:t>règles du théâtre classique</a:t>
            </a:r>
            <a:r>
              <a:t> élaborées par les poètes </a:t>
            </a:r>
            <a:r>
              <a:rPr u="sng">
                <a:solidFill>
                  <a:srgbClr val="0645AD"/>
                </a:solidFill>
                <a:hlinkClick r:id="rId11"/>
              </a:rPr>
              <a:t>classiques</a:t>
            </a:r>
            <a:r>
              <a:t> à partir de la </a:t>
            </a:r>
            <a:r>
              <a:rPr i="1" u="sng">
                <a:solidFill>
                  <a:srgbClr val="0645AD"/>
                </a:solidFill>
                <a:hlinkClick r:id="rId12"/>
              </a:rPr>
              <a:t>Poétique</a:t>
            </a:r>
            <a:r>
              <a:t> d’</a:t>
            </a:r>
            <a:r>
              <a:rPr u="sng">
                <a:solidFill>
                  <a:srgbClr val="0645AD"/>
                </a:solidFill>
                <a:hlinkClick r:id="rId13"/>
              </a:rPr>
              <a:t>Aristote</a:t>
            </a:r>
            <a:r>
              <a:t>.</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les </a:t>
            </a:r>
            <a:r>
              <a:rPr b="1"/>
              <a:t>Modernes</a:t>
            </a:r>
            <a:r>
              <a:t>, représentés par </a:t>
            </a:r>
            <a:r>
              <a:rPr u="sng">
                <a:solidFill>
                  <a:srgbClr val="0645AD"/>
                </a:solidFill>
                <a:hlinkClick r:id="rId14"/>
              </a:rPr>
              <a:t>Charles Perrault</a:t>
            </a:r>
            <a:r>
              <a:t>, soutiennent le mérite des auteurs du siècle de </a:t>
            </a:r>
            <a:r>
              <a:rPr u="sng">
                <a:solidFill>
                  <a:srgbClr val="0645AD"/>
                </a:solidFill>
                <a:hlinkClick r:id="rId15"/>
              </a:rPr>
              <a:t>Louis XIV</a:t>
            </a:r>
            <a:r>
              <a:t>, et affirment au contraire que les auteurs de l’Antiquité ne sont pas indépassables, et que la création littéraire consiste à innover. Ils militent donc pour une littérature adaptée à l’époque contemporaine et des formes artistiques nouvelles.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r>
              <a:t>Hobbes, Locke, ROusseau: le contrat social</a:t>
            </a:r>
          </a:p>
          <a:p>
            <a:r>
              <a:t>La modernité: Galilée --&gt; Descartes --&gt; Pascal --&gt; etc.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Nouveaux impôts au peuple et nobles pour subventionner la guerre d’Espagne.</a:t>
            </a:r>
          </a:p>
          <a:p>
            <a:r>
              <a:t>La noblesse conteste ces impôts et les intendants en charge de les prélever.</a:t>
            </a:r>
          </a:p>
          <a:p>
            <a:r>
              <a:t>Le Roi, sa mère et Mazarin devront quitter Paris et se réfugier à Saint-Germain puis à Poitiers.</a:t>
            </a:r>
          </a:p>
          <a:p>
            <a:r>
              <a:t>La Fronde regroupe de nombreuses insurrections populaires en ville ou en campagne.</a:t>
            </a:r>
          </a:p>
          <a:p>
            <a:r>
              <a:t>Finalement, fatigués par le climat d’anarchie générale, le parlement et les bourgeois reconnaissent l’autorité de Louis XIV qui déclare l’amnistie. Mazarin est réhabilité.</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Migration de la Cour de Paris vers Versailles.</a:t>
            </a:r>
          </a:p>
          <a:p>
            <a:r>
              <a:t>Prise de distance salutaire: éviter les pressions et l’influence des princes et autres ambitieux.</a:t>
            </a:r>
          </a:p>
          <a:p>
            <a:r>
              <a:t>Grandeur de Versailles = reflet de la grandeur du Roi (orgueil incommensurable). L’idée est aussi de faire sentir aux ambitieux leur insignifiance.</a:t>
            </a:r>
          </a:p>
          <a:p>
            <a:r>
              <a:t>40 ans de travaux dès 1661.</a:t>
            </a:r>
          </a:p>
          <a:p>
            <a:r>
              <a:t>C’est un modèle d’architecture classique: régularité, symétrie, organisation, harmonie.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Mazarin meurt en 1662. </a:t>
            </a:r>
          </a:p>
          <a:p>
            <a:r>
              <a:t>Louis XIV annonce qu’il assumera seul les fonctions de son ancien conseiller.</a:t>
            </a:r>
          </a:p>
          <a:p>
            <a:r>
              <a:t>Pouvoir sans précédent à un roi lui permettant de renouveler le personnel politique, religieux et administratif.</a:t>
            </a:r>
          </a:p>
          <a:p>
            <a:r>
              <a:t>La phrase «L’état, c’est moi» aurait été prononcée en 1655 par le Roi-Soleil en 1665. Beaucoup d’historiens en doutent.</a:t>
            </a:r>
          </a:p>
          <a:p>
            <a:r>
              <a:t>Il modernise son armée et fait de l’armée française l’une des plus puissantes d’Europe pour faire contrepoids à la puissance des Habsbourg et du Saint Empire romain germanique menaçant.</a:t>
            </a:r>
          </a:p>
          <a:p>
            <a:r>
              <a:t>La France envahit les Pays-Bas en 1667 et gagne à l’arrachée, consolidant sa réputation et faisant de la France une puissance paraissant inattaquable et invicible.</a:t>
            </a:r>
          </a:p>
          <a:p>
            <a:r>
              <a:t>Apogée du règne du Roi-Soleil.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et sous-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1270000" y="2044700"/>
            <a:ext cx="10464800" cy="2857500"/>
          </a:xfrm>
          <a:prstGeom prst="rect">
            <a:avLst/>
          </a:prstGeom>
          <a:effectLst>
            <a:outerShdw blurRad="12700" dist="12700" dir="5400000" rotWithShape="0">
              <a:srgbClr val="424242"/>
            </a:outerShdw>
          </a:effectLst>
        </p:spPr>
        <p:txBody>
          <a:bodyPr/>
          <a:lstStyle>
            <a:lvl1pPr>
              <a:defRPr sz="9500" spc="-125">
                <a:solidFill>
                  <a:srgbClr val="E5E5E5"/>
                </a:solidFill>
              </a:defRPr>
            </a:lvl1pPr>
          </a:lstStyle>
          <a:p>
            <a:r>
              <a:t>Texte du titre</a:t>
            </a:r>
          </a:p>
        </p:txBody>
      </p:sp>
      <p:sp>
        <p:nvSpPr>
          <p:cNvPr id="13" name="Shape 13"/>
          <p:cNvSpPr>
            <a:spLocks noGrp="1"/>
          </p:cNvSpPr>
          <p:nvPr>
            <p:ph type="body" sz="quarter" idx="1"/>
          </p:nvPr>
        </p:nvSpPr>
        <p:spPr>
          <a:xfrm>
            <a:off x="1270000" y="5029200"/>
            <a:ext cx="10464800" cy="1092200"/>
          </a:xfrm>
          <a:prstGeom prst="rect">
            <a:avLst/>
          </a:prstGeom>
          <a:effectLst>
            <a:outerShdw blurRad="12700" dist="12700" dir="5400000" rotWithShape="0">
              <a:srgbClr val="424242"/>
            </a:outerShdw>
          </a:effectLst>
        </p:spPr>
        <p:txBody>
          <a:bodyPr anchor="t"/>
          <a:lstStyle>
            <a:lvl1pPr marL="0" indent="0" algn="ctr">
              <a:spcBef>
                <a:spcPts val="0"/>
              </a:spcBef>
              <a:buSzTx/>
              <a:buNone/>
              <a:defRPr sz="3600" spc="-47">
                <a:solidFill>
                  <a:srgbClr val="CBCBCB"/>
                </a:solidFill>
                <a:latin typeface="+mj-lt"/>
                <a:ea typeface="+mj-ea"/>
                <a:cs typeface="+mj-cs"/>
                <a:sym typeface="Copperplate"/>
              </a:defRPr>
            </a:lvl1pPr>
            <a:lvl2pPr marL="0" indent="0" algn="ctr">
              <a:spcBef>
                <a:spcPts val="0"/>
              </a:spcBef>
              <a:buSzTx/>
              <a:buNone/>
              <a:defRPr sz="3600" spc="-47">
                <a:solidFill>
                  <a:srgbClr val="CBCBCB"/>
                </a:solidFill>
                <a:latin typeface="+mj-lt"/>
                <a:ea typeface="+mj-ea"/>
                <a:cs typeface="+mj-cs"/>
                <a:sym typeface="Copperplate"/>
              </a:defRPr>
            </a:lvl2pPr>
            <a:lvl3pPr marL="0" indent="0" algn="ctr">
              <a:spcBef>
                <a:spcPts val="0"/>
              </a:spcBef>
              <a:buSzTx/>
              <a:buNone/>
              <a:defRPr sz="3600" spc="-47">
                <a:solidFill>
                  <a:srgbClr val="CBCBCB"/>
                </a:solidFill>
                <a:latin typeface="+mj-lt"/>
                <a:ea typeface="+mj-ea"/>
                <a:cs typeface="+mj-cs"/>
                <a:sym typeface="Copperplate"/>
              </a:defRPr>
            </a:lvl3pPr>
            <a:lvl4pPr marL="0" indent="0" algn="ctr">
              <a:spcBef>
                <a:spcPts val="0"/>
              </a:spcBef>
              <a:buSzTx/>
              <a:buNone/>
              <a:defRPr sz="3600" spc="-47">
                <a:solidFill>
                  <a:srgbClr val="CBCBCB"/>
                </a:solidFill>
                <a:latin typeface="+mj-lt"/>
                <a:ea typeface="+mj-ea"/>
                <a:cs typeface="+mj-cs"/>
                <a:sym typeface="Copperplate"/>
              </a:defRPr>
            </a:lvl4pPr>
            <a:lvl5pPr marL="0" indent="0" algn="ctr">
              <a:spcBef>
                <a:spcPts val="0"/>
              </a:spcBef>
              <a:buSzTx/>
              <a:buNone/>
              <a:defRPr sz="3600" spc="-47">
                <a:solidFill>
                  <a:srgbClr val="CBCBCB"/>
                </a:solidFill>
                <a:latin typeface="+mj-lt"/>
                <a:ea typeface="+mj-ea"/>
                <a:cs typeface="+mj-cs"/>
                <a:sym typeface="Copperplate"/>
              </a:defRPr>
            </a:lvl5pPr>
          </a:lstStyle>
          <a:p>
            <a:r>
              <a:t>Texte niveau 1</a:t>
            </a:r>
          </a:p>
          <a:p>
            <a:pPr lvl="1"/>
            <a:r>
              <a:t>Texte niveau 2</a:t>
            </a:r>
          </a:p>
          <a:p>
            <a:pPr lvl="2"/>
            <a:r>
              <a:t>Texte niveau 3</a:t>
            </a:r>
          </a:p>
          <a:p>
            <a:pPr lvl="3"/>
            <a:r>
              <a:t>Texte niveau 4</a:t>
            </a:r>
          </a:p>
          <a:p>
            <a:pPr lvl="4"/>
            <a:r>
              <a:t>Texte niveau 5</a:t>
            </a:r>
          </a:p>
        </p:txBody>
      </p:sp>
      <p:sp>
        <p:nvSpPr>
          <p:cNvPr id="14" name="Shape 14"/>
          <p:cNvSpPr>
            <a:spLocks noGrp="1"/>
          </p:cNvSpPr>
          <p:nvPr>
            <p:ph type="sldNum" sz="quarter" idx="2"/>
          </p:nvPr>
        </p:nvSpPr>
        <p:spPr>
          <a:xfrm>
            <a:off x="6300706" y="9220200"/>
            <a:ext cx="387616" cy="325858"/>
          </a:xfrm>
          <a:prstGeom prst="rect">
            <a:avLst/>
          </a:prstGeom>
          <a:effectLst>
            <a:outerShdw blurRad="12700" dist="12700" dir="5400000" rotWithShape="0">
              <a:srgbClr val="424242"/>
            </a:outerShdw>
          </a:effectLst>
        </p:spPr>
        <p:txBody>
          <a:bodyPr/>
          <a:lstStyle>
            <a:lvl1pPr>
              <a:defRPr spc="-23">
                <a:solidFill>
                  <a:srgbClr val="CBCBCB"/>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Verticale à gauch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 name="Shape 89"/>
          <p:cNvSpPr>
            <a:spLocks noGrp="1"/>
          </p:cNvSpPr>
          <p:nvPr>
            <p:ph type="pic" sz="half" idx="13"/>
          </p:nvPr>
        </p:nvSpPr>
        <p:spPr>
          <a:xfrm>
            <a:off x="863600" y="1866900"/>
            <a:ext cx="4445000" cy="5765800"/>
          </a:xfrm>
          <a:prstGeom prst="rect">
            <a:avLst/>
          </a:prstGeom>
          <a:ln w="9525">
            <a:round/>
          </a:ln>
        </p:spPr>
        <p:txBody>
          <a:bodyPr lIns="91439" tIns="45719" rIns="91439" bIns="45719" anchor="t"/>
          <a:lstStyle/>
          <a:p>
            <a:endParaRPr/>
          </a:p>
        </p:txBody>
      </p:sp>
      <p:sp>
        <p:nvSpPr>
          <p:cNvPr id="90" name="Shape 90"/>
          <p:cNvSpPr>
            <a:spLocks noGrp="1"/>
          </p:cNvSpPr>
          <p:nvPr>
            <p:ph type="title"/>
          </p:nvPr>
        </p:nvSpPr>
        <p:spPr>
          <a:xfrm>
            <a:off x="6197600" y="1409700"/>
            <a:ext cx="5867400" cy="3302000"/>
          </a:xfrm>
          <a:prstGeom prst="rect">
            <a:avLst/>
          </a:prstGeom>
          <a:effectLst>
            <a:outerShdw blurRad="12700" dist="12700" dir="5400000" rotWithShape="0">
              <a:srgbClr val="424242"/>
            </a:outerShdw>
          </a:effectLst>
        </p:spPr>
        <p:txBody>
          <a:bodyPr/>
          <a:lstStyle>
            <a:lvl1pPr>
              <a:defRPr sz="7000" spc="-92">
                <a:solidFill>
                  <a:srgbClr val="E5E5E5"/>
                </a:solidFill>
              </a:defRPr>
            </a:lvl1pPr>
          </a:lstStyle>
          <a:p>
            <a:r>
              <a:t>Texte du titre</a:t>
            </a:r>
          </a:p>
        </p:txBody>
      </p:sp>
      <p:sp>
        <p:nvSpPr>
          <p:cNvPr id="91" name="Shape 91"/>
          <p:cNvSpPr>
            <a:spLocks noGrp="1"/>
          </p:cNvSpPr>
          <p:nvPr>
            <p:ph type="body" sz="quarter" idx="1"/>
          </p:nvPr>
        </p:nvSpPr>
        <p:spPr>
          <a:xfrm>
            <a:off x="6197600" y="4787900"/>
            <a:ext cx="5867400" cy="3302000"/>
          </a:xfrm>
          <a:prstGeom prst="rect">
            <a:avLst/>
          </a:prstGeom>
          <a:effectLst>
            <a:outerShdw blurRad="12700" dist="12700" dir="5400000" rotWithShape="0">
              <a:srgbClr val="424242"/>
            </a:outerShdw>
          </a:effectLst>
        </p:spPr>
        <p:txBody>
          <a:bodyPr anchor="t"/>
          <a:lstStyle>
            <a:lvl1pPr marL="0" indent="0" algn="ctr">
              <a:spcBef>
                <a:spcPts val="0"/>
              </a:spcBef>
              <a:buSzTx/>
              <a:buNone/>
              <a:defRPr sz="3600" spc="-47">
                <a:solidFill>
                  <a:srgbClr val="CBCBCB"/>
                </a:solidFill>
                <a:latin typeface="+mj-lt"/>
                <a:ea typeface="+mj-ea"/>
                <a:cs typeface="+mj-cs"/>
                <a:sym typeface="Copperplate"/>
              </a:defRPr>
            </a:lvl1pPr>
            <a:lvl2pPr marL="0" indent="0" algn="ctr">
              <a:spcBef>
                <a:spcPts val="0"/>
              </a:spcBef>
              <a:buSzTx/>
              <a:buNone/>
              <a:defRPr sz="3600" spc="-47">
                <a:solidFill>
                  <a:srgbClr val="CBCBCB"/>
                </a:solidFill>
                <a:latin typeface="+mj-lt"/>
                <a:ea typeface="+mj-ea"/>
                <a:cs typeface="+mj-cs"/>
                <a:sym typeface="Copperplate"/>
              </a:defRPr>
            </a:lvl2pPr>
            <a:lvl3pPr marL="0" indent="0" algn="ctr">
              <a:spcBef>
                <a:spcPts val="0"/>
              </a:spcBef>
              <a:buSzTx/>
              <a:buNone/>
              <a:defRPr sz="3600" spc="-47">
                <a:solidFill>
                  <a:srgbClr val="CBCBCB"/>
                </a:solidFill>
                <a:latin typeface="+mj-lt"/>
                <a:ea typeface="+mj-ea"/>
                <a:cs typeface="+mj-cs"/>
                <a:sym typeface="Copperplate"/>
              </a:defRPr>
            </a:lvl3pPr>
            <a:lvl4pPr marL="0" indent="0" algn="ctr">
              <a:spcBef>
                <a:spcPts val="0"/>
              </a:spcBef>
              <a:buSzTx/>
              <a:buNone/>
              <a:defRPr sz="3600" spc="-47">
                <a:solidFill>
                  <a:srgbClr val="CBCBCB"/>
                </a:solidFill>
                <a:latin typeface="+mj-lt"/>
                <a:ea typeface="+mj-ea"/>
                <a:cs typeface="+mj-cs"/>
                <a:sym typeface="Copperplate"/>
              </a:defRPr>
            </a:lvl4pPr>
            <a:lvl5pPr marL="0" indent="0" algn="ctr">
              <a:spcBef>
                <a:spcPts val="0"/>
              </a:spcBef>
              <a:buSzTx/>
              <a:buNone/>
              <a:defRPr sz="3600" spc="-47">
                <a:solidFill>
                  <a:srgbClr val="CBCBCB"/>
                </a:solidFill>
                <a:latin typeface="+mj-lt"/>
                <a:ea typeface="+mj-ea"/>
                <a:cs typeface="+mj-cs"/>
                <a:sym typeface="Copperplate"/>
              </a:defRPr>
            </a:lvl5pPr>
          </a:lstStyle>
          <a:p>
            <a:r>
              <a:t>Texte niveau 1</a:t>
            </a:r>
          </a:p>
          <a:p>
            <a:pPr lvl="1"/>
            <a:r>
              <a:t>Texte niveau 2</a:t>
            </a:r>
          </a:p>
          <a:p>
            <a:pPr lvl="2"/>
            <a:r>
              <a:t>Texte niveau 3</a:t>
            </a:r>
          </a:p>
          <a:p>
            <a:pPr lvl="3"/>
            <a:r>
              <a:t>Texte niveau 4</a:t>
            </a:r>
          </a:p>
          <a:p>
            <a:pPr lvl="4"/>
            <a:r>
              <a:t>Texte niveau 5</a:t>
            </a:r>
          </a:p>
        </p:txBody>
      </p:sp>
      <p:sp>
        <p:nvSpPr>
          <p:cNvPr id="92" name="Shape 92"/>
          <p:cNvSpPr>
            <a:spLocks noGrp="1"/>
          </p:cNvSpPr>
          <p:nvPr>
            <p:ph type="sldNum" sz="quarter" idx="2"/>
          </p:nvPr>
        </p:nvSpPr>
        <p:spPr>
          <a:xfrm>
            <a:off x="6300706" y="9220200"/>
            <a:ext cx="387616" cy="325858"/>
          </a:xfrm>
          <a:prstGeom prst="rect">
            <a:avLst/>
          </a:prstGeom>
          <a:effectLst>
            <a:outerShdw blurRad="12700" dist="12700" dir="5400000" rotWithShape="0">
              <a:srgbClr val="424242"/>
            </a:outerShdw>
          </a:effectLst>
        </p:spPr>
        <p:txBody>
          <a:bodyPr/>
          <a:lstStyle>
            <a:lvl1pPr>
              <a:defRPr spc="-23">
                <a:solidFill>
                  <a:srgbClr val="CBCBCB"/>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99" name="Shape 99"/>
          <p:cNvSpPr>
            <a:spLocks noGrp="1"/>
          </p:cNvSpPr>
          <p:nvPr>
            <p:ph type="pic" sz="half" idx="13"/>
          </p:nvPr>
        </p:nvSpPr>
        <p:spPr>
          <a:xfrm>
            <a:off x="7137400" y="2616200"/>
            <a:ext cx="4826000" cy="6286500"/>
          </a:xfrm>
          <a:prstGeom prst="rect">
            <a:avLst/>
          </a:prstGeom>
          <a:ln w="9525">
            <a:round/>
          </a:ln>
        </p:spPr>
        <p:txBody>
          <a:bodyPr lIns="91439" tIns="45719" rIns="91439" bIns="45719" anchor="t"/>
          <a:lstStyle/>
          <a:p>
            <a:endParaRPr/>
          </a:p>
        </p:txBody>
      </p:sp>
      <p:sp>
        <p:nvSpPr>
          <p:cNvPr id="100" name="Shape 100"/>
          <p:cNvSpPr>
            <a:spLocks noGrp="1"/>
          </p:cNvSpPr>
          <p:nvPr>
            <p:ph type="title"/>
          </p:nvPr>
        </p:nvSpPr>
        <p:spPr>
          <a:prstGeom prst="rect">
            <a:avLst/>
          </a:prstGeom>
        </p:spPr>
        <p:txBody>
          <a:bodyPr/>
          <a:lstStyle/>
          <a:p>
            <a:r>
              <a:t>Texte du titre</a:t>
            </a:r>
          </a:p>
        </p:txBody>
      </p:sp>
      <p:sp>
        <p:nvSpPr>
          <p:cNvPr id="101" name="Shape 101"/>
          <p:cNvSpPr>
            <a:spLocks noGrp="1"/>
          </p:cNvSpPr>
          <p:nvPr>
            <p:ph type="body" sz="half" idx="1"/>
          </p:nvPr>
        </p:nvSpPr>
        <p:spPr>
          <a:xfrm>
            <a:off x="1270000" y="2616200"/>
            <a:ext cx="5041900" cy="6286500"/>
          </a:xfrm>
          <a:prstGeom prst="rect">
            <a:avLst/>
          </a:prstGeom>
        </p:spPr>
        <p:txBody>
          <a:bodyPr/>
          <a:lstStyle>
            <a:lvl1pPr marL="843151" indent="-525651">
              <a:spcBef>
                <a:spcPts val="3000"/>
              </a:spcBef>
              <a:defRPr sz="3600"/>
            </a:lvl1pPr>
            <a:lvl2pPr marL="1287651" indent="-525651">
              <a:spcBef>
                <a:spcPts val="3000"/>
              </a:spcBef>
              <a:defRPr sz="3600"/>
            </a:lvl2pPr>
            <a:lvl3pPr marL="1732151" indent="-525651">
              <a:spcBef>
                <a:spcPts val="3000"/>
              </a:spcBef>
              <a:defRPr sz="3600"/>
            </a:lvl3pPr>
            <a:lvl4pPr marL="2176651" indent="-525651">
              <a:spcBef>
                <a:spcPts val="3000"/>
              </a:spcBef>
              <a:defRPr sz="3600"/>
            </a:lvl4pPr>
            <a:lvl5pPr marL="2621151" indent="-525651">
              <a:spcBef>
                <a:spcPts val="3000"/>
              </a:spcBef>
              <a:defRPr sz="3600"/>
            </a:lvl5pPr>
          </a:lstStyle>
          <a:p>
            <a:r>
              <a:t>Texte niveau 1</a:t>
            </a:r>
          </a:p>
          <a:p>
            <a:pPr lvl="1"/>
            <a:r>
              <a:t>Texte niveau 2</a:t>
            </a:r>
          </a:p>
          <a:p>
            <a:pPr lvl="2"/>
            <a:r>
              <a:t>Texte niveau 3</a:t>
            </a:r>
          </a:p>
          <a:p>
            <a:pPr lvl="3"/>
            <a:r>
              <a:t>Texte niveau 4</a:t>
            </a:r>
          </a:p>
          <a:p>
            <a:pPr lvl="4"/>
            <a:r>
              <a:t>Texte niveau 5</a:t>
            </a:r>
          </a:p>
        </p:txBody>
      </p:sp>
      <p:sp>
        <p:nvSpPr>
          <p:cNvPr id="102" name="Shape 1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Alternative horizontale">
    <p:spTree>
      <p:nvGrpSpPr>
        <p:cNvPr id="1" name=""/>
        <p:cNvGrpSpPr/>
        <p:nvPr/>
      </p:nvGrpSpPr>
      <p:grpSpPr>
        <a:xfrm>
          <a:off x="0" y="0"/>
          <a:ext cx="0" cy="0"/>
          <a:chOff x="0" y="0"/>
          <a:chExt cx="0" cy="0"/>
        </a:xfrm>
      </p:grpSpPr>
      <p:sp>
        <p:nvSpPr>
          <p:cNvPr id="109" name="Shape 109"/>
          <p:cNvSpPr>
            <a:spLocks noGrp="1"/>
          </p:cNvSpPr>
          <p:nvPr>
            <p:ph type="pic" idx="13"/>
          </p:nvPr>
        </p:nvSpPr>
        <p:spPr>
          <a:xfrm>
            <a:off x="812800" y="711200"/>
            <a:ext cx="9093200" cy="6642100"/>
          </a:xfrm>
          <a:prstGeom prst="rect">
            <a:avLst/>
          </a:prstGeom>
          <a:ln w="9525">
            <a:round/>
          </a:ln>
        </p:spPr>
        <p:txBody>
          <a:bodyPr lIns="91439" tIns="45719" rIns="91439" bIns="45719" anchor="t"/>
          <a:lstStyle/>
          <a:p>
            <a:endParaRPr/>
          </a:p>
        </p:txBody>
      </p:sp>
      <p:sp>
        <p:nvSpPr>
          <p:cNvPr id="110" name="Shape 110"/>
          <p:cNvSpPr>
            <a:spLocks noGrp="1"/>
          </p:cNvSpPr>
          <p:nvPr>
            <p:ph type="title"/>
          </p:nvPr>
        </p:nvSpPr>
        <p:spPr>
          <a:xfrm>
            <a:off x="800100" y="7797800"/>
            <a:ext cx="6350000" cy="1638300"/>
          </a:xfrm>
          <a:prstGeom prst="rect">
            <a:avLst/>
          </a:prstGeom>
        </p:spPr>
        <p:txBody>
          <a:bodyPr anchor="t"/>
          <a:lstStyle>
            <a:lvl1pPr algn="l">
              <a:defRPr sz="4700"/>
            </a:lvl1pPr>
          </a:lstStyle>
          <a:p>
            <a:r>
              <a:t>Texte du titre</a:t>
            </a:r>
          </a:p>
        </p:txBody>
      </p:sp>
      <p:sp>
        <p:nvSpPr>
          <p:cNvPr id="111" name="Shape 111"/>
          <p:cNvSpPr>
            <a:spLocks noGrp="1"/>
          </p:cNvSpPr>
          <p:nvPr>
            <p:ph type="body" sz="quarter" idx="1"/>
          </p:nvPr>
        </p:nvSpPr>
        <p:spPr>
          <a:xfrm>
            <a:off x="7759700" y="7797800"/>
            <a:ext cx="5041900" cy="1638300"/>
          </a:xfrm>
          <a:prstGeom prst="rect">
            <a:avLst/>
          </a:prstGeom>
        </p:spPr>
        <p:txBody>
          <a:bodyPr anchor="t"/>
          <a:lstStyle>
            <a:lvl1pPr marL="0" indent="0" defTabSz="457200">
              <a:spcBef>
                <a:spcPts val="0"/>
              </a:spcBef>
              <a:buSzTx/>
              <a:buNone/>
              <a:tabLst>
                <a:tab pos="1066800" algn="l"/>
              </a:tabLst>
              <a:defRPr sz="2000">
                <a:solidFill>
                  <a:srgbClr val="606060"/>
                </a:solidFill>
              </a:defRPr>
            </a:lvl1pPr>
            <a:lvl2pPr marL="0" indent="0" defTabSz="457200">
              <a:spcBef>
                <a:spcPts val="0"/>
              </a:spcBef>
              <a:buSzTx/>
              <a:buNone/>
              <a:tabLst>
                <a:tab pos="1066800" algn="l"/>
              </a:tabLst>
              <a:defRPr sz="2000">
                <a:solidFill>
                  <a:srgbClr val="606060"/>
                </a:solidFill>
              </a:defRPr>
            </a:lvl2pPr>
            <a:lvl3pPr marL="0" indent="0" defTabSz="457200">
              <a:spcBef>
                <a:spcPts val="0"/>
              </a:spcBef>
              <a:buSzTx/>
              <a:buNone/>
              <a:tabLst>
                <a:tab pos="1066800" algn="l"/>
              </a:tabLst>
              <a:defRPr sz="2000">
                <a:solidFill>
                  <a:srgbClr val="606060"/>
                </a:solidFill>
              </a:defRPr>
            </a:lvl3pPr>
            <a:lvl4pPr marL="0" indent="0" defTabSz="457200">
              <a:spcBef>
                <a:spcPts val="0"/>
              </a:spcBef>
              <a:buSzTx/>
              <a:buNone/>
              <a:tabLst>
                <a:tab pos="1066800" algn="l"/>
              </a:tabLst>
              <a:defRPr sz="2000">
                <a:solidFill>
                  <a:srgbClr val="606060"/>
                </a:solidFill>
              </a:defRPr>
            </a:lvl4pPr>
            <a:lvl5pPr marL="0" indent="0" defTabSz="457200">
              <a:spcBef>
                <a:spcPts val="0"/>
              </a:spcBef>
              <a:buSzTx/>
              <a:buNone/>
              <a:tabLst>
                <a:tab pos="1066800" algn="l"/>
              </a:tabLst>
              <a:defRPr sz="2000">
                <a:solidFill>
                  <a:srgbClr val="606060"/>
                </a:solidFill>
              </a:defRPr>
            </a:lvl5pPr>
          </a:lstStyle>
          <a:p>
            <a:r>
              <a:t>Texte niveau 1</a:t>
            </a:r>
          </a:p>
          <a:p>
            <a:pPr lvl="1"/>
            <a:r>
              <a:t>Texte niveau 2</a:t>
            </a:r>
          </a:p>
          <a:p>
            <a:pPr lvl="2"/>
            <a:r>
              <a:t>Texte niveau 3</a:t>
            </a:r>
          </a:p>
          <a:p>
            <a:pPr lvl="3"/>
            <a:r>
              <a:t>Texte niveau 4</a:t>
            </a:r>
          </a:p>
          <a:p>
            <a:pPr lvl="4"/>
            <a:r>
              <a:t>Texte niveau 5</a:t>
            </a:r>
          </a:p>
        </p:txBody>
      </p:sp>
      <p:sp>
        <p:nvSpPr>
          <p:cNvPr id="112" name="Shape 1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Alternative verticale">
    <p:spTree>
      <p:nvGrpSpPr>
        <p:cNvPr id="1" name=""/>
        <p:cNvGrpSpPr/>
        <p:nvPr/>
      </p:nvGrpSpPr>
      <p:grpSpPr>
        <a:xfrm>
          <a:off x="0" y="0"/>
          <a:ext cx="0" cy="0"/>
          <a:chOff x="0" y="0"/>
          <a:chExt cx="0" cy="0"/>
        </a:xfrm>
      </p:grpSpPr>
      <p:sp>
        <p:nvSpPr>
          <p:cNvPr id="119" name="Shape 119"/>
          <p:cNvSpPr>
            <a:spLocks noGrp="1"/>
          </p:cNvSpPr>
          <p:nvPr>
            <p:ph type="pic" idx="13"/>
          </p:nvPr>
        </p:nvSpPr>
        <p:spPr>
          <a:xfrm>
            <a:off x="863600" y="711200"/>
            <a:ext cx="6159500" cy="8267700"/>
          </a:xfrm>
          <a:prstGeom prst="rect">
            <a:avLst/>
          </a:prstGeom>
          <a:ln w="9525">
            <a:round/>
          </a:ln>
        </p:spPr>
        <p:txBody>
          <a:bodyPr lIns="91439" tIns="45719" rIns="91439" bIns="45719" anchor="t"/>
          <a:lstStyle/>
          <a:p>
            <a:endParaRPr/>
          </a:p>
        </p:txBody>
      </p:sp>
      <p:sp>
        <p:nvSpPr>
          <p:cNvPr id="120" name="Shape 120"/>
          <p:cNvSpPr>
            <a:spLocks noGrp="1"/>
          </p:cNvSpPr>
          <p:nvPr>
            <p:ph type="title"/>
          </p:nvPr>
        </p:nvSpPr>
        <p:spPr>
          <a:xfrm>
            <a:off x="7200900" y="698500"/>
            <a:ext cx="5689600" cy="1638300"/>
          </a:xfrm>
          <a:prstGeom prst="rect">
            <a:avLst/>
          </a:prstGeom>
          <a:effectLst>
            <a:outerShdw blurRad="12700" dist="12700" dir="5400000" rotWithShape="0">
              <a:srgbClr val="FFFFFF"/>
            </a:outerShdw>
          </a:effectLst>
        </p:spPr>
        <p:txBody>
          <a:bodyPr anchor="t"/>
          <a:lstStyle>
            <a:lvl1pPr algn="l" defTabSz="457200">
              <a:tabLst>
                <a:tab pos="1066800" algn="l"/>
              </a:tabLst>
              <a:defRPr sz="3800" spc="230">
                <a:solidFill>
                  <a:srgbClr val="232323"/>
                </a:solidFill>
              </a:defRPr>
            </a:lvl1pPr>
          </a:lstStyle>
          <a:p>
            <a:r>
              <a:t>Texte du titre</a:t>
            </a:r>
          </a:p>
        </p:txBody>
      </p:sp>
      <p:sp>
        <p:nvSpPr>
          <p:cNvPr id="121" name="Shape 121"/>
          <p:cNvSpPr>
            <a:spLocks noGrp="1"/>
          </p:cNvSpPr>
          <p:nvPr>
            <p:ph type="body" sz="quarter" idx="1"/>
          </p:nvPr>
        </p:nvSpPr>
        <p:spPr>
          <a:xfrm>
            <a:off x="7200900" y="7467600"/>
            <a:ext cx="5689600" cy="1638300"/>
          </a:xfrm>
          <a:prstGeom prst="rect">
            <a:avLst/>
          </a:prstGeom>
        </p:spPr>
        <p:txBody>
          <a:bodyPr anchor="b"/>
          <a:lstStyle>
            <a:lvl1pPr marL="0" indent="0" defTabSz="457200">
              <a:spcBef>
                <a:spcPts val="0"/>
              </a:spcBef>
              <a:buSzTx/>
              <a:buNone/>
              <a:tabLst>
                <a:tab pos="1066800" algn="l"/>
              </a:tabLst>
              <a:defRPr sz="2000">
                <a:solidFill>
                  <a:srgbClr val="606060"/>
                </a:solidFill>
              </a:defRPr>
            </a:lvl1pPr>
            <a:lvl2pPr marL="0" indent="0" defTabSz="457200">
              <a:spcBef>
                <a:spcPts val="0"/>
              </a:spcBef>
              <a:buSzTx/>
              <a:buNone/>
              <a:tabLst>
                <a:tab pos="1066800" algn="l"/>
              </a:tabLst>
              <a:defRPr sz="2000">
                <a:solidFill>
                  <a:srgbClr val="606060"/>
                </a:solidFill>
              </a:defRPr>
            </a:lvl2pPr>
            <a:lvl3pPr marL="0" indent="0" defTabSz="457200">
              <a:spcBef>
                <a:spcPts val="0"/>
              </a:spcBef>
              <a:buSzTx/>
              <a:buNone/>
              <a:tabLst>
                <a:tab pos="1066800" algn="l"/>
              </a:tabLst>
              <a:defRPr sz="2000">
                <a:solidFill>
                  <a:srgbClr val="606060"/>
                </a:solidFill>
              </a:defRPr>
            </a:lvl3pPr>
            <a:lvl4pPr marL="0" indent="0" defTabSz="457200">
              <a:spcBef>
                <a:spcPts val="0"/>
              </a:spcBef>
              <a:buSzTx/>
              <a:buNone/>
              <a:tabLst>
                <a:tab pos="1066800" algn="l"/>
              </a:tabLst>
              <a:defRPr sz="2000">
                <a:solidFill>
                  <a:srgbClr val="606060"/>
                </a:solidFill>
              </a:defRPr>
            </a:lvl4pPr>
            <a:lvl5pPr marL="0" indent="0" defTabSz="457200">
              <a:spcBef>
                <a:spcPts val="0"/>
              </a:spcBef>
              <a:buSzTx/>
              <a:buNone/>
              <a:tabLst>
                <a:tab pos="1066800" algn="l"/>
              </a:tabLst>
              <a:defRPr sz="2000">
                <a:solidFill>
                  <a:srgbClr val="606060"/>
                </a:solidFill>
              </a:defRPr>
            </a:lvl5pPr>
          </a:lstStyle>
          <a:p>
            <a:r>
              <a:t>Texte niveau 1</a:t>
            </a:r>
          </a:p>
          <a:p>
            <a:pPr lvl="1"/>
            <a:r>
              <a:t>Texte niveau 2</a:t>
            </a:r>
          </a:p>
          <a:p>
            <a:pPr lvl="2"/>
            <a:r>
              <a:t>Texte niveau 3</a:t>
            </a:r>
          </a:p>
          <a:p>
            <a:pPr lvl="3"/>
            <a:r>
              <a:t>Texte niveau 4</a:t>
            </a:r>
          </a:p>
          <a:p>
            <a:pPr lvl="4"/>
            <a:r>
              <a:t>Texte niveau 5</a:t>
            </a:r>
          </a:p>
        </p:txBody>
      </p:sp>
      <p:sp>
        <p:nvSpPr>
          <p:cNvPr id="122" name="Shape 1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Panoramique">
    <p:spTree>
      <p:nvGrpSpPr>
        <p:cNvPr id="1" name=""/>
        <p:cNvGrpSpPr/>
        <p:nvPr/>
      </p:nvGrpSpPr>
      <p:grpSpPr>
        <a:xfrm>
          <a:off x="0" y="0"/>
          <a:ext cx="0" cy="0"/>
          <a:chOff x="0" y="0"/>
          <a:chExt cx="0" cy="0"/>
        </a:xfrm>
      </p:grpSpPr>
      <p:sp>
        <p:nvSpPr>
          <p:cNvPr id="129" name="Shape 129"/>
          <p:cNvSpPr>
            <a:spLocks noGrp="1"/>
          </p:cNvSpPr>
          <p:nvPr>
            <p:ph type="pic" sz="half" idx="13"/>
          </p:nvPr>
        </p:nvSpPr>
        <p:spPr>
          <a:xfrm>
            <a:off x="863600" y="723900"/>
            <a:ext cx="11277600" cy="3632200"/>
          </a:xfrm>
          <a:prstGeom prst="rect">
            <a:avLst/>
          </a:prstGeom>
          <a:ln w="9525">
            <a:round/>
          </a:ln>
        </p:spPr>
        <p:txBody>
          <a:bodyPr lIns="91439" tIns="45719" rIns="91439" bIns="45719" anchor="t"/>
          <a:lstStyle/>
          <a:p>
            <a:endParaRPr/>
          </a:p>
        </p:txBody>
      </p:sp>
      <p:sp>
        <p:nvSpPr>
          <p:cNvPr id="130" name="Shape 130"/>
          <p:cNvSpPr>
            <a:spLocks noGrp="1"/>
          </p:cNvSpPr>
          <p:nvPr>
            <p:ph type="title"/>
          </p:nvPr>
        </p:nvSpPr>
        <p:spPr>
          <a:xfrm>
            <a:off x="800100" y="7797800"/>
            <a:ext cx="6350000" cy="1638300"/>
          </a:xfrm>
          <a:prstGeom prst="rect">
            <a:avLst/>
          </a:prstGeom>
        </p:spPr>
        <p:txBody>
          <a:bodyPr anchor="t"/>
          <a:lstStyle>
            <a:lvl1pPr algn="l">
              <a:defRPr sz="4700"/>
            </a:lvl1pPr>
          </a:lstStyle>
          <a:p>
            <a:r>
              <a:t>Texte du titre</a:t>
            </a:r>
          </a:p>
        </p:txBody>
      </p:sp>
      <p:sp>
        <p:nvSpPr>
          <p:cNvPr id="131" name="Shape 131"/>
          <p:cNvSpPr>
            <a:spLocks noGrp="1"/>
          </p:cNvSpPr>
          <p:nvPr>
            <p:ph type="body" sz="quarter" idx="1"/>
          </p:nvPr>
        </p:nvSpPr>
        <p:spPr>
          <a:xfrm>
            <a:off x="7759700" y="7797800"/>
            <a:ext cx="5041900" cy="1638300"/>
          </a:xfrm>
          <a:prstGeom prst="rect">
            <a:avLst/>
          </a:prstGeom>
        </p:spPr>
        <p:txBody>
          <a:bodyPr anchor="t"/>
          <a:lstStyle>
            <a:lvl1pPr marL="0" indent="0" defTabSz="457200">
              <a:spcBef>
                <a:spcPts val="0"/>
              </a:spcBef>
              <a:buSzTx/>
              <a:buNone/>
              <a:tabLst>
                <a:tab pos="1066800" algn="l"/>
              </a:tabLst>
              <a:defRPr sz="2000">
                <a:solidFill>
                  <a:srgbClr val="606060"/>
                </a:solidFill>
              </a:defRPr>
            </a:lvl1pPr>
            <a:lvl2pPr marL="0" indent="0" defTabSz="457200">
              <a:spcBef>
                <a:spcPts val="0"/>
              </a:spcBef>
              <a:buSzTx/>
              <a:buNone/>
              <a:tabLst>
                <a:tab pos="1066800" algn="l"/>
              </a:tabLst>
              <a:defRPr sz="2000">
                <a:solidFill>
                  <a:srgbClr val="606060"/>
                </a:solidFill>
              </a:defRPr>
            </a:lvl2pPr>
            <a:lvl3pPr marL="0" indent="0" defTabSz="457200">
              <a:spcBef>
                <a:spcPts val="0"/>
              </a:spcBef>
              <a:buSzTx/>
              <a:buNone/>
              <a:tabLst>
                <a:tab pos="1066800" algn="l"/>
              </a:tabLst>
              <a:defRPr sz="2000">
                <a:solidFill>
                  <a:srgbClr val="606060"/>
                </a:solidFill>
              </a:defRPr>
            </a:lvl3pPr>
            <a:lvl4pPr marL="0" indent="0" defTabSz="457200">
              <a:spcBef>
                <a:spcPts val="0"/>
              </a:spcBef>
              <a:buSzTx/>
              <a:buNone/>
              <a:tabLst>
                <a:tab pos="1066800" algn="l"/>
              </a:tabLst>
              <a:defRPr sz="2000">
                <a:solidFill>
                  <a:srgbClr val="606060"/>
                </a:solidFill>
              </a:defRPr>
            </a:lvl4pPr>
            <a:lvl5pPr marL="0" indent="0" defTabSz="457200">
              <a:spcBef>
                <a:spcPts val="0"/>
              </a:spcBef>
              <a:buSzTx/>
              <a:buNone/>
              <a:tabLst>
                <a:tab pos="1066800" algn="l"/>
              </a:tabLst>
              <a:defRPr sz="2000">
                <a:solidFill>
                  <a:srgbClr val="606060"/>
                </a:solidFill>
              </a:defRPr>
            </a:lvl5pPr>
          </a:lstStyle>
          <a:p>
            <a:r>
              <a:t>Texte niveau 1</a:t>
            </a:r>
          </a:p>
          <a:p>
            <a:pPr lvl="1"/>
            <a:r>
              <a:t>Texte niveau 2</a:t>
            </a:r>
          </a:p>
          <a:p>
            <a:pPr lvl="2"/>
            <a:r>
              <a:t>Texte niveau 3</a:t>
            </a:r>
          </a:p>
          <a:p>
            <a:pPr lvl="3"/>
            <a:r>
              <a:t>Texte niveau 4</a:t>
            </a:r>
          </a:p>
          <a:p>
            <a:pPr lvl="4"/>
            <a:r>
              <a:t>Texte niveau 5</a:t>
            </a:r>
          </a:p>
        </p:txBody>
      </p:sp>
      <p:sp>
        <p:nvSpPr>
          <p:cNvPr id="132" name="Shape 1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Carrée">
    <p:spTree>
      <p:nvGrpSpPr>
        <p:cNvPr id="1" name=""/>
        <p:cNvGrpSpPr/>
        <p:nvPr/>
      </p:nvGrpSpPr>
      <p:grpSpPr>
        <a:xfrm>
          <a:off x="0" y="0"/>
          <a:ext cx="0" cy="0"/>
          <a:chOff x="0" y="0"/>
          <a:chExt cx="0" cy="0"/>
        </a:xfrm>
      </p:grpSpPr>
      <p:sp>
        <p:nvSpPr>
          <p:cNvPr id="139" name="Shape 139"/>
          <p:cNvSpPr>
            <a:spLocks noGrp="1"/>
          </p:cNvSpPr>
          <p:nvPr>
            <p:ph type="pic" idx="13"/>
          </p:nvPr>
        </p:nvSpPr>
        <p:spPr>
          <a:xfrm>
            <a:off x="2336800" y="647700"/>
            <a:ext cx="8445500" cy="8420100"/>
          </a:xfrm>
          <a:prstGeom prst="rect">
            <a:avLst/>
          </a:prstGeom>
          <a:ln w="9525">
            <a:round/>
          </a:ln>
        </p:spPr>
        <p:txBody>
          <a:bodyPr lIns="91439" tIns="45719" rIns="91439" bIns="45719" anchor="t"/>
          <a:lstStyle/>
          <a:p>
            <a:endParaRP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Photo - Grande">
    <p:spTree>
      <p:nvGrpSpPr>
        <p:cNvPr id="1" name=""/>
        <p:cNvGrpSpPr/>
        <p:nvPr/>
      </p:nvGrpSpPr>
      <p:grpSpPr>
        <a:xfrm>
          <a:off x="0" y="0"/>
          <a:ext cx="0" cy="0"/>
          <a:chOff x="0" y="0"/>
          <a:chExt cx="0" cy="0"/>
        </a:xfrm>
      </p:grpSpPr>
      <p:sp>
        <p:nvSpPr>
          <p:cNvPr id="147" name="Shape 147"/>
          <p:cNvSpPr>
            <a:spLocks noGrp="1"/>
          </p:cNvSpPr>
          <p:nvPr>
            <p:ph type="pic" idx="13"/>
          </p:nvPr>
        </p:nvSpPr>
        <p:spPr>
          <a:xfrm>
            <a:off x="812800" y="647700"/>
            <a:ext cx="11341100" cy="8445500"/>
          </a:xfrm>
          <a:prstGeom prst="rect">
            <a:avLst/>
          </a:prstGeom>
          <a:ln w="9525">
            <a:round/>
          </a:ln>
        </p:spPr>
        <p:txBody>
          <a:bodyPr lIns="91439" tIns="45719" rIns="91439" bIns="45719" anchor="t"/>
          <a:lstStyle/>
          <a:p>
            <a:endParaRPr/>
          </a:p>
        </p:txBody>
      </p:sp>
      <p:sp>
        <p:nvSpPr>
          <p:cNvPr id="148" name="Shape 1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re et puces - Gauche">
    <p:spTree>
      <p:nvGrpSpPr>
        <p:cNvPr id="1" name=""/>
        <p:cNvGrpSpPr/>
        <p:nvPr/>
      </p:nvGrpSpPr>
      <p:grpSpPr>
        <a:xfrm>
          <a:off x="0" y="0"/>
          <a:ext cx="0" cy="0"/>
          <a:chOff x="0" y="0"/>
          <a:chExt cx="0" cy="0"/>
        </a:xfrm>
      </p:grpSpPr>
      <p:sp>
        <p:nvSpPr>
          <p:cNvPr id="155" name="Shape 155"/>
          <p:cNvSpPr>
            <a:spLocks noGrp="1"/>
          </p:cNvSpPr>
          <p:nvPr>
            <p:ph type="title"/>
          </p:nvPr>
        </p:nvSpPr>
        <p:spPr>
          <a:prstGeom prst="rect">
            <a:avLst/>
          </a:prstGeom>
        </p:spPr>
        <p:txBody>
          <a:bodyPr/>
          <a:lstStyle/>
          <a:p>
            <a:r>
              <a:t>Texte du titre</a:t>
            </a:r>
          </a:p>
        </p:txBody>
      </p:sp>
      <p:sp>
        <p:nvSpPr>
          <p:cNvPr id="156" name="Shape 156"/>
          <p:cNvSpPr>
            <a:spLocks noGrp="1"/>
          </p:cNvSpPr>
          <p:nvPr>
            <p:ph type="body" sz="half" idx="1"/>
          </p:nvPr>
        </p:nvSpPr>
        <p:spPr>
          <a:xfrm>
            <a:off x="1270000" y="2616200"/>
            <a:ext cx="5041900" cy="6286500"/>
          </a:xfrm>
          <a:prstGeom prst="rect">
            <a:avLst/>
          </a:prstGeom>
        </p:spPr>
        <p:txBody>
          <a:bodyPr/>
          <a:lstStyle>
            <a:lvl1pPr marL="843151" indent="-525651">
              <a:spcBef>
                <a:spcPts val="3000"/>
              </a:spcBef>
              <a:defRPr sz="3600"/>
            </a:lvl1pPr>
            <a:lvl2pPr marL="1287651" indent="-525651">
              <a:spcBef>
                <a:spcPts val="3000"/>
              </a:spcBef>
              <a:defRPr sz="3600"/>
            </a:lvl2pPr>
            <a:lvl3pPr marL="1732151" indent="-525651">
              <a:spcBef>
                <a:spcPts val="3000"/>
              </a:spcBef>
              <a:defRPr sz="3600"/>
            </a:lvl3pPr>
            <a:lvl4pPr marL="2176651" indent="-525651">
              <a:spcBef>
                <a:spcPts val="3000"/>
              </a:spcBef>
              <a:defRPr sz="3600"/>
            </a:lvl4pPr>
            <a:lvl5pPr marL="2621151" indent="-525651">
              <a:spcBef>
                <a:spcPts val="3000"/>
              </a:spcBef>
              <a:defRPr sz="3600"/>
            </a:lvl5pPr>
          </a:lstStyle>
          <a:p>
            <a:r>
              <a:t>Texte niveau 1</a:t>
            </a:r>
          </a:p>
          <a:p>
            <a:pPr lvl="1"/>
            <a:r>
              <a:t>Texte niveau 2</a:t>
            </a:r>
          </a:p>
          <a:p>
            <a:pPr lvl="2"/>
            <a:r>
              <a:t>Texte niveau 3</a:t>
            </a:r>
          </a:p>
          <a:p>
            <a:pPr lvl="3"/>
            <a:r>
              <a:t>Texte niveau 4</a:t>
            </a:r>
          </a:p>
          <a:p>
            <a:pPr lvl="4"/>
            <a:r>
              <a:t>Texte niveau 5</a:t>
            </a:r>
          </a:p>
        </p:txBody>
      </p:sp>
      <p:sp>
        <p:nvSpPr>
          <p:cNvPr id="157" name="Shape 1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64" name="Shape 164"/>
          <p:cNvSpPr>
            <a:spLocks noGrp="1"/>
          </p:cNvSpPr>
          <p:nvPr>
            <p:ph type="title"/>
          </p:nvPr>
        </p:nvSpPr>
        <p:spPr>
          <a:prstGeom prst="rect">
            <a:avLst/>
          </a:prstGeom>
        </p:spPr>
        <p:txBody>
          <a:bodyPr/>
          <a:lstStyle/>
          <a:p>
            <a:r>
              <a:t>Texte du titre</a:t>
            </a:r>
          </a:p>
        </p:txBody>
      </p:sp>
      <p:sp>
        <p:nvSpPr>
          <p:cNvPr id="165" name="Shape 165"/>
          <p:cNvSpPr>
            <a:spLocks noGrp="1"/>
          </p:cNvSpPr>
          <p:nvPr>
            <p:ph type="body" sz="quarter" idx="1"/>
          </p:nvPr>
        </p:nvSpPr>
        <p:spPr>
          <a:xfrm>
            <a:off x="7772400" y="2616200"/>
            <a:ext cx="3962400" cy="6286500"/>
          </a:xfrm>
          <a:prstGeom prst="rect">
            <a:avLst/>
          </a:prstGeom>
        </p:spPr>
        <p:txBody>
          <a:bodyPr/>
          <a:lstStyle>
            <a:lvl1pPr marL="843151" indent="-525651">
              <a:spcBef>
                <a:spcPts val="3000"/>
              </a:spcBef>
              <a:defRPr sz="3600"/>
            </a:lvl1pPr>
            <a:lvl2pPr marL="1287651" indent="-525651">
              <a:spcBef>
                <a:spcPts val="3000"/>
              </a:spcBef>
              <a:defRPr sz="3600"/>
            </a:lvl2pPr>
            <a:lvl3pPr marL="1732151" indent="-525651">
              <a:spcBef>
                <a:spcPts val="3000"/>
              </a:spcBef>
              <a:defRPr sz="3600"/>
            </a:lvl3pPr>
            <a:lvl4pPr marL="2176651" indent="-525651">
              <a:spcBef>
                <a:spcPts val="3000"/>
              </a:spcBef>
              <a:defRPr sz="3600"/>
            </a:lvl4pPr>
            <a:lvl5pPr marL="2621151" indent="-525651">
              <a:spcBef>
                <a:spcPts val="3000"/>
              </a:spcBef>
              <a:defRPr sz="3600"/>
            </a:lvl5pPr>
          </a:lstStyle>
          <a:p>
            <a:r>
              <a:t>Texte niveau 1</a:t>
            </a:r>
          </a:p>
          <a:p>
            <a:pPr lvl="1"/>
            <a:r>
              <a:t>Texte niveau 2</a:t>
            </a:r>
          </a:p>
          <a:p>
            <a:pPr lvl="2"/>
            <a:r>
              <a:t>Texte niveau 3</a:t>
            </a:r>
          </a:p>
          <a:p>
            <a:pPr lvl="3"/>
            <a:r>
              <a:t>Texte niveau 4</a:t>
            </a:r>
          </a:p>
          <a:p>
            <a:pPr lvl="4"/>
            <a:r>
              <a:t>Texte niveau 5</a:t>
            </a:r>
          </a:p>
        </p:txBody>
      </p:sp>
      <p:sp>
        <p:nvSpPr>
          <p:cNvPr id="166" name="Shape 1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Texte du titre</a:t>
            </a:r>
          </a:p>
        </p:txBody>
      </p:sp>
      <p:sp>
        <p:nvSpPr>
          <p:cNvPr id="22" name="Shape 22"/>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p>
            <a:r>
              <a:t>Texte du titre</a:t>
            </a:r>
          </a:p>
        </p:txBody>
      </p:sp>
      <p:sp>
        <p:nvSpPr>
          <p:cNvPr id="31" name="Shape 31"/>
          <p:cNvSpPr>
            <a:spLocks noGrp="1"/>
          </p:cNvSpPr>
          <p:nvPr>
            <p:ph type="body" idx="1"/>
          </p:nvPr>
        </p:nvSpPr>
        <p:spPr>
          <a:prstGeom prst="rect">
            <a:avLst/>
          </a:prstGeom>
        </p:spPr>
        <p:txBody>
          <a:bodyPr numCol="2" spcCol="523240" anchor="t"/>
          <a:lstStyle>
            <a:lvl1pPr marL="843151" indent="-525651">
              <a:spcBef>
                <a:spcPts val="3000"/>
              </a:spcBef>
              <a:defRPr sz="3600"/>
            </a:lvl1pPr>
            <a:lvl2pPr marL="1287651" indent="-525651">
              <a:spcBef>
                <a:spcPts val="3000"/>
              </a:spcBef>
              <a:defRPr sz="3600"/>
            </a:lvl2pPr>
            <a:lvl3pPr marL="1732151" indent="-525651">
              <a:spcBef>
                <a:spcPts val="3000"/>
              </a:spcBef>
              <a:defRPr sz="3600"/>
            </a:lvl3pPr>
            <a:lvl4pPr marL="2176651" indent="-525651">
              <a:spcBef>
                <a:spcPts val="3000"/>
              </a:spcBef>
              <a:defRPr sz="3600"/>
            </a:lvl4pPr>
            <a:lvl5pPr marL="2621151" indent="-525651">
              <a:spcBef>
                <a:spcPts val="3000"/>
              </a:spcBef>
              <a:defRPr sz="3600"/>
            </a:lvl5pPr>
          </a:lstStyle>
          <a:p>
            <a:r>
              <a:t>Texte niveau 1</a:t>
            </a:r>
          </a:p>
          <a:p>
            <a:pPr lvl="1"/>
            <a:r>
              <a:t>Texte niveau 2</a:t>
            </a:r>
          </a:p>
          <a:p>
            <a:pPr lvl="2"/>
            <a:r>
              <a:t>Texte niveau 3</a:t>
            </a:r>
          </a:p>
          <a:p>
            <a:pPr lvl="3"/>
            <a:r>
              <a:t>Texte niveau 4</a:t>
            </a:r>
          </a:p>
          <a:p>
            <a:pPr lvl="4"/>
            <a:r>
              <a:t>Texte niveau 5</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uces">
    <p:spTree>
      <p:nvGrpSpPr>
        <p:cNvPr id="1" name=""/>
        <p:cNvGrpSpPr/>
        <p:nvPr/>
      </p:nvGrpSpPr>
      <p:grpSpPr>
        <a:xfrm>
          <a:off x="0" y="0"/>
          <a:ext cx="0" cy="0"/>
          <a:chOff x="0" y="0"/>
          <a:chExt cx="0" cy="0"/>
        </a:xfrm>
      </p:grpSpPr>
      <p:sp>
        <p:nvSpPr>
          <p:cNvPr id="39" name="Shape 39"/>
          <p:cNvSpPr>
            <a:spLocks noGrp="1"/>
          </p:cNvSpPr>
          <p:nvPr>
            <p:ph type="body" idx="1"/>
          </p:nvPr>
        </p:nvSpPr>
        <p:spPr>
          <a:xfrm>
            <a:off x="1270000" y="787400"/>
            <a:ext cx="10464800" cy="8178800"/>
          </a:xfrm>
          <a:prstGeom prst="rect">
            <a:avLst/>
          </a:prstGeom>
        </p:spPr>
        <p:txBody>
          <a:bodyPr/>
          <a:lstStyle>
            <a:lvl1pPr>
              <a:spcBef>
                <a:spcPts val="4800"/>
              </a:spcBef>
            </a:lvl1pPr>
            <a:lvl2pPr>
              <a:spcBef>
                <a:spcPts val="4800"/>
              </a:spcBef>
            </a:lvl2pPr>
            <a:lvl3pPr>
              <a:spcBef>
                <a:spcPts val="4800"/>
              </a:spcBef>
            </a:lvl3pPr>
            <a:lvl4pPr>
              <a:spcBef>
                <a:spcPts val="4800"/>
              </a:spcBef>
            </a:lvl4pPr>
            <a:lvl5pPr>
              <a:spcBef>
                <a:spcPts val="4800"/>
              </a:spcBef>
            </a:lvl5pPr>
          </a:lstStyle>
          <a:p>
            <a:r>
              <a:t>Texte niveau 1</a:t>
            </a:r>
          </a:p>
          <a:p>
            <a:pPr lvl="1"/>
            <a:r>
              <a:t>Texte niveau 2</a:t>
            </a:r>
          </a:p>
          <a:p>
            <a:pPr lvl="2"/>
            <a:r>
              <a:t>Texte niveau 3</a:t>
            </a:r>
          </a:p>
          <a:p>
            <a:pPr lvl="3"/>
            <a:r>
              <a:t>Texte niveau 4</a:t>
            </a:r>
          </a:p>
          <a:p>
            <a:pPr lvl="4"/>
            <a:r>
              <a:t>Texte niveau 5</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54" name="Shape 54"/>
          <p:cNvSpPr>
            <a:spLocks noGrp="1"/>
          </p:cNvSpPr>
          <p:nvPr>
            <p:ph type="title"/>
          </p:nvPr>
        </p:nvSpPr>
        <p:spPr>
          <a:prstGeom prst="rect">
            <a:avLst/>
          </a:prstGeom>
        </p:spPr>
        <p:txBody>
          <a:bodyPr/>
          <a:lstStyle/>
          <a:p>
            <a:r>
              <a:t>Texte du titre</a:t>
            </a:r>
          </a:p>
        </p:txBody>
      </p:sp>
      <p:sp>
        <p:nvSpPr>
          <p:cNvPr id="55" name="Shape 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Shape 62"/>
          <p:cNvSpPr>
            <a:spLocks noGrp="1"/>
          </p:cNvSpPr>
          <p:nvPr>
            <p:ph type="title"/>
          </p:nvPr>
        </p:nvSpPr>
        <p:spPr>
          <a:xfrm>
            <a:off x="1270000" y="2743200"/>
            <a:ext cx="10464800" cy="4267200"/>
          </a:xfrm>
          <a:prstGeom prst="rect">
            <a:avLst/>
          </a:prstGeom>
          <a:effectLst>
            <a:outerShdw blurRad="12700" dist="12700" dir="5400000" rotWithShape="0">
              <a:srgbClr val="424242"/>
            </a:outerShdw>
          </a:effectLst>
        </p:spPr>
        <p:txBody>
          <a:bodyPr anchor="ctr"/>
          <a:lstStyle>
            <a:lvl1pPr>
              <a:defRPr sz="8000" spc="-105">
                <a:solidFill>
                  <a:srgbClr val="E5E5E5"/>
                </a:solidFill>
              </a:defRPr>
            </a:lvl1pPr>
          </a:lstStyle>
          <a:p>
            <a:r>
              <a:t>Texte du titre</a:t>
            </a:r>
          </a:p>
        </p:txBody>
      </p:sp>
      <p:sp>
        <p:nvSpPr>
          <p:cNvPr id="63" name="Shape 63"/>
          <p:cNvSpPr>
            <a:spLocks noGrp="1"/>
          </p:cNvSpPr>
          <p:nvPr>
            <p:ph type="sldNum" sz="quarter" idx="2"/>
          </p:nvPr>
        </p:nvSpPr>
        <p:spPr>
          <a:xfrm>
            <a:off x="6300706" y="9220200"/>
            <a:ext cx="387616" cy="325858"/>
          </a:xfrm>
          <a:prstGeom prst="rect">
            <a:avLst/>
          </a:prstGeom>
          <a:effectLst>
            <a:outerShdw blurRad="12700" dist="12700" dir="5400000" rotWithShape="0">
              <a:srgbClr val="424242"/>
            </a:outerShdw>
          </a:effectLst>
        </p:spPr>
        <p:txBody>
          <a:bodyPr/>
          <a:lstStyle>
            <a:lvl1pPr>
              <a:defRPr spc="-23">
                <a:solidFill>
                  <a:srgbClr val="CBCBCB"/>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3543300" y="1778000"/>
            <a:ext cx="5930900" cy="4330700"/>
          </a:xfrm>
          <a:prstGeom prst="rect">
            <a:avLst/>
          </a:prstGeom>
          <a:ln w="9525">
            <a:round/>
          </a:ln>
        </p:spPr>
        <p:txBody>
          <a:bodyPr lIns="91439" tIns="45719" rIns="91439" bIns="45719" anchor="t"/>
          <a:lstStyle/>
          <a:p>
            <a:endParaRPr/>
          </a:p>
        </p:txBody>
      </p:sp>
      <p:sp>
        <p:nvSpPr>
          <p:cNvPr id="71" name="Shape 71"/>
          <p:cNvSpPr>
            <a:spLocks noGrp="1"/>
          </p:cNvSpPr>
          <p:nvPr>
            <p:ph type="title"/>
          </p:nvPr>
        </p:nvSpPr>
        <p:spPr>
          <a:xfrm>
            <a:off x="1270000" y="6629400"/>
            <a:ext cx="10464800" cy="2120900"/>
          </a:xfrm>
          <a:prstGeom prst="rect">
            <a:avLst/>
          </a:prstGeom>
          <a:effectLst>
            <a:outerShdw blurRad="12700" dist="12700" dir="5400000" rotWithShape="0">
              <a:srgbClr val="424242"/>
            </a:outerShdw>
          </a:effectLst>
        </p:spPr>
        <p:txBody>
          <a:bodyPr anchor="ctr"/>
          <a:lstStyle>
            <a:lvl1pPr>
              <a:defRPr sz="8000" spc="-105">
                <a:solidFill>
                  <a:srgbClr val="E5E5E5"/>
                </a:solidFill>
              </a:defRPr>
            </a:lvl1pPr>
          </a:lstStyle>
          <a:p>
            <a:r>
              <a:t>Texte du titre</a:t>
            </a:r>
          </a:p>
        </p:txBody>
      </p:sp>
      <p:sp>
        <p:nvSpPr>
          <p:cNvPr id="72" name="Shape 72"/>
          <p:cNvSpPr>
            <a:spLocks noGrp="1"/>
          </p:cNvSpPr>
          <p:nvPr>
            <p:ph type="sldNum" sz="quarter" idx="2"/>
          </p:nvPr>
        </p:nvSpPr>
        <p:spPr>
          <a:xfrm>
            <a:off x="6300706" y="9220200"/>
            <a:ext cx="387616" cy="325858"/>
          </a:xfrm>
          <a:prstGeom prst="rect">
            <a:avLst/>
          </a:prstGeom>
          <a:effectLst>
            <a:outerShdw blurRad="12700" dist="12700" dir="5400000" rotWithShape="0">
              <a:srgbClr val="424242"/>
            </a:outerShdw>
          </a:effectLst>
        </p:spPr>
        <p:txBody>
          <a:bodyPr/>
          <a:lstStyle>
            <a:lvl1pPr>
              <a:defRPr spc="-23">
                <a:solidFill>
                  <a:srgbClr val="CBCBCB"/>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 name="Shape 79"/>
          <p:cNvSpPr>
            <a:spLocks noGrp="1"/>
          </p:cNvSpPr>
          <p:nvPr>
            <p:ph type="pic" sz="half" idx="13"/>
          </p:nvPr>
        </p:nvSpPr>
        <p:spPr>
          <a:xfrm>
            <a:off x="7835900" y="1866900"/>
            <a:ext cx="4445000" cy="5765800"/>
          </a:xfrm>
          <a:prstGeom prst="rect">
            <a:avLst/>
          </a:prstGeom>
          <a:ln w="9525">
            <a:round/>
          </a:ln>
        </p:spPr>
        <p:txBody>
          <a:bodyPr lIns="91439" tIns="45719" rIns="91439" bIns="45719" anchor="t"/>
          <a:lstStyle/>
          <a:p>
            <a:endParaRPr/>
          </a:p>
        </p:txBody>
      </p:sp>
      <p:sp>
        <p:nvSpPr>
          <p:cNvPr id="80" name="Shape 80"/>
          <p:cNvSpPr>
            <a:spLocks noGrp="1"/>
          </p:cNvSpPr>
          <p:nvPr>
            <p:ph type="title"/>
          </p:nvPr>
        </p:nvSpPr>
        <p:spPr>
          <a:xfrm>
            <a:off x="635000" y="1409700"/>
            <a:ext cx="5867400" cy="3302000"/>
          </a:xfrm>
          <a:prstGeom prst="rect">
            <a:avLst/>
          </a:prstGeom>
          <a:effectLst>
            <a:outerShdw blurRad="12700" dist="12700" dir="5400000" rotWithShape="0">
              <a:srgbClr val="424242"/>
            </a:outerShdw>
          </a:effectLst>
        </p:spPr>
        <p:txBody>
          <a:bodyPr/>
          <a:lstStyle>
            <a:lvl1pPr>
              <a:defRPr sz="7000" spc="-92">
                <a:solidFill>
                  <a:srgbClr val="E5E5E5"/>
                </a:solidFill>
              </a:defRPr>
            </a:lvl1pPr>
          </a:lstStyle>
          <a:p>
            <a:r>
              <a:t>Texte du titre</a:t>
            </a:r>
          </a:p>
        </p:txBody>
      </p:sp>
      <p:sp>
        <p:nvSpPr>
          <p:cNvPr id="81" name="Shape 81"/>
          <p:cNvSpPr>
            <a:spLocks noGrp="1"/>
          </p:cNvSpPr>
          <p:nvPr>
            <p:ph type="body" sz="quarter" idx="1"/>
          </p:nvPr>
        </p:nvSpPr>
        <p:spPr>
          <a:xfrm>
            <a:off x="635000" y="4787900"/>
            <a:ext cx="5867400" cy="3302000"/>
          </a:xfrm>
          <a:prstGeom prst="rect">
            <a:avLst/>
          </a:prstGeom>
          <a:effectLst>
            <a:outerShdw blurRad="12700" dist="12700" dir="5400000" rotWithShape="0">
              <a:srgbClr val="424242"/>
            </a:outerShdw>
          </a:effectLst>
        </p:spPr>
        <p:txBody>
          <a:bodyPr anchor="t"/>
          <a:lstStyle>
            <a:lvl1pPr marL="0" indent="0" algn="ctr">
              <a:spcBef>
                <a:spcPts val="0"/>
              </a:spcBef>
              <a:buSzTx/>
              <a:buNone/>
              <a:defRPr sz="3600" spc="-47">
                <a:solidFill>
                  <a:srgbClr val="CBCBCB"/>
                </a:solidFill>
                <a:latin typeface="+mj-lt"/>
                <a:ea typeface="+mj-ea"/>
                <a:cs typeface="+mj-cs"/>
                <a:sym typeface="Copperplate"/>
              </a:defRPr>
            </a:lvl1pPr>
            <a:lvl2pPr marL="0" indent="0" algn="ctr">
              <a:spcBef>
                <a:spcPts val="0"/>
              </a:spcBef>
              <a:buSzTx/>
              <a:buNone/>
              <a:defRPr sz="3600" spc="-47">
                <a:solidFill>
                  <a:srgbClr val="CBCBCB"/>
                </a:solidFill>
                <a:latin typeface="+mj-lt"/>
                <a:ea typeface="+mj-ea"/>
                <a:cs typeface="+mj-cs"/>
                <a:sym typeface="Copperplate"/>
              </a:defRPr>
            </a:lvl2pPr>
            <a:lvl3pPr marL="0" indent="0" algn="ctr">
              <a:spcBef>
                <a:spcPts val="0"/>
              </a:spcBef>
              <a:buSzTx/>
              <a:buNone/>
              <a:defRPr sz="3600" spc="-47">
                <a:solidFill>
                  <a:srgbClr val="CBCBCB"/>
                </a:solidFill>
                <a:latin typeface="+mj-lt"/>
                <a:ea typeface="+mj-ea"/>
                <a:cs typeface="+mj-cs"/>
                <a:sym typeface="Copperplate"/>
              </a:defRPr>
            </a:lvl3pPr>
            <a:lvl4pPr marL="0" indent="0" algn="ctr">
              <a:spcBef>
                <a:spcPts val="0"/>
              </a:spcBef>
              <a:buSzTx/>
              <a:buNone/>
              <a:defRPr sz="3600" spc="-47">
                <a:solidFill>
                  <a:srgbClr val="CBCBCB"/>
                </a:solidFill>
                <a:latin typeface="+mj-lt"/>
                <a:ea typeface="+mj-ea"/>
                <a:cs typeface="+mj-cs"/>
                <a:sym typeface="Copperplate"/>
              </a:defRPr>
            </a:lvl4pPr>
            <a:lvl5pPr marL="0" indent="0" algn="ctr">
              <a:spcBef>
                <a:spcPts val="0"/>
              </a:spcBef>
              <a:buSzTx/>
              <a:buNone/>
              <a:defRPr sz="3600" spc="-47">
                <a:solidFill>
                  <a:srgbClr val="CBCBCB"/>
                </a:solidFill>
                <a:latin typeface="+mj-lt"/>
                <a:ea typeface="+mj-ea"/>
                <a:cs typeface="+mj-cs"/>
                <a:sym typeface="Copperplate"/>
              </a:defRPr>
            </a:lvl5pPr>
          </a:lstStyle>
          <a:p>
            <a:r>
              <a:t>Texte niveau 1</a:t>
            </a:r>
          </a:p>
          <a:p>
            <a:pPr lvl="1"/>
            <a:r>
              <a:t>Texte niveau 2</a:t>
            </a:r>
          </a:p>
          <a:p>
            <a:pPr lvl="2"/>
            <a:r>
              <a:t>Texte niveau 3</a:t>
            </a:r>
          </a:p>
          <a:p>
            <a:pPr lvl="3"/>
            <a:r>
              <a:t>Texte niveau 4</a:t>
            </a:r>
          </a:p>
          <a:p>
            <a:pPr lvl="4"/>
            <a:r>
              <a:t>Texte niveau 5</a:t>
            </a:r>
          </a:p>
        </p:txBody>
      </p:sp>
      <p:sp>
        <p:nvSpPr>
          <p:cNvPr id="82" name="Shape 82"/>
          <p:cNvSpPr>
            <a:spLocks noGrp="1"/>
          </p:cNvSpPr>
          <p:nvPr>
            <p:ph type="sldNum" sz="quarter" idx="2"/>
          </p:nvPr>
        </p:nvSpPr>
        <p:spPr>
          <a:xfrm>
            <a:off x="6300706" y="9220200"/>
            <a:ext cx="387616" cy="325858"/>
          </a:xfrm>
          <a:prstGeom prst="rect">
            <a:avLst/>
          </a:prstGeom>
          <a:effectLst>
            <a:outerShdw blurRad="12700" dist="12700" dir="5400000" rotWithShape="0">
              <a:srgbClr val="424242"/>
            </a:outerShdw>
          </a:effectLst>
        </p:spPr>
        <p:txBody>
          <a:bodyPr/>
          <a:lstStyle>
            <a:lvl1pPr>
              <a:defRPr spc="-23">
                <a:solidFill>
                  <a:srgbClr val="CBCBCB"/>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0"/>
          <a:srcRect/>
          <a:stretch>
            <a:fillRect/>
          </a:stretch>
        </a:blipFill>
        <a:effectLst/>
      </p:bgPr>
    </p:bg>
    <p:spTree>
      <p:nvGrpSpPr>
        <p:cNvPr id="1" name=""/>
        <p:cNvGrpSpPr/>
        <p:nvPr/>
      </p:nvGrpSpPr>
      <p:grpSpPr>
        <a:xfrm>
          <a:off x="0" y="0"/>
          <a:ext cx="0" cy="0"/>
          <a:chOff x="0" y="0"/>
          <a:chExt cx="0" cy="0"/>
        </a:xfrm>
      </p:grpSpPr>
      <p:sp>
        <p:nvSpPr>
          <p:cNvPr id="2" name="Shape 2"/>
          <p:cNvSpPr/>
          <p:nvPr/>
        </p:nvSpPr>
        <p:spPr>
          <a:xfrm>
            <a:off x="1422400" y="2019300"/>
            <a:ext cx="10166101" cy="127"/>
          </a:xfrm>
          <a:prstGeom prst="line">
            <a:avLst/>
          </a:prstGeom>
          <a:ln w="12700">
            <a:solidFill>
              <a:srgbClr val="B5B5AF"/>
            </a:solidFill>
            <a:miter lim="400000"/>
          </a:ln>
          <a:effectLst>
            <a:outerShdw blurRad="12700" dist="12700" rotWithShape="0">
              <a:srgbClr val="FFFFFF">
                <a:alpha val="82000"/>
              </a:srgbClr>
            </a:outerShdw>
          </a:effectLst>
        </p:spPr>
        <p:txBody>
          <a:bodyPr lIns="0" tIns="0" rIns="0" bIns="0"/>
          <a:lstStyle/>
          <a:p>
            <a:pPr algn="l" defTabSz="457200">
              <a:defRPr sz="1200">
                <a:solidFill>
                  <a:srgbClr val="000000"/>
                </a:solidFill>
                <a:latin typeface="Helvetica"/>
                <a:ea typeface="Helvetica"/>
                <a:cs typeface="Helvetica"/>
                <a:sym typeface="Helvetica"/>
              </a:defRPr>
            </a:pPr>
            <a:endParaRPr/>
          </a:p>
        </p:txBody>
      </p:sp>
      <p:sp>
        <p:nvSpPr>
          <p:cNvPr id="3" name="Shape 3"/>
          <p:cNvSpPr>
            <a:spLocks noGrp="1"/>
          </p:cNvSpPr>
          <p:nvPr>
            <p:ph type="title"/>
          </p:nvPr>
        </p:nvSpPr>
        <p:spPr>
          <a:xfrm>
            <a:off x="1270000" y="254000"/>
            <a:ext cx="10464800" cy="171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lstStyle/>
          <a:p>
            <a:r>
              <a:t>Texte du titre</a:t>
            </a:r>
          </a:p>
        </p:txBody>
      </p:sp>
      <p:sp>
        <p:nvSpPr>
          <p:cNvPr id="4" name="Shape 4"/>
          <p:cNvSpPr>
            <a:spLocks noGrp="1"/>
          </p:cNvSpPr>
          <p:nvPr>
            <p:ph type="body" idx="1"/>
          </p:nvPr>
        </p:nvSpPr>
        <p:spPr>
          <a:xfrm>
            <a:off x="1270000" y="2616200"/>
            <a:ext cx="10464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niveau 1</a:t>
            </a:r>
          </a:p>
          <a:p>
            <a:pPr lvl="1"/>
            <a:r>
              <a:t>Texte niveau 2</a:t>
            </a:r>
          </a:p>
          <a:p>
            <a:pPr lvl="2"/>
            <a:r>
              <a:t>Texte niveau 3</a:t>
            </a:r>
          </a:p>
          <a:p>
            <a:pPr lvl="3"/>
            <a:r>
              <a:t>Texte niveau 4</a:t>
            </a:r>
          </a:p>
          <a:p>
            <a:pPr lvl="4"/>
            <a:r>
              <a:t>Texte niveau 5</a:t>
            </a:r>
          </a:p>
        </p:txBody>
      </p:sp>
      <p:sp>
        <p:nvSpPr>
          <p:cNvPr id="5" name="Shape 5"/>
          <p:cNvSpPr>
            <a:spLocks noGrp="1"/>
          </p:cNvSpPr>
          <p:nvPr>
            <p:ph type="sldNum" sz="quarter" idx="2"/>
          </p:nvPr>
        </p:nvSpPr>
        <p:spPr>
          <a:xfrm>
            <a:off x="6324600" y="9220200"/>
            <a:ext cx="342900" cy="4064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1pPr>
      <a:lvl2pPr marL="0" marR="0" indent="2286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2pPr>
      <a:lvl3pPr marL="0" marR="0" indent="4572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3pPr>
      <a:lvl4pPr marL="0" marR="0" indent="6858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4pPr>
      <a:lvl5pPr marL="0" marR="0" indent="9144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5pPr>
      <a:lvl6pPr marL="0" marR="0" indent="11430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6pPr>
      <a:lvl7pPr marL="0" marR="0" indent="13716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7pPr>
      <a:lvl8pPr marL="0" marR="0" indent="16002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8pPr>
      <a:lvl9pPr marL="0" marR="0" indent="1828800" algn="ctr" defTabSz="584200" rtl="0" latinLnBrk="0">
        <a:lnSpc>
          <a:spcPct val="100000"/>
        </a:lnSpc>
        <a:spcBef>
          <a:spcPts val="0"/>
        </a:spcBef>
        <a:spcAft>
          <a:spcPts val="0"/>
        </a:spcAft>
        <a:buClrTx/>
        <a:buSzTx/>
        <a:buFontTx/>
        <a:buNone/>
        <a:tabLst/>
        <a:defRPr sz="6400" b="0" i="0" u="none" strike="noStrike" cap="none" spc="0" baseline="0">
          <a:ln>
            <a:noFill/>
          </a:ln>
          <a:solidFill>
            <a:srgbClr val="000000"/>
          </a:solidFill>
          <a:uFillTx/>
          <a:latin typeface="+mj-lt"/>
          <a:ea typeface="+mj-ea"/>
          <a:cs typeface="+mj-cs"/>
          <a:sym typeface="Copperplate"/>
        </a:defRPr>
      </a:lvl9pPr>
    </p:titleStyle>
    <p:bodyStyle>
      <a:lvl1pPr marL="8893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1pPr>
      <a:lvl2pPr marL="13338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2pPr>
      <a:lvl3pPr marL="17783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3pPr>
      <a:lvl4pPr marL="22228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4pPr>
      <a:lvl5pPr marL="26673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5pPr>
      <a:lvl6pPr marL="30229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6pPr>
      <a:lvl7pPr marL="33785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7pPr>
      <a:lvl8pPr marL="37341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8pPr>
      <a:lvl9pPr marL="4089725" marR="0" indent="-571825" algn="l" defTabSz="584200" latinLnBrk="0">
        <a:lnSpc>
          <a:spcPct val="100000"/>
        </a:lnSpc>
        <a:spcBef>
          <a:spcPts val="1800"/>
        </a:spcBef>
        <a:spcAft>
          <a:spcPts val="0"/>
        </a:spcAft>
        <a:buClrTx/>
        <a:buSzPct val="100000"/>
        <a:buFontTx/>
        <a:buChar char="•"/>
        <a:tabLst/>
        <a:defRPr sz="4200" b="0" i="0" u="none" strike="noStrike" cap="none" spc="0" baseline="0">
          <a:ln>
            <a:noFill/>
          </a:ln>
          <a:solidFill>
            <a:srgbClr val="515151"/>
          </a:solidFill>
          <a:uFillTx/>
          <a:latin typeface="+mn-lt"/>
          <a:ea typeface="+mn-ea"/>
          <a:cs typeface="+mn-cs"/>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fr.wikipedia.org/wiki/Paul_Landowski"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ti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tif"/><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hyperlink" Target="http://fr.wikipedia.org/wiki/Dialogue_sur_les_deux_grands_syst%C3%A8mes_du_monde" TargetMode="Externa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2.t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8.png"/><Relationship Id="rId3" Type="http://schemas.openxmlformats.org/officeDocument/2006/relationships/image" Target="../media/image8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9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ctrTitle"/>
          </p:nvPr>
        </p:nvSpPr>
        <p:spPr>
          <a:xfrm>
            <a:off x="1270000" y="-1028700"/>
            <a:ext cx="10464800" cy="2857500"/>
          </a:xfrm>
          <a:prstGeom prst="rect">
            <a:avLst/>
          </a:prstGeom>
        </p:spPr>
        <p:txBody>
          <a:bodyPr/>
          <a:lstStyle/>
          <a:p>
            <a:r>
              <a:t>Le XVIIe siècle</a:t>
            </a:r>
          </a:p>
        </p:txBody>
      </p:sp>
      <p:sp>
        <p:nvSpPr>
          <p:cNvPr id="176" name="Shape 176"/>
          <p:cNvSpPr>
            <a:spLocks noGrp="1"/>
          </p:cNvSpPr>
          <p:nvPr>
            <p:ph type="subTitle" sz="quarter" idx="1"/>
          </p:nvPr>
        </p:nvSpPr>
        <p:spPr>
          <a:xfrm>
            <a:off x="1130300" y="1752600"/>
            <a:ext cx="10464800" cy="1092200"/>
          </a:xfrm>
          <a:prstGeom prst="rect">
            <a:avLst/>
          </a:prstGeom>
        </p:spPr>
        <p:txBody>
          <a:bodyPr/>
          <a:lstStyle/>
          <a:p>
            <a:r>
              <a:t>le Grand Siècle</a:t>
            </a:r>
          </a:p>
        </p:txBody>
      </p:sp>
      <p:pic>
        <p:nvPicPr>
          <p:cNvPr id="177" name="Chateau_de_Versailles_1668_Pierre_Patel.png"/>
          <p:cNvPicPr>
            <a:picLocks noChangeAspect="1"/>
          </p:cNvPicPr>
          <p:nvPr/>
        </p:nvPicPr>
        <p:blipFill>
          <a:blip r:embed="rId2">
            <a:extLst/>
          </a:blip>
          <a:stretch>
            <a:fillRect/>
          </a:stretch>
        </p:blipFill>
        <p:spPr>
          <a:xfrm>
            <a:off x="1409700" y="2489079"/>
            <a:ext cx="9893300" cy="7188321"/>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xfrm>
            <a:off x="1270000" y="-317500"/>
            <a:ext cx="10464800" cy="1714500"/>
          </a:xfrm>
          <a:prstGeom prst="rect">
            <a:avLst/>
          </a:prstGeom>
        </p:spPr>
        <p:txBody>
          <a:bodyPr/>
          <a:lstStyle/>
          <a:p>
            <a:r>
              <a:t>La cour à Versailles</a:t>
            </a:r>
          </a:p>
        </p:txBody>
      </p:sp>
      <p:sp>
        <p:nvSpPr>
          <p:cNvPr id="236" name="Shape 236"/>
          <p:cNvSpPr>
            <a:spLocks noGrp="1"/>
          </p:cNvSpPr>
          <p:nvPr>
            <p:ph type="body" sz="quarter" idx="1"/>
          </p:nvPr>
        </p:nvSpPr>
        <p:spPr>
          <a:xfrm>
            <a:off x="1270000" y="7251700"/>
            <a:ext cx="10464800" cy="2044700"/>
          </a:xfrm>
          <a:prstGeom prst="rect">
            <a:avLst/>
          </a:prstGeom>
        </p:spPr>
        <p:txBody>
          <a:bodyPr/>
          <a:lstStyle/>
          <a:p>
            <a:pPr marL="1333825"/>
            <a:endParaRPr/>
          </a:p>
        </p:txBody>
      </p:sp>
      <p:pic>
        <p:nvPicPr>
          <p:cNvPr id="237" name="Chateau_de_Versailles_1668_Pierre_Patel.png"/>
          <p:cNvPicPr>
            <a:picLocks noChangeAspect="1"/>
          </p:cNvPicPr>
          <p:nvPr/>
        </p:nvPicPr>
        <p:blipFill>
          <a:blip r:embed="rId3">
            <a:extLst/>
          </a:blip>
          <a:stretch>
            <a:fillRect/>
          </a:stretch>
        </p:blipFill>
        <p:spPr>
          <a:xfrm>
            <a:off x="759073" y="1409700"/>
            <a:ext cx="11483727" cy="8343900"/>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title"/>
          </p:nvPr>
        </p:nvSpPr>
        <p:spPr>
          <a:prstGeom prst="rect">
            <a:avLst/>
          </a:prstGeom>
        </p:spPr>
        <p:txBody>
          <a:bodyPr/>
          <a:lstStyle/>
          <a:p>
            <a:r>
              <a:t>Versailles</a:t>
            </a:r>
          </a:p>
        </p:txBody>
      </p:sp>
      <p:sp>
        <p:nvSpPr>
          <p:cNvPr id="242" name="Shape 242"/>
          <p:cNvSpPr>
            <a:spLocks noGrp="1"/>
          </p:cNvSpPr>
          <p:nvPr>
            <p:ph type="body" idx="1"/>
          </p:nvPr>
        </p:nvSpPr>
        <p:spPr>
          <a:prstGeom prst="rect">
            <a:avLst/>
          </a:prstGeom>
        </p:spPr>
        <p:txBody>
          <a:bodyPr/>
          <a:lstStyle/>
          <a:p>
            <a:pPr marL="1333825"/>
            <a:r>
              <a:t>instrument pour soumettre la haute noblesse</a:t>
            </a:r>
          </a:p>
          <a:p>
            <a:pPr marL="1333825"/>
            <a:r>
              <a:t>on vient à Louis XIV</a:t>
            </a:r>
          </a:p>
          <a:p>
            <a:pPr marL="1333825"/>
            <a:r>
              <a:t>permet d’éviter, par la distance, la pression et l’influence des ambitieux</a:t>
            </a:r>
          </a:p>
          <a:p>
            <a:pPr marL="1333825"/>
            <a:r>
              <a:t>Louis XIV et sa cour s’y installent dès 1682 (30’000 habitants vers 1715)</a:t>
            </a: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lstStyle/>
          <a:p>
            <a:endParaRPr/>
          </a:p>
        </p:txBody>
      </p:sp>
      <p:pic>
        <p:nvPicPr>
          <p:cNvPr id="245" name="Palace-Of-Versailles.png"/>
          <p:cNvPicPr>
            <a:picLocks noChangeAspect="1"/>
          </p:cNvPicPr>
          <p:nvPr/>
        </p:nvPicPr>
        <p:blipFill>
          <a:blip r:embed="rId2">
            <a:extLst/>
          </a:blip>
          <a:stretch>
            <a:fillRect/>
          </a:stretch>
        </p:blipFill>
        <p:spPr>
          <a:xfrm>
            <a:off x="494393" y="850900"/>
            <a:ext cx="12016116" cy="8039100"/>
          </a:xfrm>
          <a:prstGeom prst="rect">
            <a:avLst/>
          </a:prstGeom>
          <a:ln w="12700">
            <a:miter lim="400000"/>
          </a:ln>
        </p:spPr>
      </p:pic>
      <p:sp>
        <p:nvSpPr>
          <p:cNvPr id="246" name="Shape 246"/>
          <p:cNvSpPr/>
          <p:nvPr/>
        </p:nvSpPr>
        <p:spPr>
          <a:xfrm>
            <a:off x="2117476" y="8864600"/>
            <a:ext cx="8564762"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Versailles: reflet de la grandeur du roi</a:t>
            </a:r>
          </a:p>
        </p:txBody>
      </p:sp>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p:cNvSpPr>
          <p:nvPr>
            <p:ph type="title"/>
          </p:nvPr>
        </p:nvSpPr>
        <p:spPr>
          <a:prstGeom prst="rect">
            <a:avLst/>
          </a:prstGeom>
        </p:spPr>
        <p:txBody>
          <a:bodyPr/>
          <a:lstStyle/>
          <a:p>
            <a:endParaRPr/>
          </a:p>
        </p:txBody>
      </p:sp>
      <p:sp>
        <p:nvSpPr>
          <p:cNvPr id="249" name="Shape 249"/>
          <p:cNvSpPr>
            <a:spLocks noGrp="1"/>
          </p:cNvSpPr>
          <p:nvPr>
            <p:ph type="body" sz="quarter" idx="1"/>
          </p:nvPr>
        </p:nvSpPr>
        <p:spPr>
          <a:xfrm>
            <a:off x="1270000" y="7251700"/>
            <a:ext cx="10464800" cy="2044700"/>
          </a:xfrm>
          <a:prstGeom prst="rect">
            <a:avLst/>
          </a:prstGeom>
        </p:spPr>
        <p:txBody>
          <a:bodyPr/>
          <a:lstStyle/>
          <a:p>
            <a:pPr marL="1333825"/>
            <a:endParaRPr/>
          </a:p>
        </p:txBody>
      </p:sp>
      <p:pic>
        <p:nvPicPr>
          <p:cNvPr id="250" name="chateau-versailles-cour-royale-de-marbre.png"/>
          <p:cNvPicPr>
            <a:picLocks noChangeAspect="1"/>
          </p:cNvPicPr>
          <p:nvPr/>
        </p:nvPicPr>
        <p:blipFill>
          <a:blip r:embed="rId2">
            <a:extLst/>
          </a:blip>
          <a:stretch>
            <a:fillRect/>
          </a:stretch>
        </p:blipFill>
        <p:spPr>
          <a:xfrm>
            <a:off x="825500" y="-221692"/>
            <a:ext cx="11341100" cy="8716256"/>
          </a:xfrm>
          <a:prstGeom prst="rect">
            <a:avLst/>
          </a:prstGeom>
          <a:ln w="12700">
            <a:miter lim="400000"/>
          </a:ln>
        </p:spPr>
      </p:pic>
      <p:sp>
        <p:nvSpPr>
          <p:cNvPr id="251" name="Shape 251"/>
          <p:cNvSpPr/>
          <p:nvPr/>
        </p:nvSpPr>
        <p:spPr>
          <a:xfrm>
            <a:off x="-943" y="8362950"/>
            <a:ext cx="13004801" cy="144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Versailles: modèle d’architecture classique: régularité, symétrie, harmonie</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DSCF3768.tiff"/>
          <p:cNvPicPr>
            <a:picLocks noChangeAspect="1"/>
          </p:cNvPicPr>
          <p:nvPr/>
        </p:nvPicPr>
        <p:blipFill>
          <a:blip r:embed="rId2">
            <a:extLst/>
          </a:blip>
          <a:stretch>
            <a:fillRect/>
          </a:stretch>
        </p:blipFill>
        <p:spPr>
          <a:xfrm>
            <a:off x="-114300" y="1270000"/>
            <a:ext cx="13004800" cy="9753600"/>
          </a:xfrm>
          <a:prstGeom prst="rect">
            <a:avLst/>
          </a:prstGeom>
          <a:ln w="12700">
            <a:miter lim="400000"/>
          </a:ln>
        </p:spPr>
      </p:pic>
      <p:sp>
        <p:nvSpPr>
          <p:cNvPr id="254" name="Shape 254"/>
          <p:cNvSpPr>
            <a:spLocks noGrp="1"/>
          </p:cNvSpPr>
          <p:nvPr>
            <p:ph type="title"/>
          </p:nvPr>
        </p:nvSpPr>
        <p:spPr>
          <a:prstGeom prst="rect">
            <a:avLst/>
          </a:prstGeom>
        </p:spPr>
        <p:txBody>
          <a:bodyPr/>
          <a:lstStyle/>
          <a:p>
            <a:endParaRPr/>
          </a:p>
        </p:txBody>
      </p:sp>
      <p:pic>
        <p:nvPicPr>
          <p:cNvPr id="255" name="jardins-chateau-versailles-1_fs_fs.png"/>
          <p:cNvPicPr>
            <a:picLocks noChangeAspect="1"/>
          </p:cNvPicPr>
          <p:nvPr/>
        </p:nvPicPr>
        <p:blipFill>
          <a:blip r:embed="rId3">
            <a:extLst/>
          </a:blip>
          <a:stretch>
            <a:fillRect/>
          </a:stretch>
        </p:blipFill>
        <p:spPr>
          <a:xfrm>
            <a:off x="-254000" y="-76200"/>
            <a:ext cx="6642100" cy="4410355"/>
          </a:xfrm>
          <a:prstGeom prst="rect">
            <a:avLst/>
          </a:prstGeom>
          <a:ln w="12700">
            <a:miter lim="400000"/>
          </a:ln>
        </p:spPr>
      </p:pic>
      <p:pic>
        <p:nvPicPr>
          <p:cNvPr id="256" name="gardens-of-versailles51.png"/>
          <p:cNvPicPr>
            <a:picLocks noChangeAspect="1"/>
          </p:cNvPicPr>
          <p:nvPr/>
        </p:nvPicPr>
        <p:blipFill>
          <a:blip r:embed="rId4">
            <a:extLst/>
          </a:blip>
          <a:stretch>
            <a:fillRect/>
          </a:stretch>
        </p:blipFill>
        <p:spPr>
          <a:xfrm>
            <a:off x="6328833" y="-406400"/>
            <a:ext cx="6756401" cy="5067300"/>
          </a:xfrm>
          <a:prstGeom prst="rect">
            <a:avLst/>
          </a:prstGeom>
          <a:ln w="12700">
            <a:miter lim="400000"/>
          </a:ln>
        </p:spPr>
      </p:pic>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Louis_XIV_of_France_1_t.800.png"/>
          <p:cNvPicPr>
            <a:picLocks noChangeAspect="1"/>
          </p:cNvPicPr>
          <p:nvPr/>
        </p:nvPicPr>
        <p:blipFill>
          <a:blip r:embed="rId3">
            <a:extLst/>
          </a:blip>
          <a:stretch>
            <a:fillRect/>
          </a:stretch>
        </p:blipFill>
        <p:spPr>
          <a:xfrm>
            <a:off x="406400" y="2209800"/>
            <a:ext cx="5003800" cy="7105396"/>
          </a:xfrm>
          <a:prstGeom prst="rect">
            <a:avLst/>
          </a:prstGeom>
          <a:ln w="12700">
            <a:miter lim="400000"/>
          </a:ln>
        </p:spPr>
      </p:pic>
      <p:sp>
        <p:nvSpPr>
          <p:cNvPr id="259" name="Shape 259"/>
          <p:cNvSpPr>
            <a:spLocks noGrp="1"/>
          </p:cNvSpPr>
          <p:nvPr>
            <p:ph type="title"/>
          </p:nvPr>
        </p:nvSpPr>
        <p:spPr>
          <a:xfrm>
            <a:off x="1270000" y="-1676400"/>
            <a:ext cx="10464800" cy="3340100"/>
          </a:xfrm>
          <a:prstGeom prst="rect">
            <a:avLst/>
          </a:prstGeom>
        </p:spPr>
        <p:txBody>
          <a:bodyPr/>
          <a:lstStyle/>
          <a:p>
            <a:r>
              <a:t>1662: Mort de Mazarin </a:t>
            </a:r>
          </a:p>
        </p:txBody>
      </p:sp>
      <p:sp>
        <p:nvSpPr>
          <p:cNvPr id="260" name="Shape 260"/>
          <p:cNvSpPr/>
          <p:nvPr/>
        </p:nvSpPr>
        <p:spPr>
          <a:xfrm>
            <a:off x="5575300" y="2850590"/>
            <a:ext cx="7213600" cy="58050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400">
                <a:solidFill>
                  <a:srgbClr val="000000"/>
                </a:solidFill>
                <a:latin typeface="+mj-lt"/>
                <a:ea typeface="+mj-ea"/>
                <a:cs typeface="+mj-cs"/>
                <a:sym typeface="Copperplate"/>
              </a:defRPr>
            </a:pPr>
            <a:r>
              <a:rPr sz="4800"/>
              <a:t>Louis XIV assume </a:t>
            </a:r>
          </a:p>
          <a:p>
            <a:pPr>
              <a:defRPr sz="6400">
                <a:solidFill>
                  <a:srgbClr val="000000"/>
                </a:solidFill>
                <a:latin typeface="+mj-lt"/>
                <a:ea typeface="+mj-ea"/>
                <a:cs typeface="+mj-cs"/>
                <a:sym typeface="Copperplate"/>
              </a:defRPr>
            </a:pPr>
            <a:r>
              <a:rPr sz="4800"/>
              <a:t>seul les fonctions étatiques:</a:t>
            </a:r>
          </a:p>
          <a:p>
            <a:pPr>
              <a:defRPr sz="6400">
                <a:solidFill>
                  <a:srgbClr val="000000"/>
                </a:solidFill>
                <a:latin typeface="+mj-lt"/>
                <a:ea typeface="+mj-ea"/>
                <a:cs typeface="+mj-cs"/>
                <a:sym typeface="Copperplate"/>
              </a:defRPr>
            </a:pPr>
            <a:endParaRPr sz="4800"/>
          </a:p>
          <a:p>
            <a:pPr>
              <a:defRPr sz="6400">
                <a:solidFill>
                  <a:srgbClr val="000000"/>
                </a:solidFill>
                <a:latin typeface="+mj-lt"/>
                <a:ea typeface="+mj-ea"/>
                <a:cs typeface="+mj-cs"/>
                <a:sym typeface="Copperplate"/>
              </a:defRPr>
            </a:pPr>
            <a:r>
              <a:rPr sz="4800"/>
              <a:t>«L’état, c’est moi»</a:t>
            </a:r>
          </a:p>
          <a:p>
            <a:pPr>
              <a:defRPr sz="6400">
                <a:solidFill>
                  <a:srgbClr val="000000"/>
                </a:solidFill>
                <a:latin typeface="+mj-lt"/>
                <a:ea typeface="+mj-ea"/>
                <a:cs typeface="+mj-cs"/>
                <a:sym typeface="Copperplate"/>
              </a:defRPr>
            </a:pPr>
            <a:endParaRPr sz="4800"/>
          </a:p>
          <a:p>
            <a:pPr>
              <a:defRPr sz="6400">
                <a:solidFill>
                  <a:srgbClr val="000000"/>
                </a:solidFill>
                <a:latin typeface="+mj-lt"/>
                <a:ea typeface="+mj-ea"/>
                <a:cs typeface="+mj-cs"/>
                <a:sym typeface="Copperplate"/>
              </a:defRPr>
            </a:pPr>
            <a:r>
              <a:rPr sz="4800"/>
              <a:t>La France est une puissance européenne à son apogée</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279400" y="2120900"/>
            <a:ext cx="11950700" cy="168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latin typeface="Calibri"/>
                <a:ea typeface="Calibri"/>
                <a:cs typeface="Calibri"/>
                <a:sym typeface="Calibri"/>
              </a:defRPr>
            </a:lvl1pPr>
          </a:lstStyle>
          <a:p>
            <a:r>
              <a:rPr dirty="0"/>
              <a:t>Louis XIV est persuadé de l’origine divine de son pouvoir; que son pouvoir lui est donné par Dieu même;</a:t>
            </a:r>
          </a:p>
        </p:txBody>
      </p:sp>
      <p:sp>
        <p:nvSpPr>
          <p:cNvPr id="265" name="Shape 265"/>
          <p:cNvSpPr/>
          <p:nvPr/>
        </p:nvSpPr>
        <p:spPr>
          <a:xfrm>
            <a:off x="4390925" y="742950"/>
            <a:ext cx="4223005"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000000"/>
                </a:solidFill>
                <a:latin typeface="+mj-lt"/>
                <a:ea typeface="+mj-ea"/>
                <a:cs typeface="+mj-cs"/>
                <a:sym typeface="Copperplate"/>
              </a:defRPr>
            </a:lvl1pPr>
          </a:lstStyle>
          <a:p>
            <a:r>
              <a:t>Louis XIV </a:t>
            </a:r>
          </a:p>
        </p:txBody>
      </p:sp>
      <p:sp>
        <p:nvSpPr>
          <p:cNvPr id="266" name="Shape 266"/>
          <p:cNvSpPr/>
          <p:nvPr/>
        </p:nvSpPr>
        <p:spPr>
          <a:xfrm>
            <a:off x="330200" y="3479800"/>
            <a:ext cx="8345017"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42900" indent="-342900" algn="l" defTabSz="457200">
              <a:defRPr sz="3600">
                <a:solidFill>
                  <a:srgbClr val="000000"/>
                </a:solidFill>
                <a:latin typeface="Calibri"/>
                <a:ea typeface="Calibri"/>
                <a:cs typeface="Calibri"/>
                <a:sym typeface="Calibri"/>
              </a:defRPr>
            </a:lvl1pPr>
          </a:lstStyle>
          <a:p>
            <a:r>
              <a:rPr dirty="0"/>
              <a:t>Il perfectionne le modèle du pouvoir absolu;</a:t>
            </a:r>
          </a:p>
        </p:txBody>
      </p:sp>
      <p:sp>
        <p:nvSpPr>
          <p:cNvPr id="267" name="Shape 267"/>
          <p:cNvSpPr/>
          <p:nvPr/>
        </p:nvSpPr>
        <p:spPr>
          <a:xfrm>
            <a:off x="330200" y="4508500"/>
            <a:ext cx="12077700"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latin typeface="Calibri"/>
                <a:ea typeface="Calibri"/>
                <a:cs typeface="Calibri"/>
                <a:sym typeface="Calibri"/>
              </a:defRPr>
            </a:lvl1pPr>
          </a:lstStyle>
          <a:p>
            <a:r>
              <a:t>Il met en marche un système politique et administratif assez complexe, à son avantage. Tous les conseils se font en présence du roi. Le contrôle est absolu.</a:t>
            </a:r>
          </a:p>
        </p:txBody>
      </p:sp>
      <p:sp>
        <p:nvSpPr>
          <p:cNvPr id="268" name="Shape 268"/>
          <p:cNvSpPr/>
          <p:nvPr/>
        </p:nvSpPr>
        <p:spPr>
          <a:xfrm>
            <a:off x="392162" y="6477000"/>
            <a:ext cx="11950701"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latin typeface="Calibri"/>
                <a:ea typeface="Calibri"/>
                <a:cs typeface="Calibri"/>
                <a:sym typeface="Calibri"/>
              </a:defRPr>
            </a:lvl1pPr>
          </a:lstStyle>
          <a:p>
            <a:r>
              <a:t>Le Roi-Soleil participe à la vie intellectuelle et artistique. Il adore la musique, en particulier. Il offre une pension aux nombreux écrivains; </a:t>
            </a:r>
          </a:p>
        </p:txBody>
      </p:sp>
      <p:sp>
        <p:nvSpPr>
          <p:cNvPr id="269" name="Shape 269"/>
          <p:cNvSpPr/>
          <p:nvPr/>
        </p:nvSpPr>
        <p:spPr>
          <a:xfrm>
            <a:off x="368300" y="8445500"/>
            <a:ext cx="11684000" cy="121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latin typeface="Calibri"/>
                <a:ea typeface="Calibri"/>
                <a:cs typeface="Calibri"/>
                <a:sym typeface="Calibri"/>
              </a:defRPr>
            </a:lvl1pPr>
          </a:lstStyle>
          <a:p>
            <a:r>
              <a:t>La splendeur de la cour et la richesse du roi est contrastée avec la pauvreté de la petite noblesse.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P spid="266" grpId="2" animBg="1" advAuto="0"/>
      <p:bldP spid="267" grpId="3" animBg="1" advAuto="0"/>
      <p:bldP spid="268" grpId="4" animBg="1" advAuto="0"/>
      <p:bldP spid="269" grpId="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p:cNvSpPr>
          <p:nvPr>
            <p:ph type="title"/>
          </p:nvPr>
        </p:nvSpPr>
        <p:spPr>
          <a:xfrm>
            <a:off x="685800" y="-1524000"/>
            <a:ext cx="11620500" cy="3492500"/>
          </a:xfrm>
          <a:prstGeom prst="rect">
            <a:avLst/>
          </a:prstGeom>
        </p:spPr>
        <p:txBody>
          <a:bodyPr/>
          <a:lstStyle/>
          <a:p>
            <a:r>
              <a:t>la guerre de la ligue d’Aubsbourg </a:t>
            </a:r>
            <a:r>
              <a:rPr sz="3600"/>
              <a:t>(1688-1697)</a:t>
            </a:r>
          </a:p>
        </p:txBody>
      </p:sp>
      <p:pic>
        <p:nvPicPr>
          <p:cNvPr id="274" name="The_Battle_of_La_Hogue%2C_23_May_1692.png"/>
          <p:cNvPicPr>
            <a:picLocks noChangeAspect="1"/>
          </p:cNvPicPr>
          <p:nvPr/>
        </p:nvPicPr>
        <p:blipFill>
          <a:blip r:embed="rId3">
            <a:extLst/>
          </a:blip>
          <a:stretch>
            <a:fillRect/>
          </a:stretch>
        </p:blipFill>
        <p:spPr>
          <a:xfrm>
            <a:off x="0" y="2578100"/>
            <a:ext cx="6659703" cy="5422900"/>
          </a:xfrm>
          <a:prstGeom prst="rect">
            <a:avLst/>
          </a:prstGeom>
          <a:ln w="12700">
            <a:miter lim="400000"/>
          </a:ln>
        </p:spPr>
      </p:pic>
      <p:sp>
        <p:nvSpPr>
          <p:cNvPr id="275" name="Shape 275"/>
          <p:cNvSpPr/>
          <p:nvPr/>
        </p:nvSpPr>
        <p:spPr>
          <a:xfrm>
            <a:off x="114300" y="8153400"/>
            <a:ext cx="6654800" cy="149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b="1">
                <a:solidFill>
                  <a:srgbClr val="000000"/>
                </a:solidFill>
                <a:latin typeface="Helvetica"/>
                <a:ea typeface="Helvetica"/>
                <a:cs typeface="Helvetica"/>
                <a:sym typeface="Helvetica"/>
              </a:defRPr>
            </a:pPr>
            <a:r>
              <a:rPr dirty="0"/>
              <a:t>Adriaen van Diest</a:t>
            </a:r>
            <a:r>
              <a:rPr dirty="0"/>
              <a:t> (1655–1704) , The Battle of La Hogue, 1692. Part of the Nine Years' War (1688-97).</a:t>
            </a:r>
          </a:p>
          <a:p>
            <a:pPr algn="l" defTabSz="457200">
              <a:defRPr sz="1800" b="1">
                <a:solidFill>
                  <a:srgbClr val="000000"/>
                </a:solidFill>
                <a:latin typeface="Helvetica"/>
                <a:ea typeface="Helvetica"/>
                <a:cs typeface="Helvetica"/>
                <a:sym typeface="Helvetica"/>
              </a:defRPr>
            </a:pPr>
            <a:r>
              <a:rPr dirty="0"/>
              <a:t>Les navires français en feu lors de La </a:t>
            </a:r>
            <a:r>
              <a:rPr dirty="0"/>
              <a:t>bataille de la Hougue</a:t>
            </a:r>
            <a:r>
              <a:rPr dirty="0"/>
              <a:t> (1692)</a:t>
            </a:r>
          </a:p>
        </p:txBody>
      </p:sp>
      <p:sp>
        <p:nvSpPr>
          <p:cNvPr id="276" name="Shape 276"/>
          <p:cNvSpPr/>
          <p:nvPr/>
        </p:nvSpPr>
        <p:spPr>
          <a:xfrm>
            <a:off x="6717357" y="2882900"/>
            <a:ext cx="6121401" cy="481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La France veut s’emparer du Saint Empire romain germanique.</a:t>
            </a:r>
          </a:p>
          <a:p>
            <a:r>
              <a:t>Opposée à l’Autriche, l’Espagne, la Suède et l’Angleterre, la France perd, les caisses sont vides</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title"/>
          </p:nvPr>
        </p:nvSpPr>
        <p:spPr>
          <a:prstGeom prst="rect">
            <a:avLst/>
          </a:prstGeom>
        </p:spPr>
        <p:txBody>
          <a:bodyPr/>
          <a:lstStyle/>
          <a:p>
            <a:r>
              <a:t>la guerre de succession d’Espagne </a:t>
            </a:r>
            <a:r>
              <a:rPr sz="3600"/>
              <a:t>(1701-1714)</a:t>
            </a:r>
          </a:p>
        </p:txBody>
      </p:sp>
      <p:pic>
        <p:nvPicPr>
          <p:cNvPr id="281" name="Villars_a_Denain1.png"/>
          <p:cNvPicPr>
            <a:picLocks noChangeAspect="1"/>
          </p:cNvPicPr>
          <p:nvPr/>
        </p:nvPicPr>
        <p:blipFill>
          <a:blip r:embed="rId3">
            <a:extLst/>
          </a:blip>
          <a:stretch>
            <a:fillRect/>
          </a:stretch>
        </p:blipFill>
        <p:spPr>
          <a:xfrm>
            <a:off x="304800" y="2946400"/>
            <a:ext cx="6146800" cy="5184467"/>
          </a:xfrm>
          <a:prstGeom prst="rect">
            <a:avLst/>
          </a:prstGeom>
          <a:ln w="12700">
            <a:miter lim="400000"/>
          </a:ln>
        </p:spPr>
      </p:pic>
      <p:sp>
        <p:nvSpPr>
          <p:cNvPr id="282" name="Shape 282"/>
          <p:cNvSpPr/>
          <p:nvPr/>
        </p:nvSpPr>
        <p:spPr>
          <a:xfrm>
            <a:off x="389272" y="8108950"/>
            <a:ext cx="5511801"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defRPr sz="1200" b="1">
                <a:solidFill>
                  <a:srgbClr val="000000"/>
                </a:solidFill>
                <a:latin typeface="Helvetica"/>
                <a:ea typeface="Helvetica"/>
                <a:cs typeface="Helvetica"/>
                <a:sym typeface="Helvetica"/>
              </a:defRPr>
            </a:pPr>
            <a:endParaRPr dirty="0"/>
          </a:p>
          <a:p>
            <a:pPr algn="l" defTabSz="457200">
              <a:defRPr sz="1800" b="1">
                <a:solidFill>
                  <a:srgbClr val="000000"/>
                </a:solidFill>
                <a:latin typeface="Helvetica"/>
                <a:ea typeface="Helvetica"/>
                <a:cs typeface="Helvetica"/>
                <a:sym typeface="Helvetica"/>
              </a:defRPr>
            </a:pPr>
            <a:r>
              <a:rPr dirty="0"/>
              <a:t>Jean Alaux</a:t>
            </a:r>
            <a:r>
              <a:rPr dirty="0"/>
              <a:t> (1786–1864), </a:t>
            </a:r>
            <a:r>
              <a:rPr b="0" dirty="0"/>
              <a:t>Battle of Denain (1712), French military commander Claude-Louis-Hector, duc de Villars, defeating Prince Eugen, 1839.</a:t>
            </a:r>
          </a:p>
        </p:txBody>
      </p:sp>
      <p:sp>
        <p:nvSpPr>
          <p:cNvPr id="283" name="Shape 283"/>
          <p:cNvSpPr/>
          <p:nvPr/>
        </p:nvSpPr>
        <p:spPr>
          <a:xfrm>
            <a:off x="6691957" y="2679699"/>
            <a:ext cx="5918201"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Pour dominer l’Europe, il faut accéder au trône d’Espagne: s’engage une lutte entre les Bourbons français et les Habsbourgs d’Autriche.</a:t>
            </a:r>
          </a:p>
          <a:p>
            <a:endParaRPr/>
          </a:p>
          <a:p>
            <a:r>
              <a:t>Cette guerre achèvera la France</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p:cNvSpPr>
          <p:nvPr>
            <p:ph type="title"/>
          </p:nvPr>
        </p:nvSpPr>
        <p:spPr>
          <a:prstGeom prst="rect">
            <a:avLst/>
          </a:prstGeom>
        </p:spPr>
        <p:txBody>
          <a:bodyPr/>
          <a:lstStyle/>
          <a:p>
            <a:r>
              <a:t>Fin du siècle</a:t>
            </a:r>
          </a:p>
        </p:txBody>
      </p:sp>
      <p:sp>
        <p:nvSpPr>
          <p:cNvPr id="288" name="Shape 288"/>
          <p:cNvSpPr>
            <a:spLocks noGrp="1"/>
          </p:cNvSpPr>
          <p:nvPr>
            <p:ph type="body" idx="1"/>
          </p:nvPr>
        </p:nvSpPr>
        <p:spPr>
          <a:xfrm>
            <a:off x="1270000" y="2000902"/>
            <a:ext cx="10464800" cy="6286501"/>
          </a:xfrm>
          <a:prstGeom prst="rect">
            <a:avLst/>
          </a:prstGeom>
        </p:spPr>
        <p:txBody>
          <a:bodyPr/>
          <a:lstStyle/>
          <a:p>
            <a:pPr marL="1333825"/>
            <a:r>
              <a:t>déclin de la France</a:t>
            </a:r>
          </a:p>
          <a:p>
            <a:pPr marL="1333825"/>
            <a:r>
              <a:t>les guerres coûtent trop cher, les caisses sont vides</a:t>
            </a:r>
          </a:p>
          <a:p>
            <a:pPr marL="1333825"/>
            <a:r>
              <a:t>famine, pauvreté du peuple</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p:cNvSpPr>
          <p:nvPr>
            <p:ph type="title"/>
          </p:nvPr>
        </p:nvSpPr>
        <p:spPr>
          <a:prstGeom prst="rect">
            <a:avLst/>
          </a:prstGeom>
        </p:spPr>
        <p:txBody>
          <a:bodyPr/>
          <a:lstStyle/>
          <a:p>
            <a:r>
              <a:t>Louis XIII (1601-1643)</a:t>
            </a:r>
          </a:p>
          <a:p>
            <a:r>
              <a:t>Règne de 1610 à 1643</a:t>
            </a:r>
          </a:p>
        </p:txBody>
      </p:sp>
      <p:pic>
        <p:nvPicPr>
          <p:cNvPr id="180" name="henri4.png"/>
          <p:cNvPicPr>
            <a:picLocks noChangeAspect="1"/>
          </p:cNvPicPr>
          <p:nvPr/>
        </p:nvPicPr>
        <p:blipFill>
          <a:blip r:embed="rId3">
            <a:extLst/>
          </a:blip>
          <a:stretch>
            <a:fillRect/>
          </a:stretch>
        </p:blipFill>
        <p:spPr>
          <a:xfrm>
            <a:off x="292100" y="3683000"/>
            <a:ext cx="3340100" cy="4167864"/>
          </a:xfrm>
          <a:prstGeom prst="rect">
            <a:avLst/>
          </a:prstGeom>
          <a:ln w="12700">
            <a:miter lim="400000"/>
          </a:ln>
        </p:spPr>
      </p:pic>
      <p:pic>
        <p:nvPicPr>
          <p:cNvPr id="181" name="250px-Louis_XIIIval_grace.png"/>
          <p:cNvPicPr>
            <a:picLocks noChangeAspect="1"/>
          </p:cNvPicPr>
          <p:nvPr/>
        </p:nvPicPr>
        <p:blipFill>
          <a:blip r:embed="rId4">
            <a:extLst/>
          </a:blip>
          <a:stretch>
            <a:fillRect/>
          </a:stretch>
        </p:blipFill>
        <p:spPr>
          <a:xfrm>
            <a:off x="5803900" y="2298700"/>
            <a:ext cx="3175000" cy="4635500"/>
          </a:xfrm>
          <a:prstGeom prst="rect">
            <a:avLst/>
          </a:prstGeom>
          <a:ln w="12700">
            <a:miter lim="400000"/>
          </a:ln>
        </p:spPr>
      </p:pic>
      <p:pic>
        <p:nvPicPr>
          <p:cNvPr id="182" name="Marie_de_Medicis.png"/>
          <p:cNvPicPr>
            <a:picLocks noChangeAspect="1"/>
          </p:cNvPicPr>
          <p:nvPr/>
        </p:nvPicPr>
        <p:blipFill>
          <a:blip r:embed="rId5">
            <a:extLst/>
          </a:blip>
          <a:stretch>
            <a:fillRect/>
          </a:stretch>
        </p:blipFill>
        <p:spPr>
          <a:xfrm>
            <a:off x="8978900" y="5537200"/>
            <a:ext cx="3873500" cy="4533900"/>
          </a:xfrm>
          <a:prstGeom prst="rect">
            <a:avLst/>
          </a:prstGeom>
          <a:ln w="12700">
            <a:miter lim="400000"/>
          </a:ln>
        </p:spPr>
      </p:pic>
      <p:sp>
        <p:nvSpPr>
          <p:cNvPr id="183" name="Shape 183"/>
          <p:cNvSpPr/>
          <p:nvPr/>
        </p:nvSpPr>
        <p:spPr>
          <a:xfrm flipH="1">
            <a:off x="3849952" y="5537200"/>
            <a:ext cx="1890448" cy="4708"/>
          </a:xfrm>
          <a:prstGeom prst="line">
            <a:avLst/>
          </a:prstGeom>
          <a:ln w="101600">
            <a:solidFill>
              <a:srgbClr val="515151"/>
            </a:solidFill>
            <a:miter lim="400000"/>
            <a:headEnd type="stealth"/>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
        <p:nvSpPr>
          <p:cNvPr id="184" name="Shape 184"/>
          <p:cNvSpPr/>
          <p:nvPr/>
        </p:nvSpPr>
        <p:spPr>
          <a:xfrm>
            <a:off x="640655" y="7931150"/>
            <a:ext cx="2653805"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Henri IV</a:t>
            </a:r>
          </a:p>
          <a:p>
            <a:pPr>
              <a:defRPr>
                <a:solidFill>
                  <a:srgbClr val="000000"/>
                </a:solidFill>
              </a:defRPr>
            </a:pPr>
            <a:r>
              <a:t>(1572-1610)</a:t>
            </a:r>
          </a:p>
        </p:txBody>
      </p:sp>
      <p:sp>
        <p:nvSpPr>
          <p:cNvPr id="185" name="Shape 185"/>
          <p:cNvSpPr/>
          <p:nvPr/>
        </p:nvSpPr>
        <p:spPr>
          <a:xfrm>
            <a:off x="8983712" y="2197100"/>
            <a:ext cx="2477691" cy="1206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000000"/>
                </a:solidFill>
              </a:defRPr>
            </a:pPr>
            <a:r>
              <a:t>Louis XIII</a:t>
            </a:r>
          </a:p>
          <a:p>
            <a:pPr algn="l">
              <a:defRPr sz="2500">
                <a:solidFill>
                  <a:srgbClr val="000000"/>
                </a:solidFill>
              </a:defRPr>
            </a:pPr>
            <a:r>
              <a:t>roi à 9 ans</a:t>
            </a:r>
          </a:p>
        </p:txBody>
      </p:sp>
      <p:sp>
        <p:nvSpPr>
          <p:cNvPr id="186" name="Shape 186"/>
          <p:cNvSpPr/>
          <p:nvPr/>
        </p:nvSpPr>
        <p:spPr>
          <a:xfrm>
            <a:off x="9448800" y="3218663"/>
            <a:ext cx="3784600" cy="248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500">
                <a:solidFill>
                  <a:srgbClr val="000000"/>
                </a:solidFill>
              </a:defRPr>
            </a:lvl1pPr>
          </a:lstStyle>
          <a:p>
            <a:r>
              <a:rPr dirty="0"/>
              <a:t>Régence de sa mère: Marie de Médicis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2" animBg="1" advAuto="0"/>
      <p:bldP spid="182" grpId="4" animBg="1" advAuto="0"/>
      <p:bldP spid="183" grpId="1" animBg="1" advAuto="0"/>
      <p:bldP spid="185" grpId="3" animBg="1" advAuto="0"/>
      <p:bldP spid="186" grpId="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Conflits religieux</a:t>
            </a:r>
          </a:p>
        </p:txBody>
      </p:sp>
      <p:sp>
        <p:nvSpPr>
          <p:cNvPr id="291" name="Shape 291"/>
          <p:cNvSpPr/>
          <p:nvPr/>
        </p:nvSpPr>
        <p:spPr>
          <a:xfrm>
            <a:off x="1066800" y="2406234"/>
            <a:ext cx="10871200"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 L’église est soumise au monarque de droit divin. </a:t>
            </a:r>
          </a:p>
          <a:p>
            <a:endParaRPr/>
          </a:p>
          <a:p>
            <a:r>
              <a:t>- Même les évêques que Louis XIV nomme sont ses représentants (gallicanisme). Le roi intervient dans les décisions des évêques.</a:t>
            </a:r>
          </a:p>
          <a:p>
            <a:endParaRPr/>
          </a:p>
          <a:p>
            <a:r>
              <a:t>- En retour, le roi protège la foi catholique et lutte contre les protestants.</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p:cNvSpPr>
          <p:nvPr>
            <p:ph type="title"/>
          </p:nvPr>
        </p:nvSpPr>
        <p:spPr>
          <a:xfrm>
            <a:off x="1270000" y="-228600"/>
            <a:ext cx="10464800" cy="1714500"/>
          </a:xfrm>
          <a:prstGeom prst="rect">
            <a:avLst/>
          </a:prstGeom>
        </p:spPr>
        <p:txBody>
          <a:bodyPr/>
          <a:lstStyle/>
          <a:p>
            <a:r>
              <a:t>Conflits religieux</a:t>
            </a:r>
          </a:p>
        </p:txBody>
      </p:sp>
      <p:pic>
        <p:nvPicPr>
          <p:cNvPr id="294" name="revocation_edit_de_nantes.png"/>
          <p:cNvPicPr>
            <a:picLocks noChangeAspect="1"/>
          </p:cNvPicPr>
          <p:nvPr/>
        </p:nvPicPr>
        <p:blipFill>
          <a:blip r:embed="rId3">
            <a:extLst/>
          </a:blip>
          <a:stretch>
            <a:fillRect/>
          </a:stretch>
        </p:blipFill>
        <p:spPr>
          <a:xfrm>
            <a:off x="-114300" y="2247900"/>
            <a:ext cx="6735851" cy="9880600"/>
          </a:xfrm>
          <a:prstGeom prst="rect">
            <a:avLst/>
          </a:prstGeom>
          <a:ln w="12700">
            <a:miter lim="400000"/>
          </a:ln>
        </p:spPr>
      </p:pic>
      <p:sp>
        <p:nvSpPr>
          <p:cNvPr id="295" name="Shape 295"/>
          <p:cNvSpPr/>
          <p:nvPr/>
        </p:nvSpPr>
        <p:spPr>
          <a:xfrm>
            <a:off x="6895157" y="2844800"/>
            <a:ext cx="5905501" cy="615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1685: révocation de l’édit de Nantes signé par Henri IV en 1598 qui reconnaissait la liberté de culte aux protestants.</a:t>
            </a:r>
          </a:p>
          <a:p>
            <a:pPr algn="l"/>
            <a:endParaRPr/>
          </a:p>
          <a:p>
            <a:pPr algn="l"/>
            <a:r>
              <a:t>Entre 200’000 et 500’000 huguenots sont contraints à l’exil.</a:t>
            </a: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p:cNvSpPr>
          <p:nvPr>
            <p:ph type="title"/>
          </p:nvPr>
        </p:nvSpPr>
        <p:spPr>
          <a:xfrm>
            <a:off x="469900" y="-355600"/>
            <a:ext cx="12052300" cy="2476500"/>
          </a:xfrm>
          <a:prstGeom prst="rect">
            <a:avLst/>
          </a:prstGeom>
        </p:spPr>
        <p:txBody>
          <a:bodyPr/>
          <a:lstStyle/>
          <a:p>
            <a:r>
              <a:t>Pour comprendre le conflit jésuites vs Jansénistes</a:t>
            </a:r>
          </a:p>
        </p:txBody>
      </p:sp>
      <p:pic>
        <p:nvPicPr>
          <p:cNvPr id="300" name="ReformationWallGeneva.png"/>
          <p:cNvPicPr>
            <a:picLocks noChangeAspect="1"/>
          </p:cNvPicPr>
          <p:nvPr/>
        </p:nvPicPr>
        <p:blipFill>
          <a:blip r:embed="rId3">
            <a:extLst/>
          </a:blip>
          <a:stretch>
            <a:fillRect/>
          </a:stretch>
        </p:blipFill>
        <p:spPr>
          <a:xfrm>
            <a:off x="1714500" y="2108200"/>
            <a:ext cx="9313334" cy="6985000"/>
          </a:xfrm>
          <a:prstGeom prst="rect">
            <a:avLst/>
          </a:prstGeom>
          <a:ln w="12700">
            <a:miter lim="400000"/>
          </a:ln>
        </p:spPr>
      </p:pic>
      <p:sp>
        <p:nvSpPr>
          <p:cNvPr id="301" name="Shape 301"/>
          <p:cNvSpPr/>
          <p:nvPr/>
        </p:nvSpPr>
        <p:spPr>
          <a:xfrm>
            <a:off x="1696187" y="9049479"/>
            <a:ext cx="10839005"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800">
                <a:solidFill>
                  <a:srgbClr val="000000"/>
                </a:solidFill>
                <a:latin typeface="Lucida Grande"/>
                <a:ea typeface="Lucida Grande"/>
                <a:cs typeface="Lucida Grande"/>
                <a:sym typeface="Lucida Grande"/>
              </a:defRPr>
            </a:pPr>
            <a:r>
              <a:rPr dirty="0"/>
              <a:t>Monument International de la Réformation, </a:t>
            </a:r>
            <a:r>
              <a:rPr dirty="0"/>
              <a:t>Alphonse Laverrière</a:t>
            </a:r>
            <a:r>
              <a:rPr dirty="0"/>
              <a:t>, 1909-1917, Parc des Bastions, </a:t>
            </a:r>
          </a:p>
          <a:p>
            <a:pPr algn="l">
              <a:defRPr sz="1800">
                <a:solidFill>
                  <a:srgbClr val="000000"/>
                </a:solidFill>
                <a:latin typeface="Lucida Grande"/>
                <a:ea typeface="Lucida Grande"/>
                <a:cs typeface="Lucida Grande"/>
                <a:sym typeface="Lucida Grande"/>
              </a:defRPr>
            </a:pPr>
            <a:r>
              <a:rPr dirty="0"/>
              <a:t>Genève.  Architecte: Alphonse Laverrière. Sculpteurs :</a:t>
            </a:r>
            <a:r>
              <a:rPr dirty="0"/>
              <a:t> Henri </a:t>
            </a:r>
            <a:r>
              <a:rPr dirty="0" smtClean="0"/>
              <a:t>Bouchard</a:t>
            </a:r>
            <a:r>
              <a:rPr lang="fr-CH" dirty="0" smtClean="0"/>
              <a:t>, Paul Landowski</a:t>
            </a:r>
            <a:r>
              <a:rPr lang="fr-CH" dirty="0"/>
              <a:t>.</a:t>
            </a:r>
            <a:endParaRPr dirty="0">
              <a:hlinkClick r:id="rId4"/>
            </a:endParaRPr>
          </a:p>
        </p:txBody>
      </p:sp>
    </p:spTree>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title"/>
          </p:nvPr>
        </p:nvSpPr>
        <p:spPr>
          <a:prstGeom prst="rect">
            <a:avLst/>
          </a:prstGeom>
        </p:spPr>
        <p:txBody>
          <a:bodyPr/>
          <a:lstStyle/>
          <a:p>
            <a:r>
              <a:t>Réforme et </a:t>
            </a:r>
          </a:p>
          <a:p>
            <a:r>
              <a:t>contre réforme</a:t>
            </a:r>
          </a:p>
        </p:txBody>
      </p:sp>
      <p:pic>
        <p:nvPicPr>
          <p:cNvPr id="306" name="Lucas_Cranach_%28I%29_workshop_-_Martin_Luther_%28Uffizi%29.png"/>
          <p:cNvPicPr>
            <a:picLocks noChangeAspect="1"/>
          </p:cNvPicPr>
          <p:nvPr/>
        </p:nvPicPr>
        <p:blipFill>
          <a:blip r:embed="rId2">
            <a:extLst/>
          </a:blip>
          <a:stretch>
            <a:fillRect/>
          </a:stretch>
        </p:blipFill>
        <p:spPr>
          <a:xfrm>
            <a:off x="1562100" y="2632015"/>
            <a:ext cx="3736885" cy="5461001"/>
          </a:xfrm>
          <a:prstGeom prst="rect">
            <a:avLst/>
          </a:prstGeom>
          <a:ln w="12700">
            <a:miter lim="400000"/>
          </a:ln>
        </p:spPr>
      </p:pic>
      <p:pic>
        <p:nvPicPr>
          <p:cNvPr id="307" name="320px-Brazil_18thc_JesuitFather.png"/>
          <p:cNvPicPr>
            <a:picLocks noChangeAspect="1"/>
          </p:cNvPicPr>
          <p:nvPr/>
        </p:nvPicPr>
        <p:blipFill>
          <a:blip r:embed="rId3">
            <a:extLst/>
          </a:blip>
          <a:stretch>
            <a:fillRect/>
          </a:stretch>
        </p:blipFill>
        <p:spPr>
          <a:xfrm>
            <a:off x="8382000" y="2374900"/>
            <a:ext cx="2859315" cy="5003800"/>
          </a:xfrm>
          <a:prstGeom prst="rect">
            <a:avLst/>
          </a:prstGeom>
          <a:ln w="12700">
            <a:miter lim="400000"/>
          </a:ln>
        </p:spPr>
      </p:pic>
      <p:sp>
        <p:nvSpPr>
          <p:cNvPr id="308" name="Shape 308"/>
          <p:cNvSpPr/>
          <p:nvPr/>
        </p:nvSpPr>
        <p:spPr>
          <a:xfrm flipH="1">
            <a:off x="5826224" y="5757763"/>
            <a:ext cx="1784053" cy="2893"/>
          </a:xfrm>
          <a:prstGeom prst="line">
            <a:avLst/>
          </a:prstGeom>
          <a:ln w="25400">
            <a:solidFill>
              <a:srgbClr val="515151"/>
            </a:solidFill>
            <a:miter lim="400000"/>
            <a:headEnd type="stealth"/>
          </a:ln>
        </p:spPr>
        <p:txBody>
          <a:bodyPr lIns="0" tIns="0" rIns="0" bIns="0"/>
          <a:lstStyle/>
          <a:p>
            <a:pPr algn="l" defTabSz="457200">
              <a:defRPr sz="1200">
                <a:solidFill>
                  <a:srgbClr val="000000"/>
                </a:solidFill>
                <a:latin typeface="Helvetica"/>
                <a:ea typeface="Helvetica"/>
                <a:cs typeface="Helvetica"/>
                <a:sym typeface="Helvetica"/>
              </a:defRPr>
            </a:pPr>
            <a:endParaRPr sz="2000" dirty="0"/>
          </a:p>
        </p:txBody>
      </p:sp>
      <p:sp>
        <p:nvSpPr>
          <p:cNvPr id="309" name="Shape 309"/>
          <p:cNvSpPr/>
          <p:nvPr/>
        </p:nvSpPr>
        <p:spPr>
          <a:xfrm>
            <a:off x="7326957" y="7423150"/>
            <a:ext cx="5537201"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pPr>
            <a:r>
              <a:t>Ordre des jésuites</a:t>
            </a:r>
          </a:p>
          <a:p>
            <a:pPr>
              <a:defRPr sz="3400"/>
            </a:pPr>
            <a:r>
              <a:t>ordre catholique fondé pour combattre le protestantisme en 1540</a:t>
            </a:r>
          </a:p>
        </p:txBody>
      </p:sp>
      <p:sp>
        <p:nvSpPr>
          <p:cNvPr id="310" name="Shape 310"/>
          <p:cNvSpPr/>
          <p:nvPr/>
        </p:nvSpPr>
        <p:spPr>
          <a:xfrm>
            <a:off x="1702792" y="8483600"/>
            <a:ext cx="3450531"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Protestantisme</a:t>
            </a: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a:prstGeom prst="rect">
            <a:avLst/>
          </a:prstGeom>
        </p:spPr>
        <p:txBody>
          <a:bodyPr/>
          <a:lstStyle/>
          <a:p>
            <a:r>
              <a:t>Contre-Réforme</a:t>
            </a:r>
          </a:p>
          <a:p>
            <a:r>
              <a:t>ou Réforme catholique</a:t>
            </a:r>
          </a:p>
        </p:txBody>
      </p:sp>
      <p:pic>
        <p:nvPicPr>
          <p:cNvPr id="313" name="Photo_Contre-Reforme_001.png"/>
          <p:cNvPicPr>
            <a:picLocks noChangeAspect="1"/>
          </p:cNvPicPr>
          <p:nvPr/>
        </p:nvPicPr>
        <p:blipFill>
          <a:blip r:embed="rId3">
            <a:extLst/>
          </a:blip>
          <a:stretch>
            <a:fillRect/>
          </a:stretch>
        </p:blipFill>
        <p:spPr>
          <a:xfrm>
            <a:off x="215900" y="3046922"/>
            <a:ext cx="7950200" cy="5183153"/>
          </a:xfrm>
          <a:prstGeom prst="rect">
            <a:avLst/>
          </a:prstGeom>
          <a:ln w="12700">
            <a:miter lim="400000"/>
          </a:ln>
        </p:spPr>
      </p:pic>
      <p:sp>
        <p:nvSpPr>
          <p:cNvPr id="314" name="Shape 314"/>
          <p:cNvSpPr/>
          <p:nvPr/>
        </p:nvSpPr>
        <p:spPr>
          <a:xfrm>
            <a:off x="8202786" y="3225800"/>
            <a:ext cx="4902201" cy="4813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Mission des jésuites:</a:t>
            </a:r>
          </a:p>
          <a:p>
            <a:pPr algn="l"/>
            <a:r>
              <a:t>- évangéliser (Amérique latine)</a:t>
            </a:r>
          </a:p>
          <a:p>
            <a:pPr algn="l"/>
            <a:endParaRPr/>
          </a:p>
          <a:p>
            <a:pPr algn="l"/>
            <a:r>
              <a:t>-instruire les laïcs (ouverture d’écoles et d’universités)</a:t>
            </a:r>
          </a:p>
        </p:txBody>
      </p:sp>
      <p:sp>
        <p:nvSpPr>
          <p:cNvPr id="315" name="Shape 315"/>
          <p:cNvSpPr/>
          <p:nvPr/>
        </p:nvSpPr>
        <p:spPr>
          <a:xfrm>
            <a:off x="177800" y="8312150"/>
            <a:ext cx="7708900"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000">
                <a:solidFill>
                  <a:srgbClr val="000000"/>
                </a:solidFill>
                <a:latin typeface="Lucida Grande"/>
                <a:ea typeface="Lucida Grande"/>
                <a:cs typeface="Lucida Grande"/>
                <a:sym typeface="Lucida Grande"/>
              </a:defRPr>
            </a:lvl1pPr>
          </a:lstStyle>
          <a:p>
            <a:r>
              <a:t>Sur l’image: Le Pape Paul III approuve la fondation de l’ordre de la compagnie de Jésus (1540)</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a:xfrm>
            <a:off x="1270000" y="-165100"/>
            <a:ext cx="10464800" cy="1714500"/>
          </a:xfrm>
          <a:prstGeom prst="rect">
            <a:avLst/>
          </a:prstGeom>
        </p:spPr>
        <p:txBody>
          <a:bodyPr/>
          <a:lstStyle/>
          <a:p>
            <a:r>
              <a:t>Les Jansénistes</a:t>
            </a:r>
          </a:p>
        </p:txBody>
      </p:sp>
      <p:pic>
        <p:nvPicPr>
          <p:cNvPr id="320" name="Augustinus.png"/>
          <p:cNvPicPr>
            <a:picLocks noChangeAspect="1"/>
          </p:cNvPicPr>
          <p:nvPr/>
        </p:nvPicPr>
        <p:blipFill>
          <a:blip r:embed="rId3">
            <a:extLst/>
          </a:blip>
          <a:stretch>
            <a:fillRect/>
          </a:stretch>
        </p:blipFill>
        <p:spPr>
          <a:xfrm>
            <a:off x="165100" y="2120900"/>
            <a:ext cx="5233507" cy="8470900"/>
          </a:xfrm>
          <a:prstGeom prst="rect">
            <a:avLst/>
          </a:prstGeom>
          <a:ln w="12700">
            <a:miter lim="400000"/>
          </a:ln>
        </p:spPr>
      </p:pic>
      <p:sp>
        <p:nvSpPr>
          <p:cNvPr id="321" name="Shape 321"/>
          <p:cNvSpPr/>
          <p:nvPr/>
        </p:nvSpPr>
        <p:spPr>
          <a:xfrm>
            <a:off x="5559226" y="2006600"/>
            <a:ext cx="7327901" cy="750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 Ordre catholique accusé d’être des protestants déguisés</a:t>
            </a:r>
          </a:p>
          <a:p>
            <a:pPr algn="l"/>
            <a:endParaRPr/>
          </a:p>
          <a:p>
            <a:pPr algn="l"/>
            <a:r>
              <a:t>- Croyance en la prédestination: la grâce divine est donnée (négation de la liberté humaine), la pratique religieuse et les actions n’ont aucune influence sur le salut.</a:t>
            </a:r>
          </a:p>
          <a:p>
            <a:pPr algn="l"/>
            <a:endParaRPr/>
          </a:p>
          <a:p>
            <a:pPr algn="l"/>
            <a:r>
              <a:t>- Forme austère du catholicisme</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p:cNvSpPr>
          <p:nvPr>
            <p:ph type="title"/>
          </p:nvPr>
        </p:nvSpPr>
        <p:spPr>
          <a:xfrm>
            <a:off x="1270000" y="-330200"/>
            <a:ext cx="10464800" cy="1714500"/>
          </a:xfrm>
          <a:prstGeom prst="rect">
            <a:avLst/>
          </a:prstGeom>
        </p:spPr>
        <p:txBody>
          <a:bodyPr/>
          <a:lstStyle/>
          <a:p>
            <a:r>
              <a:t>Le jansénisme</a:t>
            </a:r>
          </a:p>
        </p:txBody>
      </p:sp>
      <p:sp>
        <p:nvSpPr>
          <p:cNvPr id="326" name="Shape 326"/>
          <p:cNvSpPr/>
          <p:nvPr/>
        </p:nvSpPr>
        <p:spPr>
          <a:xfrm>
            <a:off x="3175000" y="6908800"/>
            <a:ext cx="127000"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endParaRPr/>
          </a:p>
        </p:txBody>
      </p:sp>
      <p:pic>
        <p:nvPicPr>
          <p:cNvPr id="327" name="Tissot_God%27s_Curse.png"/>
          <p:cNvPicPr>
            <a:picLocks noChangeAspect="1"/>
          </p:cNvPicPr>
          <p:nvPr/>
        </p:nvPicPr>
        <p:blipFill>
          <a:blip r:embed="rId3">
            <a:extLst/>
          </a:blip>
          <a:stretch>
            <a:fillRect/>
          </a:stretch>
        </p:blipFill>
        <p:spPr>
          <a:xfrm>
            <a:off x="-4036" y="1508853"/>
            <a:ext cx="6959183" cy="4879247"/>
          </a:xfrm>
          <a:prstGeom prst="rect">
            <a:avLst/>
          </a:prstGeom>
          <a:ln w="12700">
            <a:miter lim="400000"/>
          </a:ln>
        </p:spPr>
      </p:pic>
      <p:sp>
        <p:nvSpPr>
          <p:cNvPr id="328" name="Shape 328"/>
          <p:cNvSpPr/>
          <p:nvPr/>
        </p:nvSpPr>
        <p:spPr>
          <a:xfrm>
            <a:off x="21014" y="6512653"/>
            <a:ext cx="7045829"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400">
                <a:solidFill>
                  <a:srgbClr val="000000"/>
                </a:solidFill>
                <a:latin typeface="Helvetica"/>
                <a:ea typeface="Helvetica"/>
                <a:cs typeface="Helvetica"/>
                <a:sym typeface="Helvetica"/>
              </a:defRPr>
            </a:lvl1pPr>
          </a:lstStyle>
          <a:p>
            <a:r>
              <a:rPr dirty="0"/>
              <a:t>God's Curse, c. 1896-1902, by James Jacques Joseph Tissot (French, 1836-1902), Jewish Museum, New-York.</a:t>
            </a:r>
          </a:p>
        </p:txBody>
      </p:sp>
      <p:sp>
        <p:nvSpPr>
          <p:cNvPr id="329" name="Shape 329"/>
          <p:cNvSpPr/>
          <p:nvPr/>
        </p:nvSpPr>
        <p:spPr>
          <a:xfrm>
            <a:off x="7066843" y="2654427"/>
            <a:ext cx="5557396"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000">
                <a:solidFill>
                  <a:srgbClr val="000000"/>
                </a:solidFill>
                <a:latin typeface="Lucida Grande"/>
                <a:ea typeface="Lucida Grande"/>
                <a:cs typeface="Lucida Grande"/>
                <a:sym typeface="Lucida Grande"/>
              </a:defRPr>
            </a:pPr>
            <a:r>
              <a:t>Au contraire de la vision libérale prônant la liberté de l’homme dans la recherche de son salut, les jansénistes proposent une vision de l’homme enchaîné au péché originel dans un monde corrompu. </a:t>
            </a:r>
          </a:p>
          <a:p>
            <a:pPr algn="just">
              <a:defRPr sz="3000">
                <a:solidFill>
                  <a:srgbClr val="000000"/>
                </a:solidFill>
                <a:latin typeface="Lucida Grande"/>
                <a:ea typeface="Lucida Grande"/>
                <a:cs typeface="Lucida Grande"/>
                <a:sym typeface="Lucida Grande"/>
              </a:defRPr>
            </a:pPr>
            <a:r>
              <a:t>Cette vision pessimiste de l’homme tourmenté par ses désirs et par les forces du mal dont il est l’esclave dans le péché triomphera étonnamment dans la société et dans la littérature. </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title"/>
          </p:nvPr>
        </p:nvSpPr>
        <p:spPr>
          <a:prstGeom prst="rect">
            <a:avLst/>
          </a:prstGeom>
        </p:spPr>
        <p:txBody>
          <a:bodyPr/>
          <a:lstStyle/>
          <a:p>
            <a:r>
              <a:t>L’abbaye de Port-Royal</a:t>
            </a:r>
          </a:p>
          <a:p>
            <a:pPr>
              <a:defRPr sz="4300"/>
            </a:pPr>
            <a:r>
              <a:t>(sud-ouest de Paris)</a:t>
            </a:r>
          </a:p>
        </p:txBody>
      </p:sp>
      <p:pic>
        <p:nvPicPr>
          <p:cNvPr id="334" name="1005650-Abbaye_de_Port-Royal.png"/>
          <p:cNvPicPr>
            <a:picLocks noChangeAspect="1"/>
          </p:cNvPicPr>
          <p:nvPr/>
        </p:nvPicPr>
        <p:blipFill>
          <a:blip r:embed="rId3">
            <a:extLst/>
          </a:blip>
          <a:stretch>
            <a:fillRect/>
          </a:stretch>
        </p:blipFill>
        <p:spPr>
          <a:xfrm>
            <a:off x="254000" y="3048000"/>
            <a:ext cx="6985000" cy="5080000"/>
          </a:xfrm>
          <a:prstGeom prst="rect">
            <a:avLst/>
          </a:prstGeom>
          <a:ln w="12700">
            <a:miter lim="400000"/>
          </a:ln>
        </p:spPr>
      </p:pic>
      <p:sp>
        <p:nvSpPr>
          <p:cNvPr id="335" name="Shape 335"/>
          <p:cNvSpPr/>
          <p:nvPr/>
        </p:nvSpPr>
        <p:spPr>
          <a:xfrm>
            <a:off x="7489445" y="2707770"/>
            <a:ext cx="5143501"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Centre du jansénisme</a:t>
            </a:r>
          </a:p>
          <a:p>
            <a:endParaRPr/>
          </a:p>
          <a:p>
            <a:r>
              <a:t>Symbole de contestation politique de l’absolutisme royal (associée à la fronde)</a:t>
            </a:r>
          </a:p>
          <a:p>
            <a:endParaRPr/>
          </a:p>
          <a:p>
            <a:r>
              <a:t>Brûlée par Louis XIV en 1712</a:t>
            </a: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xfrm>
            <a:off x="1270000" y="-139700"/>
            <a:ext cx="10960100" cy="1714500"/>
          </a:xfrm>
          <a:prstGeom prst="rect">
            <a:avLst/>
          </a:prstGeom>
        </p:spPr>
        <p:txBody>
          <a:bodyPr/>
          <a:lstStyle/>
          <a:p>
            <a:r>
              <a:t>Le libertinage de moeurs</a:t>
            </a:r>
          </a:p>
        </p:txBody>
      </p:sp>
      <p:pic>
        <p:nvPicPr>
          <p:cNvPr id="340" name="269870_937278388_diane1-boucher_H132201_L.png"/>
          <p:cNvPicPr>
            <a:picLocks noChangeAspect="1"/>
          </p:cNvPicPr>
          <p:nvPr/>
        </p:nvPicPr>
        <p:blipFill>
          <a:blip r:embed="rId3">
            <a:extLst/>
          </a:blip>
          <a:stretch>
            <a:fillRect/>
          </a:stretch>
        </p:blipFill>
        <p:spPr>
          <a:xfrm>
            <a:off x="2736730" y="2279713"/>
            <a:ext cx="7531340" cy="5702301"/>
          </a:xfrm>
          <a:prstGeom prst="rect">
            <a:avLst/>
          </a:prstGeom>
          <a:ln w="12700">
            <a:miter lim="400000"/>
          </a:ln>
        </p:spPr>
      </p:pic>
      <p:sp>
        <p:nvSpPr>
          <p:cNvPr id="341" name="Shape 341"/>
          <p:cNvSpPr/>
          <p:nvPr/>
        </p:nvSpPr>
        <p:spPr>
          <a:xfrm>
            <a:off x="-943" y="8076428"/>
            <a:ext cx="12293601"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Le libertin s’adonne aux plaisirs charnels avec une liberté qui dépasse la morale conventionnelle</a:t>
            </a:r>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p:nvPr>
        </p:nvSpPr>
        <p:spPr>
          <a:xfrm>
            <a:off x="152400" y="260350"/>
            <a:ext cx="12700000" cy="1714500"/>
          </a:xfrm>
          <a:prstGeom prst="rect">
            <a:avLst/>
          </a:prstGeom>
        </p:spPr>
        <p:txBody>
          <a:bodyPr/>
          <a:lstStyle/>
          <a:p>
            <a:r>
              <a:t>Le libertinage philosophique: l’anticonformiste</a:t>
            </a:r>
          </a:p>
        </p:txBody>
      </p:sp>
      <p:sp>
        <p:nvSpPr>
          <p:cNvPr id="346" name="Shape 346"/>
          <p:cNvSpPr>
            <a:spLocks noGrp="1"/>
          </p:cNvSpPr>
          <p:nvPr>
            <p:ph type="body" sz="half" idx="1"/>
          </p:nvPr>
        </p:nvSpPr>
        <p:spPr>
          <a:xfrm>
            <a:off x="-660134" y="7066422"/>
            <a:ext cx="13582920" cy="3073401"/>
          </a:xfrm>
          <a:prstGeom prst="rect">
            <a:avLst/>
          </a:prstGeom>
        </p:spPr>
        <p:txBody>
          <a:bodyPr/>
          <a:lstStyle/>
          <a:p>
            <a:r>
              <a:rPr dirty="0"/>
              <a:t>Le libertin est un libre-penseur, un esprit affranchi. Il remet en cause l’ordre établi, les dogmes religieux ou éthiques et annonce le mouvement des </a:t>
            </a:r>
            <a:r>
              <a:rPr dirty="0" smtClean="0"/>
              <a:t>Lumières</a:t>
            </a:r>
            <a:r>
              <a:rPr lang="fr-CH" dirty="0" smtClean="0"/>
              <a:t>.</a:t>
            </a:r>
            <a:endParaRPr dirty="0"/>
          </a:p>
        </p:txBody>
      </p:sp>
      <p:pic>
        <p:nvPicPr>
          <p:cNvPr id="347" name="arton244.png"/>
          <p:cNvPicPr>
            <a:picLocks noChangeAspect="1"/>
          </p:cNvPicPr>
          <p:nvPr/>
        </p:nvPicPr>
        <p:blipFill>
          <a:blip r:embed="rId3">
            <a:extLst/>
          </a:blip>
          <a:stretch>
            <a:fillRect/>
          </a:stretch>
        </p:blipFill>
        <p:spPr>
          <a:xfrm>
            <a:off x="711200" y="2451100"/>
            <a:ext cx="4981663" cy="5041900"/>
          </a:xfrm>
          <a:prstGeom prst="rect">
            <a:avLst/>
          </a:prstGeom>
          <a:ln w="12700">
            <a:miter lim="400000"/>
          </a:ln>
        </p:spPr>
      </p:pic>
      <p:pic>
        <p:nvPicPr>
          <p:cNvPr id="348" name="media.tiff"/>
          <p:cNvPicPr>
            <a:picLocks noChangeAspect="1"/>
          </p:cNvPicPr>
          <p:nvPr/>
        </p:nvPicPr>
        <p:blipFill>
          <a:blip r:embed="rId4">
            <a:extLst/>
          </a:blip>
          <a:stretch>
            <a:fillRect/>
          </a:stretch>
        </p:blipFill>
        <p:spPr>
          <a:xfrm>
            <a:off x="5689600" y="2451100"/>
            <a:ext cx="6722534" cy="5041900"/>
          </a:xfrm>
          <a:prstGeom prst="rect">
            <a:avLst/>
          </a:pr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xfrm>
            <a:off x="863600" y="0"/>
            <a:ext cx="11264900" cy="1714500"/>
          </a:xfrm>
          <a:prstGeom prst="rect">
            <a:avLst/>
          </a:prstGeom>
        </p:spPr>
        <p:txBody>
          <a:bodyPr/>
          <a:lstStyle/>
          <a:p>
            <a:r>
              <a:t>Le Cardinal de Richelieu</a:t>
            </a:r>
          </a:p>
        </p:txBody>
      </p:sp>
      <p:pic>
        <p:nvPicPr>
          <p:cNvPr id="191" name="1292221.tiff"/>
          <p:cNvPicPr>
            <a:picLocks noChangeAspect="1"/>
          </p:cNvPicPr>
          <p:nvPr/>
        </p:nvPicPr>
        <p:blipFill>
          <a:blip r:embed="rId2">
            <a:extLst/>
          </a:blip>
          <a:stretch>
            <a:fillRect/>
          </a:stretch>
        </p:blipFill>
        <p:spPr>
          <a:xfrm>
            <a:off x="152400" y="2368550"/>
            <a:ext cx="4559792" cy="6781800"/>
          </a:xfrm>
          <a:prstGeom prst="rect">
            <a:avLst/>
          </a:prstGeom>
          <a:ln w="12700">
            <a:miter lim="400000"/>
          </a:ln>
        </p:spPr>
      </p:pic>
      <p:sp>
        <p:nvSpPr>
          <p:cNvPr id="192" name="Shape 192"/>
          <p:cNvSpPr/>
          <p:nvPr/>
        </p:nvSpPr>
        <p:spPr>
          <a:xfrm>
            <a:off x="4857526" y="3689350"/>
            <a:ext cx="8191501" cy="414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 Premier ministre de Louis XIII</a:t>
            </a:r>
          </a:p>
          <a:p>
            <a:pPr algn="l"/>
            <a:endParaRPr/>
          </a:p>
          <a:p>
            <a:pPr algn="l"/>
            <a:r>
              <a:t>- «Créateur» de la monarchie absolue</a:t>
            </a:r>
          </a:p>
          <a:p>
            <a:pPr algn="l"/>
            <a:endParaRPr/>
          </a:p>
          <a:p>
            <a:pPr algn="l"/>
            <a:r>
              <a:t>- Féroce opposant aux protestants</a:t>
            </a:r>
          </a:p>
        </p:txBody>
      </p:sp>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p:nvPr/>
        </p:nvSpPr>
        <p:spPr>
          <a:xfrm>
            <a:off x="416132" y="6180033"/>
            <a:ext cx="6382366"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900">
                <a:solidFill>
                  <a:srgbClr val="000000"/>
                </a:solidFill>
              </a:defRPr>
            </a:pPr>
            <a:r>
              <a:t>Frontispice de </a:t>
            </a:r>
            <a:r>
              <a:rPr i="1"/>
              <a:t>Dom Juan</a:t>
            </a:r>
            <a:r>
              <a:t> de Molière</a:t>
            </a:r>
          </a:p>
        </p:txBody>
      </p:sp>
      <p:pic>
        <p:nvPicPr>
          <p:cNvPr id="353" name="1312729-Molière_frontispice_de_Dom_Juan.png"/>
          <p:cNvPicPr>
            <a:picLocks noChangeAspect="1"/>
          </p:cNvPicPr>
          <p:nvPr/>
        </p:nvPicPr>
        <p:blipFill>
          <a:blip r:embed="rId3">
            <a:extLst/>
          </a:blip>
          <a:stretch>
            <a:fillRect/>
          </a:stretch>
        </p:blipFill>
        <p:spPr>
          <a:xfrm>
            <a:off x="97063" y="264444"/>
            <a:ext cx="7020505" cy="5756815"/>
          </a:xfrm>
          <a:prstGeom prst="rect">
            <a:avLst/>
          </a:prstGeom>
          <a:ln w="12700">
            <a:miter lim="400000"/>
          </a:ln>
        </p:spPr>
      </p:pic>
      <p:sp>
        <p:nvSpPr>
          <p:cNvPr id="354" name="Shape 354"/>
          <p:cNvSpPr/>
          <p:nvPr/>
        </p:nvSpPr>
        <p:spPr>
          <a:xfrm>
            <a:off x="7864676" y="2531572"/>
            <a:ext cx="4734146"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stStyle>
          <a:p>
            <a:r>
              <a:t>Les libertins dénoncent la religion, une imposture au service du pouvoir politique, à l’image de Dom Juan défiant Dieu sous les traits de la statue du commandeur.</a:t>
            </a:r>
          </a:p>
        </p:txBody>
      </p:sp>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Don_Juan_and_the_statue_of_the_Commander_mg_0119.png"/>
          <p:cNvPicPr>
            <a:picLocks noChangeAspect="1"/>
          </p:cNvPicPr>
          <p:nvPr/>
        </p:nvPicPr>
        <p:blipFill>
          <a:blip r:embed="rId3">
            <a:extLst/>
          </a:blip>
          <a:stretch>
            <a:fillRect/>
          </a:stretch>
        </p:blipFill>
        <p:spPr>
          <a:xfrm>
            <a:off x="3060700" y="101600"/>
            <a:ext cx="6884894" cy="8801101"/>
          </a:xfrm>
          <a:prstGeom prst="rect">
            <a:avLst/>
          </a:prstGeom>
          <a:ln w="12700">
            <a:miter lim="400000"/>
          </a:ln>
        </p:spPr>
      </p:pic>
      <p:sp>
        <p:nvSpPr>
          <p:cNvPr id="361" name="Shape 361"/>
          <p:cNvSpPr/>
          <p:nvPr/>
        </p:nvSpPr>
        <p:spPr>
          <a:xfrm>
            <a:off x="3048000" y="8985250"/>
            <a:ext cx="71501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2200">
                <a:solidFill>
                  <a:srgbClr val="000000"/>
                </a:solidFill>
                <a:latin typeface="Lucida Grande"/>
                <a:ea typeface="Lucida Grande"/>
                <a:cs typeface="Lucida Grande"/>
                <a:sym typeface="Lucida Grande"/>
              </a:defRPr>
            </a:pPr>
            <a:r>
              <a:t>Alexandre Evariste, Don Juan et la statue du commandeur, 1830.</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p:cNvSpPr>
          <p:nvPr>
            <p:ph type="title"/>
          </p:nvPr>
        </p:nvSpPr>
        <p:spPr>
          <a:prstGeom prst="rect">
            <a:avLst/>
          </a:prstGeom>
        </p:spPr>
        <p:txBody>
          <a:bodyPr/>
          <a:lstStyle/>
          <a:p>
            <a:r>
              <a:t>l’Honnête homme: l’idéal conformiste</a:t>
            </a:r>
          </a:p>
        </p:txBody>
      </p:sp>
      <p:sp>
        <p:nvSpPr>
          <p:cNvPr id="366" name="Shape 366"/>
          <p:cNvSpPr/>
          <p:nvPr/>
        </p:nvSpPr>
        <p:spPr>
          <a:xfrm>
            <a:off x="1945654" y="8705850"/>
            <a:ext cx="3117206"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i="1">
                <a:solidFill>
                  <a:srgbClr val="000000"/>
                </a:solidFill>
              </a:defRPr>
            </a:pPr>
            <a:r>
              <a:t>L’ouïe</a:t>
            </a:r>
            <a:r>
              <a:rPr i="0"/>
              <a:t>, Abraham Bosse</a:t>
            </a:r>
          </a:p>
        </p:txBody>
      </p:sp>
      <p:pic>
        <p:nvPicPr>
          <p:cNvPr id="367" name="l-ouie-d-abraham-bosse.png"/>
          <p:cNvPicPr>
            <a:picLocks noChangeAspect="1"/>
          </p:cNvPicPr>
          <p:nvPr/>
        </p:nvPicPr>
        <p:blipFill>
          <a:blip r:embed="rId3">
            <a:extLst/>
          </a:blip>
          <a:stretch>
            <a:fillRect/>
          </a:stretch>
        </p:blipFill>
        <p:spPr>
          <a:xfrm>
            <a:off x="1993900" y="2286000"/>
            <a:ext cx="9004300" cy="6353034"/>
          </a:xfrm>
          <a:prstGeom prst="rect">
            <a:avLst/>
          </a:prstGeom>
          <a:ln w="12700">
            <a:miter lim="400000"/>
          </a:ln>
        </p:spPr>
      </p:pic>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p:cNvSpPr>
          <p:nvPr>
            <p:ph type="title"/>
          </p:nvPr>
        </p:nvSpPr>
        <p:spPr>
          <a:xfrm>
            <a:off x="1270000" y="-65043"/>
            <a:ext cx="10464800" cy="1714501"/>
          </a:xfrm>
          <a:prstGeom prst="rect">
            <a:avLst/>
          </a:prstGeom>
        </p:spPr>
        <p:txBody>
          <a:bodyPr/>
          <a:lstStyle/>
          <a:p>
            <a:r>
              <a:t>L’honnête homme</a:t>
            </a:r>
          </a:p>
        </p:txBody>
      </p:sp>
      <p:sp>
        <p:nvSpPr>
          <p:cNvPr id="372" name="Shape 372"/>
          <p:cNvSpPr/>
          <p:nvPr/>
        </p:nvSpPr>
        <p:spPr>
          <a:xfrm>
            <a:off x="159180" y="1621038"/>
            <a:ext cx="12686440" cy="727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600"/>
              </a:spcBef>
              <a:defRPr sz="3500">
                <a:solidFill>
                  <a:srgbClr val="000000"/>
                </a:solidFill>
                <a:latin typeface="Helvetica"/>
                <a:ea typeface="Helvetica"/>
                <a:cs typeface="Helvetica"/>
                <a:sym typeface="Helvetica"/>
              </a:defRPr>
            </a:pPr>
            <a:endParaRPr dirty="0"/>
          </a:p>
          <a:p>
            <a:pPr>
              <a:defRPr sz="3500"/>
            </a:pPr>
            <a:r>
              <a:rPr dirty="0"/>
              <a:t>À chaque époque correspond un stéréotype, un archétype, un idéal humain:</a:t>
            </a:r>
          </a:p>
          <a:p>
            <a:pPr marL="862095" indent="-544595">
              <a:buSzPct val="100000"/>
              <a:buChar char="-"/>
              <a:defRPr sz="3500"/>
            </a:pPr>
            <a:r>
              <a:rPr dirty="0"/>
              <a:t>Au Moyen Âge, le chevalier incarne avant tout les qualités physiques puis les qualités morales. </a:t>
            </a:r>
          </a:p>
          <a:p>
            <a:pPr marL="862095" indent="-544595">
              <a:buSzPct val="100000"/>
              <a:buChar char="-"/>
              <a:defRPr sz="3500"/>
            </a:pPr>
            <a:r>
              <a:rPr dirty="0"/>
              <a:t>Au XVIe siècle, l'humaniste, ou l'érudit est l'honnête-homme, son savoir va contribuer à épanouir l'homme et le rendre meilleur avec les autres. </a:t>
            </a:r>
          </a:p>
          <a:p>
            <a:pPr marL="862095" indent="-544595">
              <a:buSzPct val="100000"/>
              <a:buChar char="-"/>
              <a:defRPr sz="3500"/>
            </a:pPr>
            <a:r>
              <a:rPr dirty="0"/>
              <a:t>Au XVII siècle, l'honnête-homme est quelqu'un qui va avoir de la mesure, des qualités de cœur et d’esprit (humilité, courtoisie, cultivé, adapté, ayant de la conversation), mais tout cela de façon mesurée.</a:t>
            </a: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url?sa=i&amp;rct=j&amp;q=&amp;esrc=s&amp;source=images&amp;cd=&amp;docid=D9ssctGIvUhOaM&amp;tbnid=Rbe_LBIwAOnpQM-&amp;ved=0CAUQjRw&amp;url=http%3A%2F%2Fgallery.lost-media.com%2Fdisplayimage.php%3Fpid%3D36012&amp;ei=nQE2UvbsPMjdsgbPgYGQDQ&amp;bv.png"/>
          <p:cNvPicPr>
            <a:picLocks noChangeAspect="1"/>
          </p:cNvPicPr>
          <p:nvPr/>
        </p:nvPicPr>
        <p:blipFill>
          <a:blip r:embed="rId3">
            <a:extLst/>
          </a:blip>
          <a:stretch>
            <a:fillRect/>
          </a:stretch>
        </p:blipFill>
        <p:spPr>
          <a:xfrm>
            <a:off x="1739900" y="1435100"/>
            <a:ext cx="9160934" cy="6870700"/>
          </a:xfrm>
          <a:prstGeom prst="rect">
            <a:avLst/>
          </a:prstGeom>
          <a:ln w="12700">
            <a:miter lim="400000"/>
          </a:ln>
        </p:spPr>
      </p:pic>
      <p:sp>
        <p:nvSpPr>
          <p:cNvPr id="375" name="Shape 375"/>
          <p:cNvSpPr/>
          <p:nvPr/>
        </p:nvSpPr>
        <p:spPr>
          <a:xfrm>
            <a:off x="242490" y="95250"/>
            <a:ext cx="3932735"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le libertin</a:t>
            </a:r>
          </a:p>
          <a:p>
            <a:r>
              <a:t>l’anticonformiste</a:t>
            </a:r>
          </a:p>
        </p:txBody>
      </p:sp>
      <p:sp>
        <p:nvSpPr>
          <p:cNvPr id="376" name="Shape 376"/>
          <p:cNvSpPr/>
          <p:nvPr/>
        </p:nvSpPr>
        <p:spPr>
          <a:xfrm>
            <a:off x="8052742" y="8248650"/>
            <a:ext cx="4187231"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l’honnête homme</a:t>
            </a:r>
          </a:p>
          <a:p>
            <a:r>
              <a:t>le conformiste</a:t>
            </a: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title"/>
          </p:nvPr>
        </p:nvSpPr>
        <p:spPr>
          <a:xfrm>
            <a:off x="1270000" y="-190500"/>
            <a:ext cx="10464800" cy="1714500"/>
          </a:xfrm>
          <a:prstGeom prst="rect">
            <a:avLst/>
          </a:prstGeom>
        </p:spPr>
        <p:txBody>
          <a:bodyPr/>
          <a:lstStyle/>
          <a:p>
            <a:r>
              <a:t>la langue française</a:t>
            </a:r>
          </a:p>
        </p:txBody>
      </p:sp>
      <p:pic>
        <p:nvPicPr>
          <p:cNvPr id="381" name="url?sa=i&amp;rct=j&amp;q=&amp;esrc=s&amp;source=images&amp;cd=&amp;docid=bfU80IY-WamPsM&amp;tbnid=Htlb4WaY8LHSEM-&amp;ved=0CAUQjRw&amp;url=http%3A%2F%2Fmesh.brown.edu%2Fdlanman%2Fphotos%2Fbilateral%2Fslides%2Facademy.html&amp;ei=fXkvUuuVDcK.png"/>
          <p:cNvPicPr>
            <a:picLocks noChangeAspect="1"/>
          </p:cNvPicPr>
          <p:nvPr/>
        </p:nvPicPr>
        <p:blipFill>
          <a:blip r:embed="rId3">
            <a:extLst/>
          </a:blip>
          <a:stretch>
            <a:fillRect/>
          </a:stretch>
        </p:blipFill>
        <p:spPr>
          <a:xfrm>
            <a:off x="0" y="3225800"/>
            <a:ext cx="6773334" cy="5080000"/>
          </a:xfrm>
          <a:prstGeom prst="rect">
            <a:avLst/>
          </a:prstGeom>
          <a:ln w="12700">
            <a:miter lim="400000"/>
          </a:ln>
        </p:spPr>
      </p:pic>
      <p:sp>
        <p:nvSpPr>
          <p:cNvPr id="382" name="Shape 382"/>
          <p:cNvSpPr/>
          <p:nvPr/>
        </p:nvSpPr>
        <p:spPr>
          <a:xfrm>
            <a:off x="7022157" y="3168650"/>
            <a:ext cx="5956301" cy="548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r>
              <a:t>Au XVIe: les écrivains ont accueilli le plus de mots possibles. La langue s’est enrichie.</a:t>
            </a:r>
          </a:p>
          <a:p>
            <a:pPr algn="l"/>
            <a:endParaRPr/>
          </a:p>
          <a:p>
            <a:pPr algn="l"/>
            <a:r>
              <a:t>Au XVIIe: la langue devient imprécise. </a:t>
            </a:r>
          </a:p>
          <a:p>
            <a:pPr algn="l"/>
            <a:r>
              <a:t>Il faut trier.</a:t>
            </a:r>
          </a:p>
        </p:txBody>
      </p:sp>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url?sa=i&amp;rct=j&amp;q=&amp;esrc=s&amp;source=images&amp;cd=&amp;docid=aGB8pF9U9FW-xM&amp;tbnid=FoxJtMVYp_Y8lM-&amp;ved=0CAUQjRw&amp;url=http%3A%2F%2Fwww.lejdd.fr%2FSociete%2FImages%2Fportfolio%2FA-suivre-cette-semaine3%2FJeudi&amp;ei=Zno.png"/>
          <p:cNvPicPr>
            <a:picLocks noChangeAspect="1"/>
          </p:cNvPicPr>
          <p:nvPr/>
        </p:nvPicPr>
        <p:blipFill>
          <a:blip r:embed="rId3">
            <a:extLst/>
          </a:blip>
          <a:stretch>
            <a:fillRect/>
          </a:stretch>
        </p:blipFill>
        <p:spPr>
          <a:xfrm>
            <a:off x="2726274" y="2670626"/>
            <a:ext cx="7531838" cy="4813301"/>
          </a:xfrm>
          <a:prstGeom prst="rect">
            <a:avLst/>
          </a:prstGeom>
          <a:ln w="12700">
            <a:miter lim="400000"/>
          </a:ln>
        </p:spPr>
      </p:pic>
      <p:sp>
        <p:nvSpPr>
          <p:cNvPr id="387" name="Shape 387"/>
          <p:cNvSpPr/>
          <p:nvPr/>
        </p:nvSpPr>
        <p:spPr>
          <a:xfrm>
            <a:off x="0" y="222250"/>
            <a:ext cx="13004800" cy="1765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400">
                <a:solidFill>
                  <a:srgbClr val="000000"/>
                </a:solidFill>
                <a:latin typeface="+mj-lt"/>
                <a:ea typeface="+mj-ea"/>
                <a:cs typeface="+mj-cs"/>
                <a:sym typeface="Copperplate"/>
              </a:defRPr>
            </a:lvl1pPr>
          </a:lstStyle>
          <a:p>
            <a:r>
              <a:t>1635: Richelieu crée l’Académie française</a:t>
            </a:r>
          </a:p>
        </p:txBody>
      </p:sp>
      <p:sp>
        <p:nvSpPr>
          <p:cNvPr id="388" name="Shape 388"/>
          <p:cNvSpPr/>
          <p:nvPr/>
        </p:nvSpPr>
        <p:spPr>
          <a:xfrm>
            <a:off x="-943" y="7740650"/>
            <a:ext cx="12636501" cy="144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But: conserver et perfectionner la langue.</a:t>
            </a:r>
          </a:p>
          <a:p>
            <a:r>
              <a:t>Institution qui sert le prestige culturel français.</a:t>
            </a:r>
          </a:p>
        </p:txBody>
      </p:sp>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p:cNvSpPr>
          <p:nvPr>
            <p:ph type="title"/>
          </p:nvPr>
        </p:nvSpPr>
        <p:spPr>
          <a:prstGeom prst="rect">
            <a:avLst/>
          </a:prstGeom>
        </p:spPr>
        <p:txBody>
          <a:bodyPr/>
          <a:lstStyle/>
          <a:p>
            <a:r>
              <a:t>La langue française</a:t>
            </a:r>
          </a:p>
        </p:txBody>
      </p:sp>
      <p:sp>
        <p:nvSpPr>
          <p:cNvPr id="393" name="Shape 393"/>
          <p:cNvSpPr/>
          <p:nvPr/>
        </p:nvSpPr>
        <p:spPr>
          <a:xfrm>
            <a:off x="711200" y="7112000"/>
            <a:ext cx="11582400" cy="210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solidFill>
                  <a:srgbClr val="000000"/>
                </a:solidFill>
                <a:latin typeface="Helvetica"/>
                <a:ea typeface="Helvetica"/>
                <a:cs typeface="Helvetica"/>
                <a:sym typeface="Helvetica"/>
              </a:defRPr>
            </a:pPr>
            <a:r>
              <a:t>«Il n’y a qu’un maître des langues, qui en est le roi et le tyran, c’est l’Usage.»</a:t>
            </a:r>
          </a:p>
          <a:p>
            <a:pPr algn="l">
              <a:defRPr sz="2400">
                <a:solidFill>
                  <a:srgbClr val="000000"/>
                </a:solidFill>
                <a:latin typeface="Helvetica"/>
                <a:ea typeface="Helvetica"/>
                <a:cs typeface="Helvetica"/>
                <a:sym typeface="Helvetica"/>
              </a:defRPr>
            </a:pPr>
            <a:r>
              <a:t>Vaugelas, grammairien, auteur du premier dictionnaire de la langue française</a:t>
            </a:r>
          </a:p>
        </p:txBody>
      </p:sp>
      <p:sp>
        <p:nvSpPr>
          <p:cNvPr id="394" name="Shape 394"/>
          <p:cNvSpPr/>
          <p:nvPr/>
        </p:nvSpPr>
        <p:spPr>
          <a:xfrm>
            <a:off x="749300" y="4756150"/>
            <a:ext cx="10299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600">
                <a:solidFill>
                  <a:srgbClr val="000000"/>
                </a:solidFill>
                <a:latin typeface="Helvetica"/>
                <a:ea typeface="Helvetica"/>
                <a:cs typeface="Helvetica"/>
                <a:sym typeface="Helvetica"/>
              </a:defRPr>
            </a:pPr>
            <a:r>
              <a:t>«Ce que l'on conçoit bien s'énonce clairement,</a:t>
            </a:r>
          </a:p>
          <a:p>
            <a:pPr algn="l" defTabSz="457200">
              <a:defRPr sz="3600">
                <a:solidFill>
                  <a:srgbClr val="000000"/>
                </a:solidFill>
                <a:latin typeface="Helvetica"/>
                <a:ea typeface="Helvetica"/>
                <a:cs typeface="Helvetica"/>
                <a:sym typeface="Helvetica"/>
              </a:defRPr>
            </a:pPr>
            <a:r>
              <a:t>Et les mots pour le dire arrivent aisément.»</a:t>
            </a:r>
          </a:p>
          <a:p>
            <a:pPr algn="l" defTabSz="457200">
              <a:defRPr sz="2400">
                <a:solidFill>
                  <a:srgbClr val="000000"/>
                </a:solidFill>
                <a:latin typeface="Helvetica"/>
                <a:ea typeface="Helvetica"/>
                <a:cs typeface="Helvetica"/>
                <a:sym typeface="Helvetica"/>
              </a:defRPr>
            </a:pPr>
            <a:r>
              <a:rPr i="1"/>
              <a:t>L’Art poétique</a:t>
            </a:r>
            <a:r>
              <a:t>, Nicolas Boileau, 1674</a:t>
            </a:r>
          </a:p>
        </p:txBody>
      </p:sp>
      <p:sp>
        <p:nvSpPr>
          <p:cNvPr id="395" name="Shape 395"/>
          <p:cNvSpPr/>
          <p:nvPr/>
        </p:nvSpPr>
        <p:spPr>
          <a:xfrm>
            <a:off x="838200" y="2755900"/>
            <a:ext cx="10661824" cy="1016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3600">
                <a:solidFill>
                  <a:srgbClr val="000000"/>
                </a:solidFill>
                <a:latin typeface="Helvetica"/>
                <a:ea typeface="Helvetica"/>
                <a:cs typeface="Helvetica"/>
                <a:sym typeface="Helvetica"/>
              </a:defRPr>
            </a:pPr>
            <a:r>
              <a:t>«Un mot pour une idée, un seul sens pour un mot.»</a:t>
            </a:r>
          </a:p>
          <a:p>
            <a:pPr algn="l" defTabSz="457200">
              <a:defRPr sz="2400">
                <a:solidFill>
                  <a:srgbClr val="000000"/>
                </a:solidFill>
                <a:latin typeface="Helvetica"/>
                <a:ea typeface="Helvetica"/>
                <a:cs typeface="Helvetica"/>
                <a:sym typeface="Helvetica"/>
              </a:defRPr>
            </a:pPr>
            <a:r>
              <a:t>Malherbe (1552-1628), poète français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 grpId="3" animBg="1" advAuto="0"/>
      <p:bldP spid="394" grpId="2" animBg="1" advAuto="0"/>
      <p:bldP spid="395"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p:cNvSpPr>
          <p:nvPr>
            <p:ph type="title"/>
          </p:nvPr>
        </p:nvSpPr>
        <p:spPr>
          <a:prstGeom prst="rect">
            <a:avLst/>
          </a:prstGeom>
        </p:spPr>
        <p:txBody>
          <a:bodyPr/>
          <a:lstStyle/>
          <a:p>
            <a:r>
              <a:t>La société </a:t>
            </a:r>
          </a:p>
          <a:p>
            <a:r>
              <a:t>d’Ancien Régime</a:t>
            </a:r>
          </a:p>
        </p:txBody>
      </p:sp>
      <p:pic>
        <p:nvPicPr>
          <p:cNvPr id="400" name="Cardin_le_Bret_with_his_father.png"/>
          <p:cNvPicPr>
            <a:picLocks noChangeAspect="1"/>
          </p:cNvPicPr>
          <p:nvPr/>
        </p:nvPicPr>
        <p:blipFill>
          <a:blip r:embed="rId3">
            <a:extLst/>
          </a:blip>
          <a:stretch>
            <a:fillRect/>
          </a:stretch>
        </p:blipFill>
        <p:spPr>
          <a:xfrm>
            <a:off x="152400" y="2337547"/>
            <a:ext cx="4739005" cy="5575301"/>
          </a:xfrm>
          <a:prstGeom prst="rect">
            <a:avLst/>
          </a:prstGeom>
          <a:ln w="12700">
            <a:miter lim="400000"/>
          </a:ln>
        </p:spPr>
      </p:pic>
      <p:pic>
        <p:nvPicPr>
          <p:cNvPr id="401" name="url?sa=i&amp;rct=j&amp;q=&amp;esrc=s&amp;source=images&amp;cd=&amp;docid=b1dIEXZHDgheCM&amp;tbnid=Kkzd1htv-lUXoM-&amp;ved=0CAUQjRw&amp;url=http%3A%2F%2Fwww.quimper.fr%2FDiaporama_Gabarit%2F11%2FID_DIAPORAMA%2F31%2Fipr%2F1%2F153-actu-en-.tiff"/>
          <p:cNvPicPr>
            <a:picLocks noChangeAspect="1"/>
          </p:cNvPicPr>
          <p:nvPr/>
        </p:nvPicPr>
        <p:blipFill>
          <a:blip r:embed="rId4">
            <a:extLst/>
          </a:blip>
          <a:stretch>
            <a:fillRect/>
          </a:stretch>
        </p:blipFill>
        <p:spPr>
          <a:xfrm>
            <a:off x="8317622" y="2336800"/>
            <a:ext cx="4495801" cy="5593408"/>
          </a:xfrm>
          <a:prstGeom prst="rect">
            <a:avLst/>
          </a:prstGeom>
          <a:ln w="12700">
            <a:miter lim="400000"/>
          </a:ln>
        </p:spPr>
      </p:pic>
      <p:pic>
        <p:nvPicPr>
          <p:cNvPr id="402" name="url?sa=i&amp;rct=j&amp;q=&amp;esrc=s&amp;source=images&amp;cd=&amp;docid=spCZPLFzr2E0vM&amp;tbnid=V6-sEzgrFw_VmM-&amp;ved=0CAUQjRw&amp;url=http%3A%2F%2Fcindyseven.blogspot.com%2F2013%2F07%2Fla-liberte-guidant-le-peuple.html&amp;ei=A3JMUu_UI.png"/>
          <p:cNvPicPr>
            <a:picLocks noChangeAspect="1"/>
          </p:cNvPicPr>
          <p:nvPr/>
        </p:nvPicPr>
        <p:blipFill>
          <a:blip r:embed="rId5">
            <a:extLst/>
          </a:blip>
          <a:stretch>
            <a:fillRect/>
          </a:stretch>
        </p:blipFill>
        <p:spPr>
          <a:xfrm>
            <a:off x="4864100" y="2336800"/>
            <a:ext cx="3472506" cy="5575300"/>
          </a:xfrm>
          <a:prstGeom prst="rect">
            <a:avLst/>
          </a:prstGeom>
          <a:ln w="12700">
            <a:miter lim="400000"/>
          </a:ln>
        </p:spPr>
      </p:pic>
      <p:sp>
        <p:nvSpPr>
          <p:cNvPr id="403" name="Shape 403"/>
          <p:cNvSpPr/>
          <p:nvPr/>
        </p:nvSpPr>
        <p:spPr>
          <a:xfrm>
            <a:off x="4890492" y="8280399"/>
            <a:ext cx="3223816" cy="77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Le bas peuple</a:t>
            </a:r>
          </a:p>
        </p:txBody>
      </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xfrm>
            <a:off x="1270000" y="0"/>
            <a:ext cx="10464800" cy="1714500"/>
          </a:xfrm>
          <a:prstGeom prst="rect">
            <a:avLst/>
          </a:prstGeom>
        </p:spPr>
        <p:txBody>
          <a:bodyPr/>
          <a:lstStyle/>
          <a:p>
            <a:r>
              <a:t>«Les» noblesses</a:t>
            </a:r>
          </a:p>
        </p:txBody>
      </p:sp>
      <p:sp>
        <p:nvSpPr>
          <p:cNvPr id="408" name="Shape 408"/>
          <p:cNvSpPr>
            <a:spLocks noGrp="1"/>
          </p:cNvSpPr>
          <p:nvPr>
            <p:ph type="body" idx="1"/>
          </p:nvPr>
        </p:nvSpPr>
        <p:spPr>
          <a:xfrm>
            <a:off x="622300" y="1866900"/>
            <a:ext cx="11747500" cy="7785100"/>
          </a:xfrm>
          <a:prstGeom prst="rect">
            <a:avLst/>
          </a:prstGeom>
        </p:spPr>
        <p:txBody>
          <a:bodyPr/>
          <a:lstStyle/>
          <a:p>
            <a:pPr marL="1306595" indent="-544595"/>
            <a:r>
              <a:rPr sz="4000"/>
              <a:t>Noblesse: ceux qui ne travaillent pas de leurs mains, qui ne se salissent pas (ducs, contes, marquis, barons)</a:t>
            </a:r>
          </a:p>
          <a:p>
            <a:pPr marL="0" indent="342900">
              <a:spcBef>
                <a:spcPts val="0"/>
              </a:spcBef>
              <a:buSzTx/>
              <a:buNone/>
              <a:defRPr sz="4000"/>
            </a:pPr>
            <a:r>
              <a:t>- haute noblesse de cour, riche et puissante</a:t>
            </a:r>
          </a:p>
          <a:p>
            <a:pPr marL="0" indent="342900">
              <a:spcBef>
                <a:spcPts val="0"/>
              </a:spcBef>
              <a:buSzTx/>
              <a:buNone/>
              <a:defRPr sz="4000"/>
            </a:pPr>
            <a:r>
              <a:t>- petite noblesse de province: pauvre et cupide</a:t>
            </a:r>
          </a:p>
          <a:p>
            <a:pPr marL="0" indent="342900">
              <a:spcBef>
                <a:spcPts val="0"/>
              </a:spcBef>
              <a:buSzTx/>
              <a:buNone/>
              <a:defRPr sz="4000"/>
            </a:pPr>
            <a:endParaRPr/>
          </a:p>
          <a:p>
            <a:pPr marL="342900" indent="0">
              <a:spcBef>
                <a:spcPts val="0"/>
              </a:spcBef>
              <a:buSzPct val="125000"/>
              <a:defRPr sz="4000"/>
            </a:pPr>
            <a:r>
              <a:t>de robe: fonctions de gouvernement (justice, finances) - souvent crée, anoblie</a:t>
            </a:r>
          </a:p>
          <a:p>
            <a:pPr marL="342900" indent="0">
              <a:spcBef>
                <a:spcPts val="0"/>
              </a:spcBef>
              <a:buSzPct val="125000"/>
              <a:defRPr sz="4000"/>
            </a:pPr>
            <a:r>
              <a:t>d’épée: fonctions militaires, vraie noblesse de sang, donc plus ancienne</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prstGeom prst="rect">
            <a:avLst/>
          </a:prstGeom>
        </p:spPr>
        <p:txBody>
          <a:bodyPr/>
          <a:lstStyle/>
          <a:p>
            <a:r>
              <a:t>Louis XVIII étend la France</a:t>
            </a:r>
          </a:p>
        </p:txBody>
      </p:sp>
      <p:sp>
        <p:nvSpPr>
          <p:cNvPr id="195" name="Shape 195"/>
          <p:cNvSpPr/>
          <p:nvPr/>
        </p:nvSpPr>
        <p:spPr>
          <a:xfrm>
            <a:off x="1687214" y="2266950"/>
            <a:ext cx="9613901" cy="772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1700"/>
              </a:spcBef>
              <a:defRPr b="1">
                <a:solidFill>
                  <a:srgbClr val="000000"/>
                </a:solidFill>
              </a:defRPr>
            </a:pPr>
            <a:r>
              <a:t>Annexion de:</a:t>
            </a:r>
          </a:p>
          <a:p>
            <a:pPr algn="l">
              <a:defRPr>
                <a:solidFill>
                  <a:srgbClr val="000000"/>
                </a:solidFill>
              </a:defRPr>
            </a:pPr>
            <a:r>
              <a:t>Le Béarn</a:t>
            </a:r>
          </a:p>
          <a:p>
            <a:pPr algn="l">
              <a:defRPr>
                <a:solidFill>
                  <a:srgbClr val="000000"/>
                </a:solidFill>
              </a:defRPr>
            </a:pPr>
            <a:r>
              <a:t>La Navarre</a:t>
            </a:r>
          </a:p>
          <a:p>
            <a:pPr algn="l">
              <a:defRPr>
                <a:solidFill>
                  <a:srgbClr val="000000"/>
                </a:solidFill>
              </a:defRPr>
            </a:pPr>
            <a:r>
              <a:t>La Catalogne</a:t>
            </a:r>
          </a:p>
          <a:p>
            <a:pPr algn="l">
              <a:defRPr>
                <a:solidFill>
                  <a:srgbClr val="000000"/>
                </a:solidFill>
              </a:defRPr>
            </a:pPr>
            <a:r>
              <a:t>La Savoie</a:t>
            </a:r>
          </a:p>
          <a:p>
            <a:pPr algn="l">
              <a:defRPr>
                <a:solidFill>
                  <a:srgbClr val="000000"/>
                </a:solidFill>
              </a:defRPr>
            </a:pPr>
            <a:r>
              <a:t>Le Piémont</a:t>
            </a:r>
          </a:p>
          <a:p>
            <a:pPr algn="l">
              <a:defRPr>
                <a:solidFill>
                  <a:srgbClr val="000000"/>
                </a:solidFill>
              </a:defRPr>
            </a:pPr>
            <a:r>
              <a:t>La Lorraine</a:t>
            </a:r>
          </a:p>
          <a:p>
            <a:pPr algn="l">
              <a:defRPr>
                <a:solidFill>
                  <a:srgbClr val="000000"/>
                </a:solidFill>
              </a:defRPr>
            </a:pPr>
            <a:r>
              <a:t>Le Roussillon</a:t>
            </a:r>
          </a:p>
          <a:p>
            <a:pPr algn="l">
              <a:defRPr>
                <a:solidFill>
                  <a:srgbClr val="000000"/>
                </a:solidFill>
              </a:defRPr>
            </a:pPr>
            <a:r>
              <a:t>Perpignan</a:t>
            </a:r>
          </a:p>
          <a:p>
            <a:pPr algn="l">
              <a:defRPr>
                <a:solidFill>
                  <a:srgbClr val="000000"/>
                </a:solidFill>
              </a:defRPr>
            </a:pPr>
            <a:r>
              <a:t>Envoi d’hommes au Québec</a:t>
            </a:r>
          </a:p>
        </p:txBody>
      </p:sp>
    </p:spTree>
  </p:cSld>
  <p:clrMapOvr>
    <a:masterClrMapping/>
  </p:clrMapOvr>
  <p:transition xmlns:p14="http://schemas.microsoft.com/office/powerpoint/2010/mai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p:cNvSpPr>
          <p:nvPr>
            <p:ph type="title"/>
          </p:nvPr>
        </p:nvSpPr>
        <p:spPr>
          <a:prstGeom prst="rect">
            <a:avLst/>
          </a:prstGeom>
        </p:spPr>
        <p:txBody>
          <a:bodyPr/>
          <a:lstStyle/>
          <a:p>
            <a:r>
              <a:t>Les bourgeois</a:t>
            </a:r>
          </a:p>
        </p:txBody>
      </p:sp>
      <p:sp>
        <p:nvSpPr>
          <p:cNvPr id="411" name="Shape 411"/>
          <p:cNvSpPr>
            <a:spLocks noGrp="1"/>
          </p:cNvSpPr>
          <p:nvPr>
            <p:ph type="body" idx="1"/>
          </p:nvPr>
        </p:nvSpPr>
        <p:spPr>
          <a:prstGeom prst="rect">
            <a:avLst/>
          </a:prstGeom>
        </p:spPr>
        <p:txBody>
          <a:bodyPr/>
          <a:lstStyle/>
          <a:p>
            <a:pPr marL="1333825"/>
            <a:r>
              <a:t>habitants des bourgs, citadins</a:t>
            </a:r>
          </a:p>
          <a:p>
            <a:pPr marL="1333825"/>
            <a:r>
              <a:t>Classe montante, riche, jalousée par les nobles</a:t>
            </a:r>
          </a:p>
          <a:p>
            <a:pPr marL="1333825"/>
            <a:r>
              <a:t>Valeur du travail et de l’argent</a:t>
            </a:r>
          </a:p>
          <a:p>
            <a:pPr marL="1333825"/>
            <a:r>
              <a:t>Droit, administration, justice, commerce, industrie</a:t>
            </a:r>
          </a:p>
          <a:p>
            <a:pPr marL="1333825"/>
            <a:r>
              <a:t>Idéal: être propriétaire foncier</a:t>
            </a:r>
          </a:p>
        </p:txBody>
      </p:sp>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title"/>
          </p:nvPr>
        </p:nvSpPr>
        <p:spPr>
          <a:prstGeom prst="rect">
            <a:avLst/>
          </a:prstGeom>
        </p:spPr>
        <p:txBody>
          <a:bodyPr/>
          <a:lstStyle/>
          <a:p>
            <a:r>
              <a:t>le clergé</a:t>
            </a:r>
          </a:p>
        </p:txBody>
      </p:sp>
      <p:sp>
        <p:nvSpPr>
          <p:cNvPr id="414" name="Shape 414"/>
          <p:cNvSpPr>
            <a:spLocks noGrp="1"/>
          </p:cNvSpPr>
          <p:nvPr>
            <p:ph type="body" idx="1"/>
          </p:nvPr>
        </p:nvSpPr>
        <p:spPr>
          <a:prstGeom prst="rect">
            <a:avLst/>
          </a:prstGeom>
        </p:spPr>
        <p:txBody>
          <a:bodyPr/>
          <a:lstStyle/>
          <a:p>
            <a:pPr marL="571825"/>
            <a:r>
              <a:t>haut clergé: archevêques et évêques</a:t>
            </a:r>
          </a:p>
          <a:p>
            <a:pPr marL="571825"/>
            <a:r>
              <a:t>bas clergé: curés, vicaires de paroisse</a:t>
            </a:r>
          </a:p>
          <a:p>
            <a:pPr marL="0" indent="0">
              <a:buSzTx/>
              <a:buNone/>
            </a:pPr>
            <a:endParaRPr/>
          </a:p>
          <a:p>
            <a:pPr marL="571825"/>
            <a:r>
              <a:t>séculier: vit dans le siècle</a:t>
            </a:r>
          </a:p>
          <a:p>
            <a:pPr marL="571825"/>
            <a:r>
              <a:t>régulier: vit en communauté fermée</a:t>
            </a:r>
          </a:p>
        </p:txBody>
      </p:sp>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title"/>
          </p:nvPr>
        </p:nvSpPr>
        <p:spPr>
          <a:xfrm>
            <a:off x="1270000" y="127000"/>
            <a:ext cx="10464800" cy="1714500"/>
          </a:xfrm>
          <a:prstGeom prst="rect">
            <a:avLst/>
          </a:prstGeom>
        </p:spPr>
        <p:txBody>
          <a:bodyPr/>
          <a:lstStyle/>
          <a:p>
            <a:r>
              <a:t>La majorité: le peuple</a:t>
            </a:r>
          </a:p>
        </p:txBody>
      </p:sp>
      <p:pic>
        <p:nvPicPr>
          <p:cNvPr id="417" name="p.png"/>
          <p:cNvPicPr>
            <a:picLocks noChangeAspect="1"/>
          </p:cNvPicPr>
          <p:nvPr/>
        </p:nvPicPr>
        <p:blipFill>
          <a:blip r:embed="rId3">
            <a:extLst/>
          </a:blip>
          <a:stretch>
            <a:fillRect/>
          </a:stretch>
        </p:blipFill>
        <p:spPr>
          <a:xfrm>
            <a:off x="3009900" y="3683000"/>
            <a:ext cx="12700" cy="12700"/>
          </a:xfrm>
          <a:prstGeom prst="rect">
            <a:avLst/>
          </a:prstGeom>
          <a:ln w="12700">
            <a:miter lim="400000"/>
          </a:ln>
        </p:spPr>
      </p:pic>
      <p:pic>
        <p:nvPicPr>
          <p:cNvPr id="418" name="url?sa=i&amp;rct=j&amp;q=&amp;esrc=s&amp;source=images&amp;cd=&amp;docid=Vd3L5THOUrv8TM&amp;tbnid=73e_OBtpCAhCLM-&amp;ved=0CAUQjRw&amp;url=http%3A%2F%2Fwww.histoire-image.org%2Fsite%2Foeuvre%2Fanalyse.php%3Fi%3D1262&amp;ei=I_xSUoTDJrOy0AX5n.png"/>
          <p:cNvPicPr>
            <a:picLocks noChangeAspect="1"/>
          </p:cNvPicPr>
          <p:nvPr/>
        </p:nvPicPr>
        <p:blipFill>
          <a:blip r:embed="rId4">
            <a:extLst/>
          </a:blip>
          <a:stretch>
            <a:fillRect/>
          </a:stretch>
        </p:blipFill>
        <p:spPr>
          <a:xfrm>
            <a:off x="317500" y="2603500"/>
            <a:ext cx="7627829" cy="6019801"/>
          </a:xfrm>
          <a:prstGeom prst="rect">
            <a:avLst/>
          </a:prstGeom>
          <a:ln w="12700">
            <a:miter lim="400000"/>
          </a:ln>
        </p:spPr>
      </p:pic>
      <p:sp>
        <p:nvSpPr>
          <p:cNvPr id="419" name="Shape 419"/>
          <p:cNvSpPr/>
          <p:nvPr/>
        </p:nvSpPr>
        <p:spPr>
          <a:xfrm>
            <a:off x="100657" y="8705850"/>
            <a:ext cx="72009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solidFill>
                  <a:srgbClr val="000000"/>
                </a:solidFill>
              </a:defRPr>
            </a:lvl1pPr>
          </a:lstStyle>
          <a:p>
            <a:r>
              <a:t>«Repas de paysans», Louis Le Nain, 1642)</a:t>
            </a:r>
          </a:p>
        </p:txBody>
      </p:sp>
      <p:sp>
        <p:nvSpPr>
          <p:cNvPr id="420" name="Shape 420"/>
          <p:cNvSpPr/>
          <p:nvPr/>
        </p:nvSpPr>
        <p:spPr>
          <a:xfrm>
            <a:off x="8139757" y="2508250"/>
            <a:ext cx="4597401" cy="619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pPr>
            <a:r>
              <a:t>- Majorité de paysans sans terre, illettrés</a:t>
            </a:r>
          </a:p>
          <a:p>
            <a:pPr algn="l">
              <a:defRPr sz="3600"/>
            </a:pPr>
            <a:endParaRPr/>
          </a:p>
          <a:p>
            <a:pPr algn="l">
              <a:defRPr sz="3600"/>
            </a:pPr>
            <a:r>
              <a:t>- Travaillent pour les autres</a:t>
            </a:r>
          </a:p>
          <a:p>
            <a:pPr algn="l">
              <a:defRPr sz="3600"/>
            </a:pPr>
            <a:endParaRPr/>
          </a:p>
          <a:p>
            <a:pPr algn="l">
              <a:defRPr sz="3600"/>
            </a:pPr>
            <a:r>
              <a:t>- Premières victimes de famines, d’épidémies, de misère</a:t>
            </a:r>
          </a:p>
        </p:txBody>
      </p:sp>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societe-d-ancien-regime.png"/>
          <p:cNvPicPr>
            <a:picLocks noChangeAspect="1"/>
          </p:cNvPicPr>
          <p:nvPr/>
        </p:nvPicPr>
        <p:blipFill>
          <a:blip r:embed="rId3">
            <a:extLst/>
          </a:blip>
          <a:stretch>
            <a:fillRect/>
          </a:stretch>
        </p:blipFill>
        <p:spPr>
          <a:xfrm>
            <a:off x="1117600" y="838200"/>
            <a:ext cx="10769600" cy="8077200"/>
          </a:xfrm>
          <a:prstGeom prst="rect">
            <a:avLst/>
          </a:prstGeom>
          <a:ln w="12700">
            <a:miter lim="400000"/>
          </a:ln>
        </p:spPr>
      </p:pic>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p:cNvSpPr>
          <p:nvPr>
            <p:ph type="title"/>
          </p:nvPr>
        </p:nvSpPr>
        <p:spPr>
          <a:xfrm>
            <a:off x="-165100" y="152400"/>
            <a:ext cx="13335000" cy="1714500"/>
          </a:xfrm>
          <a:prstGeom prst="rect">
            <a:avLst/>
          </a:prstGeom>
        </p:spPr>
        <p:txBody>
          <a:bodyPr/>
          <a:lstStyle/>
          <a:p>
            <a:r>
              <a:t>Les salons: des foyers littéraires du bon goût</a:t>
            </a:r>
          </a:p>
        </p:txBody>
      </p:sp>
      <p:sp>
        <p:nvSpPr>
          <p:cNvPr id="430" name="Shape 430"/>
          <p:cNvSpPr>
            <a:spLocks noGrp="1"/>
          </p:cNvSpPr>
          <p:nvPr>
            <p:ph type="body" idx="1"/>
          </p:nvPr>
        </p:nvSpPr>
        <p:spPr>
          <a:prstGeom prst="rect">
            <a:avLst/>
          </a:prstGeom>
        </p:spPr>
        <p:txBody>
          <a:bodyPr/>
          <a:lstStyle/>
          <a:p>
            <a:pPr marL="1333825"/>
            <a:endParaRPr/>
          </a:p>
        </p:txBody>
      </p:sp>
      <p:pic>
        <p:nvPicPr>
          <p:cNvPr id="431" name="DeTroy.png"/>
          <p:cNvPicPr>
            <a:picLocks noChangeAspect="1"/>
          </p:cNvPicPr>
          <p:nvPr/>
        </p:nvPicPr>
        <p:blipFill>
          <a:blip r:embed="rId3">
            <a:extLst/>
          </a:blip>
          <a:stretch>
            <a:fillRect/>
          </a:stretch>
        </p:blipFill>
        <p:spPr>
          <a:xfrm>
            <a:off x="355600" y="1981200"/>
            <a:ext cx="8852640" cy="7035800"/>
          </a:xfrm>
          <a:prstGeom prst="rect">
            <a:avLst/>
          </a:prstGeom>
          <a:ln w="12700">
            <a:miter lim="400000"/>
          </a:ln>
        </p:spPr>
      </p:pic>
      <p:pic>
        <p:nvPicPr>
          <p:cNvPr id="432" name="fragonard_liseuse.png"/>
          <p:cNvPicPr>
            <a:picLocks noChangeAspect="1"/>
          </p:cNvPicPr>
          <p:nvPr/>
        </p:nvPicPr>
        <p:blipFill>
          <a:blip r:embed="rId4">
            <a:extLst/>
          </a:blip>
          <a:stretch>
            <a:fillRect/>
          </a:stretch>
        </p:blipFill>
        <p:spPr>
          <a:xfrm>
            <a:off x="8559800" y="6248400"/>
            <a:ext cx="4622800" cy="3590375"/>
          </a:xfrm>
          <a:prstGeom prst="rect">
            <a:avLst/>
          </a:prstGeom>
          <a:ln w="12700">
            <a:miter lim="400000"/>
          </a:ln>
        </p:spPr>
      </p:pic>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p:cNvSpPr>
          <p:nvPr>
            <p:ph type="title"/>
          </p:nvPr>
        </p:nvSpPr>
        <p:spPr>
          <a:prstGeom prst="rect">
            <a:avLst/>
          </a:prstGeom>
        </p:spPr>
        <p:txBody>
          <a:bodyPr/>
          <a:lstStyle/>
          <a:p>
            <a:r>
              <a:t>1715: Louis XIV meurt:</a:t>
            </a:r>
          </a:p>
          <a:p>
            <a:r>
              <a:t>Fin du Grand Siècle</a:t>
            </a:r>
          </a:p>
        </p:txBody>
      </p:sp>
      <p:pic>
        <p:nvPicPr>
          <p:cNvPr id="437" name="img218.png"/>
          <p:cNvPicPr>
            <a:picLocks noChangeAspect="1"/>
          </p:cNvPicPr>
          <p:nvPr/>
        </p:nvPicPr>
        <p:blipFill>
          <a:blip r:embed="rId3">
            <a:extLst/>
          </a:blip>
          <a:stretch>
            <a:fillRect/>
          </a:stretch>
        </p:blipFill>
        <p:spPr>
          <a:xfrm>
            <a:off x="2391516" y="2070226"/>
            <a:ext cx="7763065" cy="5335880"/>
          </a:xfrm>
          <a:prstGeom prst="rect">
            <a:avLst/>
          </a:prstGeom>
          <a:ln w="12700">
            <a:miter lim="400000"/>
          </a:ln>
        </p:spPr>
      </p:pic>
      <p:sp>
        <p:nvSpPr>
          <p:cNvPr id="438" name="Shape 438"/>
          <p:cNvSpPr/>
          <p:nvPr/>
        </p:nvSpPr>
        <p:spPr>
          <a:xfrm>
            <a:off x="646488" y="7593656"/>
            <a:ext cx="12226228" cy="194925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r>
              <a:rPr dirty="0"/>
              <a:t>Le roi meurt à Versailles. Fin de règne difficile (famines, défaites militaires). </a:t>
            </a:r>
          </a:p>
          <a:p>
            <a:r>
              <a:rPr dirty="0"/>
              <a:t>On entre dans le siècle dit des Lumières</a:t>
            </a: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442"/>
          <p:cNvSpPr>
            <a:spLocks noGrp="1"/>
          </p:cNvSpPr>
          <p:nvPr>
            <p:ph type="title"/>
          </p:nvPr>
        </p:nvSpPr>
        <p:spPr>
          <a:xfrm>
            <a:off x="1270000" y="-283911"/>
            <a:ext cx="10464800" cy="1714501"/>
          </a:xfrm>
          <a:prstGeom prst="rect">
            <a:avLst/>
          </a:prstGeom>
        </p:spPr>
        <p:txBody>
          <a:bodyPr/>
          <a:lstStyle/>
          <a:p>
            <a:r>
              <a:t>Dates à retenir</a:t>
            </a:r>
          </a:p>
        </p:txBody>
      </p:sp>
      <p:sp>
        <p:nvSpPr>
          <p:cNvPr id="443" name="Shape 443"/>
          <p:cNvSpPr>
            <a:spLocks noGrp="1"/>
          </p:cNvSpPr>
          <p:nvPr>
            <p:ph type="body" idx="1"/>
          </p:nvPr>
        </p:nvSpPr>
        <p:spPr>
          <a:xfrm>
            <a:off x="25400" y="1440678"/>
            <a:ext cx="12954000" cy="10363201"/>
          </a:xfrm>
          <a:prstGeom prst="rect">
            <a:avLst/>
          </a:prstGeom>
        </p:spPr>
        <p:txBody>
          <a:bodyPr/>
          <a:lstStyle/>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smtClean="0"/>
              <a:t>1589 </a:t>
            </a:r>
            <a:r>
              <a:rPr dirty="0"/>
              <a:t>→ 1610 : règne de </a:t>
            </a:r>
            <a:r>
              <a:rPr b="1" dirty="0"/>
              <a:t>Henri IV</a:t>
            </a:r>
            <a:r>
              <a:rPr dirty="0"/>
              <a:t>.</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b="1" dirty="0"/>
              <a:t>1598</a:t>
            </a:r>
            <a:r>
              <a:rPr dirty="0"/>
              <a:t> : </a:t>
            </a:r>
            <a:r>
              <a:rPr b="1" dirty="0">
                <a:uFill>
                  <a:solidFill>
                    <a:srgbClr val="000000"/>
                  </a:solidFill>
                </a:uFill>
              </a:rPr>
              <a:t>Édit de Nantes</a:t>
            </a:r>
            <a:r>
              <a:rPr dirty="0"/>
              <a:t>. Chacun est désormais libre d’exercer sa religion.</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1610 → 1617 : régence de Marie de Médicis.</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b="1" dirty="0"/>
              <a:t>1617 → 1643 : règne de</a:t>
            </a:r>
            <a:r>
              <a:rPr dirty="0"/>
              <a:t> </a:t>
            </a:r>
            <a:r>
              <a:rPr b="1" dirty="0"/>
              <a:t>Louis XIII</a:t>
            </a:r>
            <a:r>
              <a:rPr dirty="0"/>
              <a:t>.</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1618 → 1648 : « La Guerre de 30 ans ».</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1635:  fondation de L’Académie française par le cardinal de Richelieu.</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1643 : mort de Louis XIII.</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1643 → 1661 : régence d’Anne d’Autriche avec son ministre Mazarin.</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a:t>
            </a:r>
            <a:r>
              <a:rPr b="1" dirty="0"/>
              <a:t>661 → 1715 : règne de Louis XIV</a:t>
            </a:r>
            <a:r>
              <a:rPr dirty="0"/>
              <a:t>.</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1648 : « La Fronde ».</a:t>
            </a:r>
          </a:p>
          <a:p>
            <a:pPr marL="0" indent="139700" algn="just" defTabSz="457200">
              <a:lnSpc>
                <a:spcPct val="110000"/>
              </a:lnSpc>
              <a:spcBef>
                <a:spcPts val="0"/>
              </a:spcBef>
              <a:buSzTx/>
              <a:buNone/>
              <a:tabLst>
                <a:tab pos="139700" algn="l"/>
                <a:tab pos="457200" algn="l"/>
              </a:tabLst>
              <a:defRPr sz="3100">
                <a:solidFill>
                  <a:srgbClr val="000000"/>
                </a:solidFill>
                <a:uFill>
                  <a:solidFill>
                    <a:srgbClr val="000000"/>
                  </a:solidFill>
                </a:uFill>
                <a:latin typeface="Arial"/>
                <a:ea typeface="Arial"/>
                <a:cs typeface="Arial"/>
                <a:sym typeface="Arial"/>
              </a:defRPr>
            </a:pPr>
            <a:r>
              <a:rPr dirty="0"/>
              <a:t>1672 → 1678 : </a:t>
            </a:r>
            <a:r>
              <a:rPr dirty="0"/>
              <a:t>guerre France / Hollande</a:t>
            </a:r>
            <a:r>
              <a:rPr dirty="0"/>
              <a:t>.</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1685 : l’Édit de Nantes est révoqué par Louis XIV.</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dirty="0"/>
              <a:t>1686 → 1697 : guerre de la ligue d’Augsbourg (France VS alliance catholique: Espagne, Saint Empire, etc.)</a:t>
            </a:r>
          </a:p>
          <a:p>
            <a:pPr marL="0" indent="139700" algn="just" defTabSz="457200">
              <a:lnSpc>
                <a:spcPct val="110000"/>
              </a:lnSpc>
              <a:spcBef>
                <a:spcPts val="0"/>
              </a:spcBef>
              <a:buSzTx/>
              <a:buNone/>
              <a:tabLst>
                <a:tab pos="139700" algn="l"/>
                <a:tab pos="457200" algn="l"/>
              </a:tabLst>
              <a:defRPr sz="3100">
                <a:solidFill>
                  <a:srgbClr val="000000"/>
                </a:solidFill>
                <a:latin typeface="Arial"/>
                <a:ea typeface="Arial"/>
                <a:cs typeface="Arial"/>
                <a:sym typeface="Arial"/>
              </a:defRPr>
            </a:pPr>
            <a:r>
              <a:rPr b="1" dirty="0"/>
              <a:t>1715 : mort de Louis XIV</a:t>
            </a:r>
            <a:r>
              <a:rPr dirty="0"/>
              <a:t>.</a:t>
            </a:r>
          </a:p>
          <a:p>
            <a:pPr marL="0" indent="139700" algn="just" defTabSz="457200">
              <a:buSzTx/>
              <a:buNone/>
              <a:defRPr sz="3100">
                <a:solidFill>
                  <a:srgbClr val="000000"/>
                </a:solidFill>
                <a:latin typeface="Arial"/>
                <a:ea typeface="Arial"/>
                <a:cs typeface="Arial"/>
                <a:sym typeface="Arial"/>
              </a:defRPr>
            </a:pPr>
            <a:endParaRPr dirty="0"/>
          </a:p>
          <a:p>
            <a:pPr marL="0" indent="139700" defTabSz="457200">
              <a:spcBef>
                <a:spcPts val="0"/>
              </a:spcBef>
              <a:buSzTx/>
              <a:buNone/>
              <a:defRPr sz="3100">
                <a:solidFill>
                  <a:srgbClr val="000000"/>
                </a:solidFill>
                <a:latin typeface="Arial"/>
                <a:ea typeface="Arial"/>
                <a:cs typeface="Arial"/>
                <a:sym typeface="Arial"/>
              </a:defRPr>
            </a:pPr>
            <a:endParaRPr dirty="0"/>
          </a:p>
          <a:p>
            <a:pPr marL="0" indent="139700" defTabSz="457200">
              <a:spcBef>
                <a:spcPts val="0"/>
              </a:spcBef>
              <a:buSzTx/>
              <a:buNone/>
              <a:defRPr sz="3100">
                <a:solidFill>
                  <a:srgbClr val="000000"/>
                </a:solidFill>
                <a:latin typeface="Arial"/>
                <a:ea typeface="Arial"/>
                <a:cs typeface="Arial"/>
                <a:sym typeface="Arial"/>
              </a:defRPr>
            </a:pPr>
            <a:endParaRPr dirty="0"/>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p:cNvSpPr>
          <p:nvPr>
            <p:ph type="title"/>
          </p:nvPr>
        </p:nvSpPr>
        <p:spPr>
          <a:xfrm>
            <a:off x="393700" y="-21246"/>
            <a:ext cx="12217400" cy="1714501"/>
          </a:xfrm>
          <a:prstGeom prst="rect">
            <a:avLst/>
          </a:prstGeom>
        </p:spPr>
        <p:txBody>
          <a:bodyPr/>
          <a:lstStyle/>
          <a:p>
            <a:pPr>
              <a:defRPr sz="4800"/>
            </a:pPr>
            <a:r>
              <a:t>Pendant ce temps,</a:t>
            </a:r>
          </a:p>
          <a:p>
            <a:pPr>
              <a:defRPr sz="4800"/>
            </a:pPr>
            <a:r>
              <a:t>dans des contrées lointaines...</a:t>
            </a:r>
          </a:p>
        </p:txBody>
      </p:sp>
      <p:pic>
        <p:nvPicPr>
          <p:cNvPr id="446" name="Samuel_de_Champlain_arrive_à_Québec_-_George_Agnew_Reid_-_1909.png"/>
          <p:cNvPicPr>
            <a:picLocks noChangeAspect="1"/>
          </p:cNvPicPr>
          <p:nvPr/>
        </p:nvPicPr>
        <p:blipFill>
          <a:blip r:embed="rId3">
            <a:extLst/>
          </a:blip>
          <a:stretch>
            <a:fillRect/>
          </a:stretch>
        </p:blipFill>
        <p:spPr>
          <a:xfrm>
            <a:off x="1874060" y="1644019"/>
            <a:ext cx="9256680" cy="6624312"/>
          </a:xfrm>
          <a:prstGeom prst="rect">
            <a:avLst/>
          </a:prstGeom>
          <a:ln w="12700">
            <a:miter lim="400000"/>
          </a:ln>
        </p:spPr>
      </p:pic>
      <p:sp>
        <p:nvSpPr>
          <p:cNvPr id="447" name="Shape 447"/>
          <p:cNvSpPr/>
          <p:nvPr/>
        </p:nvSpPr>
        <p:spPr>
          <a:xfrm>
            <a:off x="847101" y="8401405"/>
            <a:ext cx="12313305"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600">
                <a:solidFill>
                  <a:srgbClr val="000000"/>
                </a:solidFill>
                <a:latin typeface="Helvetica"/>
                <a:ea typeface="Helvetica"/>
                <a:cs typeface="Helvetica"/>
                <a:sym typeface="Helvetica"/>
              </a:defRPr>
            </a:lvl1pPr>
          </a:lstStyle>
          <a:p>
            <a:r>
              <a:t>George Agnew Reid (1860-1947) - Peinture représentant l'arrivée de Samuel de Champlain, navigateur français, sur le futur site de la ville de Québec en 1608.</a:t>
            </a:r>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p:cNvSpPr>
          <p:nvPr>
            <p:ph type="title"/>
          </p:nvPr>
        </p:nvSpPr>
        <p:spPr>
          <a:xfrm>
            <a:off x="1270000" y="63500"/>
            <a:ext cx="10464800" cy="1714500"/>
          </a:xfrm>
          <a:prstGeom prst="rect">
            <a:avLst/>
          </a:prstGeom>
        </p:spPr>
        <p:txBody>
          <a:bodyPr/>
          <a:lstStyle/>
          <a:p>
            <a:r>
              <a:t>Le Mayflower</a:t>
            </a:r>
          </a:p>
        </p:txBody>
      </p:sp>
      <p:pic>
        <p:nvPicPr>
          <p:cNvPr id="452" name="MayflowerHarbor.png"/>
          <p:cNvPicPr>
            <a:picLocks noChangeAspect="1"/>
          </p:cNvPicPr>
          <p:nvPr/>
        </p:nvPicPr>
        <p:blipFill>
          <a:blip r:embed="rId3">
            <a:extLst/>
          </a:blip>
          <a:stretch>
            <a:fillRect/>
          </a:stretch>
        </p:blipFill>
        <p:spPr>
          <a:xfrm>
            <a:off x="-177800" y="1774557"/>
            <a:ext cx="7138276" cy="4140201"/>
          </a:xfrm>
          <a:prstGeom prst="rect">
            <a:avLst/>
          </a:prstGeom>
          <a:ln w="12700">
            <a:miter lim="400000"/>
          </a:ln>
        </p:spPr>
      </p:pic>
      <p:sp>
        <p:nvSpPr>
          <p:cNvPr id="453" name="Shape 453"/>
          <p:cNvSpPr/>
          <p:nvPr/>
        </p:nvSpPr>
        <p:spPr>
          <a:xfrm>
            <a:off x="22788" y="6015230"/>
            <a:ext cx="715010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600"/>
              </a:spcBef>
              <a:defRPr sz="1800">
                <a:solidFill>
                  <a:srgbClr val="000000"/>
                </a:solidFill>
                <a:latin typeface="Helvetica"/>
                <a:ea typeface="Helvetica"/>
                <a:cs typeface="Helvetica"/>
                <a:sym typeface="Helvetica"/>
              </a:defRPr>
            </a:lvl1pPr>
          </a:lstStyle>
          <a:p>
            <a:r>
              <a:t>Mayflower in Plymouth Harbor," by William Halsall, 1882 at Pilgrim Hall Museum, Plymouth, Massachusetts, USA</a:t>
            </a:r>
          </a:p>
        </p:txBody>
      </p:sp>
      <p:pic>
        <p:nvPicPr>
          <p:cNvPr id="454" name="Capture d’écran 2013-09-15 à 21.20.05.png"/>
          <p:cNvPicPr>
            <a:picLocks noChangeAspect="1"/>
          </p:cNvPicPr>
          <p:nvPr/>
        </p:nvPicPr>
        <p:blipFill>
          <a:blip r:embed="rId4">
            <a:extLst/>
          </a:blip>
          <a:stretch>
            <a:fillRect/>
          </a:stretch>
        </p:blipFill>
        <p:spPr>
          <a:xfrm>
            <a:off x="6959600" y="1779780"/>
            <a:ext cx="5782653" cy="5232401"/>
          </a:xfrm>
          <a:prstGeom prst="rect">
            <a:avLst/>
          </a:prstGeom>
          <a:ln w="12700">
            <a:miter lim="400000"/>
          </a:ln>
        </p:spPr>
      </p:pic>
      <p:sp>
        <p:nvSpPr>
          <p:cNvPr id="455" name="Shape 455"/>
          <p:cNvSpPr/>
          <p:nvPr/>
        </p:nvSpPr>
        <p:spPr>
          <a:xfrm>
            <a:off x="527050" y="6931529"/>
            <a:ext cx="11950700" cy="279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En Angleterre, des protestants persécutés fuient vers l’Amérique. La première colonie (anglaise), Plymouth, est fondée en 1607 (en Virginie). On les appelle les Pilgrim father: pères pèlerins.</a:t>
            </a:r>
          </a:p>
        </p:txBody>
      </p:sp>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p:cNvSpPr>
          <p:nvPr>
            <p:ph type="title"/>
          </p:nvPr>
        </p:nvSpPr>
        <p:spPr>
          <a:prstGeom prst="rect">
            <a:avLst/>
          </a:prstGeom>
        </p:spPr>
        <p:txBody>
          <a:bodyPr/>
          <a:lstStyle/>
          <a:p>
            <a:endParaRPr/>
          </a:p>
        </p:txBody>
      </p:sp>
      <p:sp>
        <p:nvSpPr>
          <p:cNvPr id="460" name="Shape 460"/>
          <p:cNvSpPr/>
          <p:nvPr/>
        </p:nvSpPr>
        <p:spPr>
          <a:xfrm>
            <a:off x="1422400" y="5238750"/>
            <a:ext cx="1371402"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000000"/>
                </a:solidFill>
              </a:defRPr>
            </a:lvl1pPr>
          </a:lstStyle>
          <a:p>
            <a:r>
              <a:t>Louis</a:t>
            </a:r>
          </a:p>
        </p:txBody>
      </p:sp>
      <p:pic>
        <p:nvPicPr>
          <p:cNvPr id="461" name="Plimoth_Plantation_2002.png"/>
          <p:cNvPicPr>
            <a:picLocks noChangeAspect="1"/>
          </p:cNvPicPr>
          <p:nvPr/>
        </p:nvPicPr>
        <p:blipFill>
          <a:blip r:embed="rId3">
            <a:extLst/>
          </a:blip>
          <a:stretch>
            <a:fillRect/>
          </a:stretch>
        </p:blipFill>
        <p:spPr>
          <a:xfrm>
            <a:off x="482600" y="-635000"/>
            <a:ext cx="12022668" cy="9017000"/>
          </a:xfrm>
          <a:prstGeom prst="rect">
            <a:avLst/>
          </a:prstGeom>
          <a:ln w="12700">
            <a:miter lim="400000"/>
          </a:ln>
        </p:spPr>
      </p:pic>
      <p:sp>
        <p:nvSpPr>
          <p:cNvPr id="462" name="Shape 462"/>
          <p:cNvSpPr/>
          <p:nvPr/>
        </p:nvSpPr>
        <p:spPr>
          <a:xfrm>
            <a:off x="635000" y="8382000"/>
            <a:ext cx="11870268" cy="96436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2400">
                <a:solidFill>
                  <a:srgbClr val="000000"/>
                </a:solidFill>
                <a:latin typeface="Helvetica"/>
                <a:ea typeface="Helvetica"/>
                <a:cs typeface="Helvetica"/>
                <a:sym typeface="Helvetica"/>
              </a:defRPr>
            </a:pPr>
            <a:r>
              <a:rPr sz="2800" dirty="0"/>
              <a:t>Reconstitution du village des colons dans le musée en plein air de </a:t>
            </a:r>
            <a:r>
              <a:rPr sz="2800" i="1" dirty="0"/>
              <a:t>Plymouth Plantation</a:t>
            </a:r>
            <a:r>
              <a:rPr sz="2800" dirty="0"/>
              <a:t>, </a:t>
            </a:r>
            <a:r>
              <a:rPr sz="2800" dirty="0" smtClean="0"/>
              <a:t>Massachusetts</a:t>
            </a:r>
            <a:r>
              <a:rPr sz="2800" dirty="0"/>
              <a:t>.</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p:cNvSpPr>
          <p:nvPr>
            <p:ph type="title"/>
          </p:nvPr>
        </p:nvSpPr>
        <p:spPr>
          <a:prstGeom prst="rect">
            <a:avLst/>
          </a:prstGeom>
        </p:spPr>
        <p:txBody>
          <a:bodyPr/>
          <a:lstStyle/>
          <a:p>
            <a:r>
              <a:t>La guerre de Trente ans </a:t>
            </a:r>
          </a:p>
          <a:p>
            <a:pPr>
              <a:defRPr sz="4500"/>
            </a:pPr>
            <a:r>
              <a:t>(1618-1648)</a:t>
            </a:r>
          </a:p>
        </p:txBody>
      </p:sp>
      <p:pic>
        <p:nvPicPr>
          <p:cNvPr id="200" name="Schlacht_am_Weißen_Berg_C-K_063.png"/>
          <p:cNvPicPr>
            <a:picLocks noChangeAspect="1"/>
          </p:cNvPicPr>
          <p:nvPr/>
        </p:nvPicPr>
        <p:blipFill>
          <a:blip r:embed="rId3">
            <a:extLst/>
          </a:blip>
          <a:stretch>
            <a:fillRect/>
          </a:stretch>
        </p:blipFill>
        <p:spPr>
          <a:xfrm>
            <a:off x="1168400" y="2216015"/>
            <a:ext cx="10655300" cy="6759049"/>
          </a:xfrm>
          <a:prstGeom prst="rect">
            <a:avLst/>
          </a:prstGeom>
          <a:ln w="12700">
            <a:miter lim="400000"/>
          </a:ln>
        </p:spPr>
      </p:pic>
      <p:sp>
        <p:nvSpPr>
          <p:cNvPr id="201" name="Shape 201"/>
          <p:cNvSpPr/>
          <p:nvPr/>
        </p:nvSpPr>
        <p:spPr>
          <a:xfrm>
            <a:off x="1384300" y="8928100"/>
            <a:ext cx="10279261" cy="1155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500" b="1">
                <a:solidFill>
                  <a:srgbClr val="000000"/>
                </a:solidFill>
                <a:latin typeface="Helvetica"/>
                <a:ea typeface="Helvetica"/>
                <a:cs typeface="Helvetica"/>
                <a:sym typeface="Helvetica"/>
              </a:defRPr>
            </a:pPr>
            <a:r>
              <a:rPr dirty="0"/>
              <a:t>Pieter Snayers</a:t>
            </a:r>
            <a:r>
              <a:rPr dirty="0"/>
              <a:t> (1592–1666), </a:t>
            </a:r>
            <a:r>
              <a:rPr i="1" dirty="0"/>
              <a:t>Bataille de la montagne blanche</a:t>
            </a:r>
            <a:r>
              <a:rPr dirty="0"/>
              <a:t>, 1620.</a:t>
            </a:r>
          </a:p>
        </p:txBody>
      </p:sp>
    </p:spTree>
  </p:cSld>
  <p:clrMapOvr>
    <a:masterClrMapping/>
  </p:clrMapOvr>
  <p:transition xmlns:p14="http://schemas.microsoft.com/office/powerpoint/2010/mai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Shape 466"/>
          <p:cNvSpPr>
            <a:spLocks noGrp="1"/>
          </p:cNvSpPr>
          <p:nvPr>
            <p:ph type="title"/>
          </p:nvPr>
        </p:nvSpPr>
        <p:spPr>
          <a:prstGeom prst="rect">
            <a:avLst/>
          </a:prstGeom>
        </p:spPr>
        <p:txBody>
          <a:bodyPr/>
          <a:lstStyle/>
          <a:p>
            <a:r>
              <a:t>Grands philosophes du siècle</a:t>
            </a:r>
          </a:p>
        </p:txBody>
      </p:sp>
      <p:pic>
        <p:nvPicPr>
          <p:cNvPr id="467" name="philosophie03.png"/>
          <p:cNvPicPr>
            <a:picLocks noChangeAspect="1"/>
          </p:cNvPicPr>
          <p:nvPr/>
        </p:nvPicPr>
        <p:blipFill>
          <a:blip r:embed="rId2">
            <a:extLst/>
          </a:blip>
          <a:stretch>
            <a:fillRect/>
          </a:stretch>
        </p:blipFill>
        <p:spPr>
          <a:xfrm>
            <a:off x="3606800" y="2133600"/>
            <a:ext cx="5775198" cy="7264400"/>
          </a:xfrm>
          <a:prstGeom prst="rect">
            <a:avLst/>
          </a:prstGeom>
          <a:ln w="12700">
            <a:miter lim="400000"/>
          </a:ln>
        </p:spPr>
      </p:pic>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 name="Galileo.arp.300pix.png"/>
          <p:cNvPicPr>
            <a:picLocks noChangeAspect="1"/>
          </p:cNvPicPr>
          <p:nvPr/>
        </p:nvPicPr>
        <p:blipFill>
          <a:blip r:embed="rId3">
            <a:extLst/>
          </a:blip>
          <a:stretch>
            <a:fillRect/>
          </a:stretch>
        </p:blipFill>
        <p:spPr>
          <a:xfrm>
            <a:off x="330200" y="381000"/>
            <a:ext cx="4318000" cy="5299364"/>
          </a:xfrm>
          <a:prstGeom prst="rect">
            <a:avLst/>
          </a:prstGeom>
          <a:ln w="12700">
            <a:miter lim="400000"/>
          </a:ln>
        </p:spPr>
      </p:pic>
      <p:pic>
        <p:nvPicPr>
          <p:cNvPr id="470" name="Galileo_telescope_replica.png"/>
          <p:cNvPicPr>
            <a:picLocks noChangeAspect="1"/>
          </p:cNvPicPr>
          <p:nvPr/>
        </p:nvPicPr>
        <p:blipFill>
          <a:blip r:embed="rId4">
            <a:extLst/>
          </a:blip>
          <a:stretch>
            <a:fillRect/>
          </a:stretch>
        </p:blipFill>
        <p:spPr>
          <a:xfrm>
            <a:off x="5080000" y="3835400"/>
            <a:ext cx="7518400" cy="5638800"/>
          </a:xfrm>
          <a:prstGeom prst="rect">
            <a:avLst/>
          </a:prstGeom>
          <a:ln w="12700">
            <a:miter lim="400000"/>
          </a:ln>
        </p:spPr>
      </p:pic>
      <p:sp>
        <p:nvSpPr>
          <p:cNvPr id="471" name="Shape 471"/>
          <p:cNvSpPr/>
          <p:nvPr/>
        </p:nvSpPr>
        <p:spPr>
          <a:xfrm>
            <a:off x="5084774" y="1060623"/>
            <a:ext cx="7518401" cy="25904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a:solidFill>
                  <a:srgbClr val="000000"/>
                </a:solidFill>
              </a:defRPr>
            </a:pPr>
            <a:r>
              <a:rPr dirty="0"/>
              <a:t>Galilée (Galileo Galilei)</a:t>
            </a:r>
          </a:p>
          <a:p>
            <a:pPr algn="l">
              <a:defRPr sz="3000">
                <a:solidFill>
                  <a:srgbClr val="000000"/>
                </a:solidFill>
              </a:defRPr>
            </a:pPr>
            <a:endParaRPr dirty="0"/>
          </a:p>
          <a:p>
            <a:pPr algn="l" defTabSz="457200">
              <a:spcBef>
                <a:spcPts val="100"/>
              </a:spcBef>
              <a:defRPr sz="3000" i="1">
                <a:solidFill>
                  <a:srgbClr val="000000"/>
                </a:solidFill>
              </a:defRPr>
            </a:pPr>
            <a:r>
              <a:rPr dirty="0"/>
              <a:t>Dialogo sopra i due massimi sistemi del mondo</a:t>
            </a:r>
          </a:p>
          <a:p>
            <a:pPr algn="l" defTabSz="457200">
              <a:spcBef>
                <a:spcPts val="100"/>
              </a:spcBef>
              <a:defRPr sz="3000">
                <a:solidFill>
                  <a:srgbClr val="000000"/>
                </a:solidFill>
              </a:defRPr>
            </a:pPr>
            <a:r>
              <a:rPr dirty="0"/>
              <a:t>En </a:t>
            </a:r>
            <a:r>
              <a:rPr dirty="0" smtClean="0"/>
              <a:t>français</a:t>
            </a:r>
            <a:r>
              <a:rPr lang="fr-CH" dirty="0" smtClean="0"/>
              <a:t>: </a:t>
            </a:r>
            <a:r>
              <a:rPr lang="fr-CH" i="1" dirty="0" smtClean="0"/>
              <a:t>Dialogue sur les deux grands systèmes du monde</a:t>
            </a:r>
            <a:endParaRPr i="1" dirty="0">
              <a:hlinkClick r:id="rId5"/>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 grpId="1" animBg="1" advAuto="0"/>
      <p:bldP spid="470" grpId="2" animBg="1" advAuto="0"/>
      <p:bldP spid="471" grpId="3"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p:cNvSpPr>
          <p:nvPr>
            <p:ph type="title"/>
          </p:nvPr>
        </p:nvSpPr>
        <p:spPr>
          <a:prstGeom prst="rect">
            <a:avLst/>
          </a:prstGeom>
        </p:spPr>
        <p:txBody>
          <a:bodyPr/>
          <a:lstStyle/>
          <a:p>
            <a:r>
              <a:t>Galilée</a:t>
            </a:r>
          </a:p>
        </p:txBody>
      </p:sp>
      <p:sp>
        <p:nvSpPr>
          <p:cNvPr id="476" name="Shape 476"/>
          <p:cNvSpPr>
            <a:spLocks noGrp="1"/>
          </p:cNvSpPr>
          <p:nvPr>
            <p:ph type="body" idx="1"/>
          </p:nvPr>
        </p:nvSpPr>
        <p:spPr>
          <a:xfrm>
            <a:off x="2500178" y="2070226"/>
            <a:ext cx="8413396" cy="6286501"/>
          </a:xfrm>
          <a:prstGeom prst="rect">
            <a:avLst/>
          </a:prstGeom>
        </p:spPr>
        <p:txBody>
          <a:bodyPr/>
          <a:lstStyle/>
          <a:p>
            <a:pPr marL="0" indent="0" algn="just">
              <a:spcBef>
                <a:spcPts val="0"/>
              </a:spcBef>
              <a:buSzTx/>
              <a:buNone/>
              <a:defRPr sz="3100">
                <a:solidFill>
                  <a:srgbClr val="000000"/>
                </a:solidFill>
                <a:latin typeface="Lucida Grande"/>
                <a:ea typeface="Lucida Grande"/>
                <a:cs typeface="Lucida Grande"/>
                <a:sym typeface="Lucida Grande"/>
              </a:defRPr>
            </a:pPr>
            <a:r>
              <a:t>L’italien Galilée (1564-1642) soutient les idées coperniciennes. </a:t>
            </a:r>
          </a:p>
          <a:p>
            <a:pPr marL="0" indent="0" algn="just">
              <a:spcBef>
                <a:spcPts val="0"/>
              </a:spcBef>
              <a:buSzTx/>
              <a:buNone/>
              <a:defRPr sz="3100">
                <a:solidFill>
                  <a:srgbClr val="000000"/>
                </a:solidFill>
                <a:latin typeface="Lucida Grande"/>
                <a:ea typeface="Lucida Grande"/>
                <a:cs typeface="Lucida Grande"/>
                <a:sym typeface="Lucida Grande"/>
              </a:defRPr>
            </a:pPr>
            <a:endParaRPr/>
          </a:p>
          <a:p>
            <a:pPr marL="0" indent="0" algn="just">
              <a:spcBef>
                <a:spcPts val="0"/>
              </a:spcBef>
              <a:buSzTx/>
              <a:buNone/>
              <a:defRPr sz="3100">
                <a:solidFill>
                  <a:srgbClr val="000000"/>
                </a:solidFill>
                <a:latin typeface="Lucida Grande"/>
                <a:ea typeface="Lucida Grande"/>
                <a:cs typeface="Lucida Grande"/>
                <a:sym typeface="Lucida Grande"/>
              </a:defRPr>
            </a:pPr>
            <a:r>
              <a:t>Le tribunal de l’Inquisition le condamnera et le forcera à abjurer ses thèses héliocentriques. </a:t>
            </a:r>
          </a:p>
          <a:p>
            <a:pPr marL="0" indent="0" algn="just">
              <a:spcBef>
                <a:spcPts val="0"/>
              </a:spcBef>
              <a:buSzTx/>
              <a:buNone/>
              <a:defRPr sz="3100">
                <a:solidFill>
                  <a:srgbClr val="000000"/>
                </a:solidFill>
                <a:latin typeface="Lucida Grande"/>
                <a:ea typeface="Lucida Grande"/>
                <a:cs typeface="Lucida Grande"/>
                <a:sym typeface="Lucida Grande"/>
              </a:defRPr>
            </a:pPr>
            <a:endParaRPr/>
          </a:p>
          <a:p>
            <a:pPr marL="0" indent="0" algn="just">
              <a:spcBef>
                <a:spcPts val="0"/>
              </a:spcBef>
              <a:buSzTx/>
              <a:buNone/>
              <a:defRPr sz="3100">
                <a:solidFill>
                  <a:srgbClr val="000000"/>
                </a:solidFill>
                <a:latin typeface="Lucida Grande"/>
                <a:ea typeface="Lucida Grande"/>
                <a:cs typeface="Lucida Grande"/>
                <a:sym typeface="Lucida Grande"/>
              </a:defRPr>
            </a:pPr>
            <a:r>
              <a:t>On lui reproche de contredire le texte de l’Ancien Testament selon lequel le soleil serait censé tourner autour de la Terre.</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p:nvPr/>
        </p:nvSpPr>
        <p:spPr>
          <a:xfrm>
            <a:off x="779922" y="5364444"/>
            <a:ext cx="4036914" cy="212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solidFill>
                  <a:srgbClr val="000000"/>
                </a:solidFill>
              </a:defRPr>
            </a:pPr>
            <a:r>
              <a:t>Thomas Hobbes</a:t>
            </a:r>
          </a:p>
          <a:p>
            <a:pPr algn="l">
              <a:defRPr i="1">
                <a:solidFill>
                  <a:srgbClr val="000000"/>
                </a:solidFill>
              </a:defRPr>
            </a:pPr>
            <a:r>
              <a:t>Léviathan</a:t>
            </a:r>
          </a:p>
        </p:txBody>
      </p:sp>
      <p:pic>
        <p:nvPicPr>
          <p:cNvPr id="480" name="Leviathan_livre.png"/>
          <p:cNvPicPr>
            <a:picLocks noChangeAspect="1"/>
          </p:cNvPicPr>
          <p:nvPr/>
        </p:nvPicPr>
        <p:blipFill>
          <a:blip r:embed="rId3">
            <a:extLst/>
          </a:blip>
          <a:stretch>
            <a:fillRect/>
          </a:stretch>
        </p:blipFill>
        <p:spPr>
          <a:xfrm>
            <a:off x="6268830" y="226059"/>
            <a:ext cx="6062870" cy="9296401"/>
          </a:xfrm>
          <a:prstGeom prst="rect">
            <a:avLst/>
          </a:prstGeom>
          <a:ln w="12700">
            <a:miter lim="400000"/>
          </a:ln>
        </p:spPr>
      </p:pic>
      <p:pic>
        <p:nvPicPr>
          <p:cNvPr id="481" name="Thomas_Hobbes_%28portrait%29.png"/>
          <p:cNvPicPr>
            <a:picLocks noChangeAspect="1"/>
          </p:cNvPicPr>
          <p:nvPr/>
        </p:nvPicPr>
        <p:blipFill>
          <a:blip r:embed="rId4">
            <a:extLst/>
          </a:blip>
          <a:stretch>
            <a:fillRect/>
          </a:stretch>
        </p:blipFill>
        <p:spPr>
          <a:xfrm>
            <a:off x="736600" y="190500"/>
            <a:ext cx="5239068" cy="55245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3" animBg="1" advAuto="0"/>
      <p:bldP spid="480" grpId="2" animBg="1" advAuto="0"/>
      <p:bldP spid="481"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p:nvPr/>
        </p:nvSpPr>
        <p:spPr>
          <a:xfrm>
            <a:off x="1318624" y="6585409"/>
            <a:ext cx="1704281"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a:solidFill>
                  <a:srgbClr val="000000"/>
                </a:solidFill>
              </a:defRPr>
            </a:lvl1pPr>
          </a:lstStyle>
          <a:p>
            <a:r>
              <a:rPr dirty="0"/>
              <a:t>Ethique</a:t>
            </a:r>
          </a:p>
        </p:txBody>
      </p:sp>
      <p:pic>
        <p:nvPicPr>
          <p:cNvPr id="486" name="spino.png"/>
          <p:cNvPicPr>
            <a:picLocks noChangeAspect="1"/>
          </p:cNvPicPr>
          <p:nvPr/>
        </p:nvPicPr>
        <p:blipFill>
          <a:blip r:embed="rId3">
            <a:extLst/>
          </a:blip>
          <a:stretch>
            <a:fillRect/>
          </a:stretch>
        </p:blipFill>
        <p:spPr>
          <a:xfrm>
            <a:off x="1409700" y="558800"/>
            <a:ext cx="4127500" cy="5085080"/>
          </a:xfrm>
          <a:prstGeom prst="rect">
            <a:avLst/>
          </a:prstGeom>
          <a:ln w="12700">
            <a:miter lim="400000"/>
          </a:ln>
        </p:spPr>
      </p:pic>
      <p:pic>
        <p:nvPicPr>
          <p:cNvPr id="487" name="250px-Spinoza_Ethica.png"/>
          <p:cNvPicPr>
            <a:picLocks noChangeAspect="1"/>
          </p:cNvPicPr>
          <p:nvPr/>
        </p:nvPicPr>
        <p:blipFill>
          <a:blip r:embed="rId4">
            <a:extLst/>
          </a:blip>
          <a:stretch>
            <a:fillRect/>
          </a:stretch>
        </p:blipFill>
        <p:spPr>
          <a:xfrm>
            <a:off x="7997557" y="369961"/>
            <a:ext cx="4127501" cy="5861051"/>
          </a:xfrm>
          <a:prstGeom prst="rect">
            <a:avLst/>
          </a:prstGeom>
          <a:ln w="12700">
            <a:miter lim="400000"/>
          </a:ln>
        </p:spPr>
      </p:pic>
      <p:sp>
        <p:nvSpPr>
          <p:cNvPr id="488" name="Shape 488"/>
          <p:cNvSpPr/>
          <p:nvPr/>
        </p:nvSpPr>
        <p:spPr>
          <a:xfrm>
            <a:off x="1295756" y="5663369"/>
            <a:ext cx="3895527"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000000"/>
                </a:solidFill>
              </a:defRPr>
            </a:lvl1pPr>
          </a:lstStyle>
          <a:p>
            <a:r>
              <a:t>Baruch Spinoza</a:t>
            </a:r>
          </a:p>
        </p:txBody>
      </p:sp>
      <p:sp>
        <p:nvSpPr>
          <p:cNvPr id="489" name="Shape 489"/>
          <p:cNvSpPr/>
          <p:nvPr/>
        </p:nvSpPr>
        <p:spPr>
          <a:xfrm>
            <a:off x="1192613" y="7866308"/>
            <a:ext cx="11541129" cy="151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100">
                <a:solidFill>
                  <a:srgbClr val="000000"/>
                </a:solidFill>
                <a:latin typeface="Lucida Grande"/>
                <a:ea typeface="Lucida Grande"/>
                <a:cs typeface="Lucida Grande"/>
                <a:sym typeface="Lucida Grande"/>
              </a:defRPr>
            </a:lvl1pPr>
          </a:lstStyle>
          <a:p>
            <a:r>
              <a:t>Son oeuvre cherche à justifier la séparation du raisonnement philosophique, basé sur la raison, et de la théologie, fondée sur la révélation.</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2" animBg="1" advAuto="0"/>
      <p:bldP spid="487" grpId="1" animBg="1" advAuto="0"/>
      <p:bldP spid="488" grpId="3"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GodfreyKneller-IsaacNewton-1689.png"/>
          <p:cNvPicPr>
            <a:picLocks noChangeAspect="1"/>
          </p:cNvPicPr>
          <p:nvPr/>
        </p:nvPicPr>
        <p:blipFill>
          <a:blip r:embed="rId3">
            <a:extLst/>
          </a:blip>
          <a:stretch>
            <a:fillRect/>
          </a:stretch>
        </p:blipFill>
        <p:spPr>
          <a:xfrm>
            <a:off x="374002" y="838200"/>
            <a:ext cx="4197998" cy="5765800"/>
          </a:xfrm>
          <a:prstGeom prst="rect">
            <a:avLst/>
          </a:prstGeom>
          <a:ln w="12700">
            <a:miter lim="400000"/>
          </a:ln>
        </p:spPr>
      </p:pic>
      <p:pic>
        <p:nvPicPr>
          <p:cNvPr id="494" name="Newton-WilliamBlake.png"/>
          <p:cNvPicPr>
            <a:picLocks noChangeAspect="1"/>
          </p:cNvPicPr>
          <p:nvPr/>
        </p:nvPicPr>
        <p:blipFill>
          <a:blip r:embed="rId4">
            <a:extLst/>
          </a:blip>
          <a:stretch>
            <a:fillRect/>
          </a:stretch>
        </p:blipFill>
        <p:spPr>
          <a:xfrm>
            <a:off x="4998781" y="4324227"/>
            <a:ext cx="7277101" cy="5403973"/>
          </a:xfrm>
          <a:prstGeom prst="rect">
            <a:avLst/>
          </a:prstGeom>
          <a:ln w="12700">
            <a:miter lim="400000"/>
          </a:ln>
        </p:spPr>
      </p:pic>
      <p:sp>
        <p:nvSpPr>
          <p:cNvPr id="495" name="Shape 495"/>
          <p:cNvSpPr/>
          <p:nvPr/>
        </p:nvSpPr>
        <p:spPr>
          <a:xfrm>
            <a:off x="1464047" y="9188450"/>
            <a:ext cx="3470821"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000000"/>
                </a:solidFill>
              </a:defRPr>
            </a:lvl1pPr>
          </a:lstStyle>
          <a:p>
            <a:r>
              <a:t>William Blake, 1757-1827</a:t>
            </a:r>
          </a:p>
        </p:txBody>
      </p:sp>
      <p:sp>
        <p:nvSpPr>
          <p:cNvPr id="496" name="Shape 496"/>
          <p:cNvSpPr/>
          <p:nvPr/>
        </p:nvSpPr>
        <p:spPr>
          <a:xfrm>
            <a:off x="4957905" y="2386757"/>
            <a:ext cx="8318501" cy="14875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solidFill>
                  <a:srgbClr val="000000"/>
                </a:solidFill>
              </a:defRPr>
            </a:pPr>
            <a:r>
              <a:rPr lang="fr-CH" dirty="0" smtClean="0"/>
              <a:t>-Philosophiae Naturalis Principia Mathematica</a:t>
            </a:r>
          </a:p>
          <a:p>
            <a:pPr algn="l">
              <a:defRPr sz="3000">
                <a:solidFill>
                  <a:srgbClr val="000000"/>
                </a:solidFill>
              </a:defRPr>
            </a:pPr>
            <a:r>
              <a:rPr lang="fr-CH" dirty="0" smtClean="0"/>
              <a:t>-De gravitanione et equipondio fluidorum</a:t>
            </a:r>
          </a:p>
          <a:p>
            <a:pPr algn="l">
              <a:defRPr sz="3000">
                <a:solidFill>
                  <a:srgbClr val="000000"/>
                </a:solidFill>
              </a:defRPr>
            </a:pPr>
            <a:r>
              <a:rPr lang="fr-CH" dirty="0" smtClean="0"/>
              <a:t>En français: </a:t>
            </a:r>
            <a:r>
              <a:rPr lang="fr-CH" i="1" dirty="0" smtClean="0"/>
              <a:t>De la gravitation</a:t>
            </a:r>
            <a:endParaRPr dirty="0"/>
          </a:p>
        </p:txBody>
      </p:sp>
      <p:sp>
        <p:nvSpPr>
          <p:cNvPr id="497" name="Shape 497"/>
          <p:cNvSpPr/>
          <p:nvPr/>
        </p:nvSpPr>
        <p:spPr>
          <a:xfrm>
            <a:off x="4953000" y="1250950"/>
            <a:ext cx="3059981"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600" b="1">
                <a:solidFill>
                  <a:srgbClr val="000000"/>
                </a:solidFill>
              </a:defRPr>
            </a:lvl1pPr>
          </a:lstStyle>
          <a:p>
            <a:r>
              <a:t>Isaac Newton</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1" animBg="1" advAuto="0"/>
      <p:bldP spid="495" grpId="2" animBg="1" advAuto="0"/>
      <p:bldP spid="496" grpId="3" animBg="1" advAuto="0"/>
      <p:bldP spid="497" grpId="4"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p:nvPr/>
        </p:nvSpPr>
        <p:spPr>
          <a:xfrm>
            <a:off x="6172200" y="2711450"/>
            <a:ext cx="3654922"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000000"/>
                </a:solidFill>
              </a:defRPr>
            </a:lvl1pPr>
          </a:lstStyle>
          <a:p>
            <a:r>
              <a:t>René Descartes</a:t>
            </a:r>
          </a:p>
        </p:txBody>
      </p:sp>
      <p:sp>
        <p:nvSpPr>
          <p:cNvPr id="502" name="Shape 502"/>
          <p:cNvSpPr/>
          <p:nvPr/>
        </p:nvSpPr>
        <p:spPr>
          <a:xfrm>
            <a:off x="6197600" y="7232650"/>
            <a:ext cx="65786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solidFill>
                  <a:srgbClr val="000000"/>
                </a:solidFill>
              </a:defRPr>
            </a:pPr>
            <a:r>
              <a:t>Oeuvres: </a:t>
            </a:r>
          </a:p>
          <a:p>
            <a:pPr algn="l">
              <a:defRPr>
                <a:solidFill>
                  <a:srgbClr val="000000"/>
                </a:solidFill>
              </a:defRPr>
            </a:pPr>
            <a:r>
              <a:rPr i="1"/>
              <a:t>Discours de la méthode</a:t>
            </a:r>
          </a:p>
          <a:p>
            <a:pPr algn="l">
              <a:defRPr>
                <a:solidFill>
                  <a:srgbClr val="000000"/>
                </a:solidFill>
              </a:defRPr>
            </a:pPr>
            <a:r>
              <a:rPr i="1"/>
              <a:t>Méditations métaphysiques</a:t>
            </a:r>
          </a:p>
        </p:txBody>
      </p:sp>
      <p:pic>
        <p:nvPicPr>
          <p:cNvPr id="503" name="url?sa=i&amp;rct=j&amp;q=&amp;esrc=s&amp;source=images&amp;cd=&amp;docid=WPRtY83wxFA9NM&amp;tbnid=lSgymyVLJ9ikIM-&amp;ved=0CAUQjRw&amp;url=http%3A%2F%2Fcommons.wikimedia.org%2Fwiki%2FFile%3AFrans_Hals_-_Portret_van_Ren%25C3%25A9_Descart.png"/>
          <p:cNvPicPr>
            <a:picLocks noChangeAspect="1"/>
          </p:cNvPicPr>
          <p:nvPr/>
        </p:nvPicPr>
        <p:blipFill>
          <a:blip r:embed="rId2">
            <a:extLst/>
          </a:blip>
          <a:stretch>
            <a:fillRect/>
          </a:stretch>
        </p:blipFill>
        <p:spPr>
          <a:xfrm>
            <a:off x="317500" y="2421689"/>
            <a:ext cx="5461001" cy="6684211"/>
          </a:xfrm>
          <a:prstGeom prst="rect">
            <a:avLst/>
          </a:prstGeom>
          <a:ln w="12700">
            <a:miter lim="400000"/>
          </a:ln>
        </p:spPr>
      </p:pic>
      <p:sp>
        <p:nvSpPr>
          <p:cNvPr id="504" name="Shape 504"/>
          <p:cNvSpPr/>
          <p:nvPr/>
        </p:nvSpPr>
        <p:spPr>
          <a:xfrm>
            <a:off x="6197600" y="3683000"/>
            <a:ext cx="6705600" cy="416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solidFill>
                  <a:srgbClr val="000000"/>
                </a:solidFill>
              </a:defRPr>
            </a:pPr>
            <a:r>
              <a:rPr dirty="0"/>
              <a:t>« Ce n'est pas assez d'</a:t>
            </a:r>
            <a:r>
              <a:rPr dirty="0"/>
              <a:t>avoir</a:t>
            </a:r>
            <a:r>
              <a:rPr dirty="0"/>
              <a:t> l'</a:t>
            </a:r>
            <a:r>
              <a:rPr dirty="0"/>
              <a:t>esprit</a:t>
            </a:r>
            <a:r>
              <a:rPr dirty="0"/>
              <a:t> </a:t>
            </a:r>
            <a:r>
              <a:rPr dirty="0"/>
              <a:t>bon</a:t>
            </a:r>
            <a:r>
              <a:rPr dirty="0"/>
              <a:t>, mais le </a:t>
            </a:r>
            <a:r>
              <a:rPr dirty="0"/>
              <a:t>principal</a:t>
            </a:r>
            <a:r>
              <a:rPr dirty="0"/>
              <a:t> est de l'</a:t>
            </a:r>
            <a:r>
              <a:rPr dirty="0"/>
              <a:t>appliquer</a:t>
            </a:r>
            <a:r>
              <a:rPr dirty="0"/>
              <a:t> </a:t>
            </a:r>
            <a:r>
              <a:rPr dirty="0"/>
              <a:t>bien</a:t>
            </a:r>
            <a:r>
              <a:rPr dirty="0"/>
              <a:t>.  »</a:t>
            </a:r>
          </a:p>
          <a:p>
            <a:pPr algn="l" defTabSz="457200">
              <a:defRPr sz="3000">
                <a:solidFill>
                  <a:srgbClr val="000000"/>
                </a:solidFill>
              </a:defRPr>
            </a:pPr>
            <a:endParaRPr dirty="0"/>
          </a:p>
          <a:p>
            <a:pPr algn="l" defTabSz="457200">
              <a:defRPr sz="3000">
                <a:solidFill>
                  <a:srgbClr val="000000"/>
                </a:solidFill>
              </a:defRPr>
            </a:pPr>
            <a:r>
              <a:rPr i="1" dirty="0"/>
              <a:t>Cogito ergo sum</a:t>
            </a:r>
            <a:r>
              <a:rPr dirty="0"/>
              <a:t> </a:t>
            </a:r>
          </a:p>
          <a:p>
            <a:pPr algn="l" defTabSz="457200">
              <a:defRPr sz="3000">
                <a:solidFill>
                  <a:srgbClr val="000000"/>
                </a:solidFill>
              </a:defRPr>
            </a:pPr>
            <a:r>
              <a:rPr dirty="0"/>
              <a:t>(«Je pense donc je suis»)</a:t>
            </a:r>
          </a:p>
          <a:p>
            <a:pPr algn="l" defTabSz="457200">
              <a:defRPr sz="3000">
                <a:solidFill>
                  <a:srgbClr val="000000"/>
                </a:solidFill>
              </a:defRPr>
            </a:pPr>
            <a:endParaRPr dirty="0"/>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3" animBg="1" advAuto="0"/>
      <p:bldP spid="502" grpId="2" animBg="1" advAuto="0"/>
      <p:bldP spid="504"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 name="Arts_et_Metiers_Pascaline_dsc03869.png"/>
          <p:cNvPicPr>
            <a:picLocks noChangeAspect="1"/>
          </p:cNvPicPr>
          <p:nvPr/>
        </p:nvPicPr>
        <p:blipFill>
          <a:blip r:embed="rId2">
            <a:extLst/>
          </a:blip>
          <a:stretch>
            <a:fillRect/>
          </a:stretch>
        </p:blipFill>
        <p:spPr>
          <a:xfrm>
            <a:off x="1968500" y="6908069"/>
            <a:ext cx="6565900" cy="3594831"/>
          </a:xfrm>
          <a:prstGeom prst="rect">
            <a:avLst/>
          </a:prstGeom>
          <a:ln w="12700">
            <a:miter lim="400000"/>
          </a:ln>
        </p:spPr>
      </p:pic>
      <p:sp>
        <p:nvSpPr>
          <p:cNvPr id="507" name="Shape 507"/>
          <p:cNvSpPr/>
          <p:nvPr/>
        </p:nvSpPr>
        <p:spPr>
          <a:xfrm>
            <a:off x="5486400" y="1987550"/>
            <a:ext cx="3090367"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000000"/>
                </a:solidFill>
              </a:defRPr>
            </a:lvl1pPr>
          </a:lstStyle>
          <a:p>
            <a:r>
              <a:t>Blaise Pascal</a:t>
            </a:r>
          </a:p>
        </p:txBody>
      </p:sp>
      <p:sp>
        <p:nvSpPr>
          <p:cNvPr id="508" name="Shape 508"/>
          <p:cNvSpPr/>
          <p:nvPr/>
        </p:nvSpPr>
        <p:spPr>
          <a:xfrm>
            <a:off x="8763000" y="7143750"/>
            <a:ext cx="3558431" cy="212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Oeuvres: </a:t>
            </a:r>
            <a:endParaRPr i="1"/>
          </a:p>
          <a:p>
            <a:pPr algn="l">
              <a:defRPr>
                <a:solidFill>
                  <a:srgbClr val="000000"/>
                </a:solidFill>
              </a:defRPr>
            </a:pPr>
            <a:r>
              <a:rPr i="1"/>
              <a:t>Pensées</a:t>
            </a:r>
          </a:p>
          <a:p>
            <a:pPr algn="l">
              <a:defRPr>
                <a:solidFill>
                  <a:srgbClr val="000000"/>
                </a:solidFill>
              </a:defRPr>
            </a:pPr>
            <a:r>
              <a:rPr i="1"/>
              <a:t>Les Provinciales</a:t>
            </a:r>
            <a:r>
              <a:t> </a:t>
            </a:r>
          </a:p>
        </p:txBody>
      </p:sp>
      <p:pic>
        <p:nvPicPr>
          <p:cNvPr id="509" name="url?sa=i&amp;rct=j&amp;q=&amp;esrc=s&amp;source=images&amp;cd=&amp;docid=1vUzCZR5O0VLwM&amp;tbnid=dBwOXl_L4ZHFGM-&amp;ved=0CAUQjRw&amp;url=http%3A%2F%2Fwww.integrersciencespo.fr%2Fblog%2Findex.php%3Farticle146%2Fvanite-des-sciences-blai.png"/>
          <p:cNvPicPr>
            <a:picLocks noChangeAspect="1"/>
          </p:cNvPicPr>
          <p:nvPr/>
        </p:nvPicPr>
        <p:blipFill>
          <a:blip r:embed="rId3">
            <a:extLst/>
          </a:blip>
          <a:stretch>
            <a:fillRect/>
          </a:stretch>
        </p:blipFill>
        <p:spPr>
          <a:xfrm>
            <a:off x="139700" y="2159000"/>
            <a:ext cx="4809445" cy="5092700"/>
          </a:xfrm>
          <a:prstGeom prst="rect">
            <a:avLst/>
          </a:prstGeom>
          <a:ln w="12700">
            <a:miter lim="400000"/>
          </a:ln>
        </p:spPr>
      </p:pic>
      <p:sp>
        <p:nvSpPr>
          <p:cNvPr id="510" name="Shape 510"/>
          <p:cNvSpPr/>
          <p:nvPr/>
        </p:nvSpPr>
        <p:spPr>
          <a:xfrm>
            <a:off x="5486400" y="2978844"/>
            <a:ext cx="7480300" cy="3795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solidFill>
                  <a:srgbClr val="000000"/>
                </a:solidFill>
              </a:defRPr>
            </a:pPr>
            <a:r>
              <a:rPr dirty="0"/>
              <a:t>« Le </a:t>
            </a:r>
            <a:r>
              <a:rPr dirty="0"/>
              <a:t>coeur</a:t>
            </a:r>
            <a:r>
              <a:rPr dirty="0"/>
              <a:t> a ses </a:t>
            </a:r>
            <a:r>
              <a:rPr dirty="0"/>
              <a:t>raisons</a:t>
            </a:r>
            <a:r>
              <a:rPr dirty="0"/>
              <a:t> que la </a:t>
            </a:r>
            <a:r>
              <a:rPr dirty="0"/>
              <a:t>raison</a:t>
            </a:r>
            <a:r>
              <a:rPr dirty="0"/>
              <a:t> ne </a:t>
            </a:r>
            <a:r>
              <a:rPr dirty="0"/>
              <a:t>connaît</a:t>
            </a:r>
            <a:r>
              <a:rPr dirty="0"/>
              <a:t> </a:t>
            </a:r>
            <a:r>
              <a:rPr dirty="0"/>
              <a:t>point</a:t>
            </a:r>
            <a:r>
              <a:rPr dirty="0"/>
              <a:t>.  »</a:t>
            </a:r>
          </a:p>
          <a:p>
            <a:pPr algn="l" defTabSz="457200">
              <a:defRPr sz="3000">
                <a:solidFill>
                  <a:srgbClr val="000000"/>
                </a:solidFill>
              </a:defRPr>
            </a:pPr>
            <a:endParaRPr dirty="0"/>
          </a:p>
          <a:p>
            <a:pPr algn="l" defTabSz="457200">
              <a:defRPr sz="3000">
                <a:solidFill>
                  <a:srgbClr val="000000"/>
                </a:solidFill>
              </a:defRPr>
            </a:pPr>
            <a:r>
              <a:rPr dirty="0"/>
              <a:t>« L’</a:t>
            </a:r>
            <a:r>
              <a:rPr dirty="0"/>
              <a:t>homme</a:t>
            </a:r>
            <a:r>
              <a:rPr dirty="0"/>
              <a:t> est un </a:t>
            </a:r>
            <a:r>
              <a:rPr dirty="0"/>
              <a:t>roseau</a:t>
            </a:r>
            <a:r>
              <a:rPr dirty="0"/>
              <a:t>, le plus </a:t>
            </a:r>
            <a:r>
              <a:rPr dirty="0" smtClean="0"/>
              <a:t>faible</a:t>
            </a:r>
            <a:r>
              <a:rPr lang="fr-CH" dirty="0" smtClean="0"/>
              <a:t> </a:t>
            </a:r>
            <a:r>
              <a:rPr dirty="0" smtClean="0"/>
              <a:t>de </a:t>
            </a:r>
            <a:r>
              <a:rPr dirty="0"/>
              <a:t>la </a:t>
            </a:r>
            <a:r>
              <a:rPr dirty="0"/>
              <a:t>nature</a:t>
            </a:r>
            <a:r>
              <a:rPr dirty="0"/>
              <a:t>, mais c’est un </a:t>
            </a:r>
            <a:r>
              <a:rPr dirty="0" smtClean="0"/>
              <a:t>roseau</a:t>
            </a:r>
            <a:r>
              <a:rPr lang="fr-CH" dirty="0" smtClean="0"/>
              <a:t> </a:t>
            </a:r>
            <a:r>
              <a:rPr dirty="0" smtClean="0"/>
              <a:t>pensant</a:t>
            </a:r>
            <a:r>
              <a:rPr dirty="0"/>
              <a:t>.  »</a:t>
            </a:r>
          </a:p>
          <a:p>
            <a:pPr algn="l" defTabSz="457200">
              <a:defRPr sz="3000">
                <a:solidFill>
                  <a:srgbClr val="000000"/>
                </a:solidFill>
              </a:defRPr>
            </a:pPr>
            <a:endParaRPr dirty="0"/>
          </a:p>
          <a:p>
            <a:pPr algn="l" defTabSz="457200">
              <a:defRPr sz="3000">
                <a:solidFill>
                  <a:srgbClr val="000000"/>
                </a:solidFill>
              </a:defRPr>
            </a:pPr>
            <a:r>
              <a:rPr dirty="0"/>
              <a:t>« Se </a:t>
            </a:r>
            <a:r>
              <a:rPr dirty="0"/>
              <a:t>moquer</a:t>
            </a:r>
            <a:r>
              <a:rPr dirty="0"/>
              <a:t> de la </a:t>
            </a:r>
            <a:r>
              <a:rPr dirty="0"/>
              <a:t>philosophie</a:t>
            </a:r>
            <a:r>
              <a:rPr dirty="0"/>
              <a:t>, c’est </a:t>
            </a:r>
            <a:r>
              <a:rPr dirty="0" smtClean="0"/>
              <a:t>vraiment</a:t>
            </a:r>
            <a:r>
              <a:rPr lang="fr-CH" dirty="0" smtClean="0"/>
              <a:t> </a:t>
            </a:r>
            <a:r>
              <a:rPr dirty="0" smtClean="0"/>
              <a:t>philosopher</a:t>
            </a:r>
            <a:r>
              <a:rPr dirty="0"/>
              <a: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3" animBg="1" advAuto="0"/>
      <p:bldP spid="508" grpId="2" animBg="1" advAuto="0"/>
      <p:bldP spid="510"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p:cNvSpPr>
          <p:nvPr>
            <p:ph type="title"/>
          </p:nvPr>
        </p:nvSpPr>
        <p:spPr>
          <a:prstGeom prst="rect">
            <a:avLst/>
          </a:prstGeom>
        </p:spPr>
        <p:txBody>
          <a:bodyPr/>
          <a:lstStyle/>
          <a:p>
            <a:r>
              <a:t>Grands écrivains du siècle</a:t>
            </a:r>
          </a:p>
        </p:txBody>
      </p:sp>
      <p:pic>
        <p:nvPicPr>
          <p:cNvPr id="513" name="url?sa=i&amp;rct=j&amp;q=&amp;esrc=s&amp;source=images&amp;cd=&amp;docid=plZHqcLzDtMs3M&amp;tbnid=x1IfO_-SLzkJwM-&amp;ved=0CAUQjRw&amp;url=http%3A%2F%2Fwww.actualitte.com%2Finenarrable%2Fdescartes-revient-en-france-dans-une-lettre-19189.png"/>
          <p:cNvPicPr>
            <a:picLocks noChangeAspect="1"/>
          </p:cNvPicPr>
          <p:nvPr/>
        </p:nvPicPr>
        <p:blipFill>
          <a:blip r:embed="rId3">
            <a:extLst/>
          </a:blip>
          <a:stretch>
            <a:fillRect/>
          </a:stretch>
        </p:blipFill>
        <p:spPr>
          <a:xfrm>
            <a:off x="1905000" y="2819400"/>
            <a:ext cx="9194800" cy="5884673"/>
          </a:xfrm>
          <a:prstGeom prst="rect">
            <a:avLst/>
          </a:prstGeom>
          <a:ln w="12700">
            <a:miter lim="400000"/>
          </a:ln>
        </p:spPr>
      </p:pic>
      <p:sp>
        <p:nvSpPr>
          <p:cNvPr id="514" name="Shape 514"/>
          <p:cNvSpPr/>
          <p:nvPr/>
        </p:nvSpPr>
        <p:spPr>
          <a:xfrm>
            <a:off x="2628900" y="8872627"/>
            <a:ext cx="7697607"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200">
                <a:solidFill>
                  <a:srgbClr val="000000"/>
                </a:solidFill>
                <a:latin typeface="Lucida Grande"/>
                <a:ea typeface="Lucida Grande"/>
                <a:cs typeface="Lucida Grande"/>
                <a:sym typeface="Lucida Grande"/>
              </a:defRPr>
            </a:pPr>
            <a:r>
              <a:rPr dirty="0"/>
              <a:t>Manuscrit des </a:t>
            </a:r>
            <a:r>
              <a:rPr i="1" dirty="0"/>
              <a:t>Méditations métaphysiques </a:t>
            </a:r>
            <a:r>
              <a:rPr dirty="0"/>
              <a:t>de Descartes</a:t>
            </a:r>
          </a:p>
        </p:txBody>
      </p:sp>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p:cNvSpPr>
          <p:nvPr>
            <p:ph type="title"/>
          </p:nvPr>
        </p:nvSpPr>
        <p:spPr>
          <a:prstGeom prst="rect">
            <a:avLst/>
          </a:prstGeom>
        </p:spPr>
        <p:txBody>
          <a:bodyPr/>
          <a:lstStyle/>
          <a:p>
            <a:r>
              <a:t>Grands écrivains du siècle</a:t>
            </a:r>
          </a:p>
        </p:txBody>
      </p:sp>
      <p:pic>
        <p:nvPicPr>
          <p:cNvPr id="519" name="url?sa=i&amp;rct=j&amp;q=&amp;esrc=s&amp;source=images&amp;cd=&amp;docid=RaKc85UaZyIqaM&amp;tbnid=m9iu7Y6az2R1yM-&amp;ved=0CAUQjRw&amp;url=http%3A%2F%2Fwww.larousse.fr%2Fencyclopedie%2Fpersonnage%2FPierre_Corneille%2F114714&amp;ei=54EvUpLTJ.png"/>
          <p:cNvPicPr>
            <a:picLocks noChangeAspect="1"/>
          </p:cNvPicPr>
          <p:nvPr/>
        </p:nvPicPr>
        <p:blipFill>
          <a:blip r:embed="rId2">
            <a:extLst/>
          </a:blip>
          <a:stretch>
            <a:fillRect/>
          </a:stretch>
        </p:blipFill>
        <p:spPr>
          <a:xfrm>
            <a:off x="1498600" y="13792200"/>
            <a:ext cx="4216400" cy="5080000"/>
          </a:xfrm>
          <a:prstGeom prst="rect">
            <a:avLst/>
          </a:prstGeom>
          <a:ln w="12700">
            <a:miter lim="400000"/>
          </a:ln>
        </p:spPr>
      </p:pic>
      <p:sp>
        <p:nvSpPr>
          <p:cNvPr id="520" name="Shape 520"/>
          <p:cNvSpPr/>
          <p:nvPr/>
        </p:nvSpPr>
        <p:spPr>
          <a:xfrm>
            <a:off x="5816600" y="2457450"/>
            <a:ext cx="6432550" cy="212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Pierre Corneille (1606-1684)</a:t>
            </a:r>
          </a:p>
          <a:p>
            <a:pPr algn="l">
              <a:defRPr>
                <a:solidFill>
                  <a:srgbClr val="000000"/>
                </a:solidFill>
              </a:defRPr>
            </a:pPr>
            <a:endParaRPr/>
          </a:p>
        </p:txBody>
      </p:sp>
      <p:sp>
        <p:nvSpPr>
          <p:cNvPr id="521" name="Shape 521"/>
          <p:cNvSpPr/>
          <p:nvPr/>
        </p:nvSpPr>
        <p:spPr>
          <a:xfrm>
            <a:off x="5791200" y="6203950"/>
            <a:ext cx="3911154" cy="212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Oeuvres:</a:t>
            </a:r>
          </a:p>
          <a:p>
            <a:pPr algn="l">
              <a:defRPr i="1">
                <a:solidFill>
                  <a:srgbClr val="000000"/>
                </a:solidFill>
              </a:defRPr>
            </a:pPr>
            <a:r>
              <a:t>Le Cid</a:t>
            </a:r>
          </a:p>
          <a:p>
            <a:pPr algn="l">
              <a:defRPr i="1">
                <a:solidFill>
                  <a:srgbClr val="000000"/>
                </a:solidFill>
              </a:defRPr>
            </a:pPr>
            <a:r>
              <a:t>L’Illusion comique</a:t>
            </a:r>
          </a:p>
        </p:txBody>
      </p:sp>
      <p:sp>
        <p:nvSpPr>
          <p:cNvPr id="522" name="Shape 522"/>
          <p:cNvSpPr/>
          <p:nvPr/>
        </p:nvSpPr>
        <p:spPr>
          <a:xfrm>
            <a:off x="5816600" y="3587750"/>
            <a:ext cx="5246390" cy="2120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«Va je ne te hais point.</a:t>
            </a:r>
          </a:p>
          <a:p>
            <a:pPr algn="l">
              <a:defRPr>
                <a:solidFill>
                  <a:srgbClr val="000000"/>
                </a:solidFill>
              </a:defRPr>
            </a:pPr>
            <a:r>
              <a:t>- Tu le dois.</a:t>
            </a:r>
          </a:p>
          <a:p>
            <a:pPr algn="l">
              <a:defRPr>
                <a:solidFill>
                  <a:srgbClr val="000000"/>
                </a:solidFill>
              </a:defRPr>
            </a:pPr>
            <a:r>
              <a:t>- Je ne puis...»</a:t>
            </a:r>
          </a:p>
        </p:txBody>
      </p:sp>
      <p:pic>
        <p:nvPicPr>
          <p:cNvPr id="523" name="url?sa=i&amp;rct=j&amp;q=&amp;esrc=s&amp;source=images&amp;cd=&amp;docid=J1A2roCnzFFcCM&amp;tbnid=BjURrkHZYCc3ZM-&amp;ved=0CAUQjRw&amp;url=http%3A%2F%2Ffr.wikipedia.org%2Fwiki%2FPierre_Corneille&amp;ei=3bIwUtjYCcyVswatrICQCQ&amp;bvm=bv.52109249.png"/>
          <p:cNvPicPr>
            <a:picLocks noChangeAspect="1"/>
          </p:cNvPicPr>
          <p:nvPr/>
        </p:nvPicPr>
        <p:blipFill>
          <a:blip r:embed="rId3">
            <a:extLst/>
          </a:blip>
          <a:stretch>
            <a:fillRect/>
          </a:stretch>
        </p:blipFill>
        <p:spPr>
          <a:xfrm>
            <a:off x="482600" y="2679700"/>
            <a:ext cx="4614525" cy="46355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3" animBg="1" advAuto="0"/>
      <p:bldP spid="521" grpId="2" animBg="1" advAuto="0"/>
      <p:bldP spid="522"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Capture d’écran 2013-08-09 à 23.51.07.png"/>
          <p:cNvPicPr>
            <a:picLocks noChangeAspect="1"/>
          </p:cNvPicPr>
          <p:nvPr/>
        </p:nvPicPr>
        <p:blipFill>
          <a:blip r:embed="rId3">
            <a:extLst/>
          </a:blip>
          <a:stretch>
            <a:fillRect/>
          </a:stretch>
        </p:blipFill>
        <p:spPr>
          <a:xfrm>
            <a:off x="241300" y="1828800"/>
            <a:ext cx="6324600" cy="6480978"/>
          </a:xfrm>
          <a:prstGeom prst="rect">
            <a:avLst/>
          </a:prstGeom>
          <a:ln w="12700">
            <a:miter lim="400000"/>
          </a:ln>
        </p:spPr>
      </p:pic>
      <p:pic>
        <p:nvPicPr>
          <p:cNvPr id="206" name="Capture d’écran 2013-08-09 à 23.51.17.png"/>
          <p:cNvPicPr>
            <a:picLocks noChangeAspect="1"/>
          </p:cNvPicPr>
          <p:nvPr/>
        </p:nvPicPr>
        <p:blipFill>
          <a:blip r:embed="rId4">
            <a:extLst/>
          </a:blip>
          <a:stretch>
            <a:fillRect/>
          </a:stretch>
        </p:blipFill>
        <p:spPr>
          <a:xfrm>
            <a:off x="6769100" y="3009900"/>
            <a:ext cx="5803900" cy="4691486"/>
          </a:xfrm>
          <a:prstGeom prst="rect">
            <a:avLst/>
          </a:prstGeom>
          <a:ln w="12700">
            <a:miter lim="400000"/>
          </a:ln>
        </p:spPr>
      </p:pic>
      <p:sp>
        <p:nvSpPr>
          <p:cNvPr id="207" name="Shape 207"/>
          <p:cNvSpPr/>
          <p:nvPr/>
        </p:nvSpPr>
        <p:spPr>
          <a:xfrm>
            <a:off x="1320719" y="478611"/>
            <a:ext cx="10363364" cy="1087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000000"/>
                </a:solidFill>
                <a:latin typeface="+mj-lt"/>
                <a:ea typeface="+mj-ea"/>
                <a:cs typeface="+mj-cs"/>
                <a:sym typeface="Copperplate"/>
              </a:defRPr>
            </a:lvl1pPr>
          </a:lstStyle>
          <a:p>
            <a:r>
              <a:rPr lang="fr-CH" dirty="0" smtClean="0"/>
              <a:t>La </a:t>
            </a:r>
            <a:r>
              <a:rPr dirty="0" smtClean="0"/>
              <a:t>Guerre </a:t>
            </a:r>
            <a:r>
              <a:rPr dirty="0"/>
              <a:t>de Trente ans </a:t>
            </a:r>
          </a:p>
        </p:txBody>
      </p:sp>
      <p:sp>
        <p:nvSpPr>
          <p:cNvPr id="208" name="Shape 208"/>
          <p:cNvSpPr/>
          <p:nvPr/>
        </p:nvSpPr>
        <p:spPr>
          <a:xfrm>
            <a:off x="913457" y="8274050"/>
            <a:ext cx="11163301" cy="144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Union stratégique de la France avec les pays protestants pour lutter contre les Habsbourgs</a:t>
            </a:r>
          </a:p>
        </p:txBody>
      </p:sp>
    </p:spTree>
  </p:cSld>
  <p:clrMapOvr>
    <a:masterClrMapping/>
  </p:clrMapOvr>
  <p:transition xmlns:p14="http://schemas.microsoft.com/office/powerpoint/2010/mai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 name="don-quichotte-24.png"/>
          <p:cNvPicPr>
            <a:picLocks noChangeAspect="1"/>
          </p:cNvPicPr>
          <p:nvPr/>
        </p:nvPicPr>
        <p:blipFill>
          <a:blip r:embed="rId3">
            <a:extLst/>
          </a:blip>
          <a:stretch>
            <a:fillRect/>
          </a:stretch>
        </p:blipFill>
        <p:spPr>
          <a:xfrm>
            <a:off x="381000" y="2207852"/>
            <a:ext cx="8650771" cy="5753102"/>
          </a:xfrm>
          <a:prstGeom prst="rect">
            <a:avLst/>
          </a:prstGeom>
          <a:ln w="12700">
            <a:miter lim="400000"/>
          </a:ln>
        </p:spPr>
      </p:pic>
      <p:sp>
        <p:nvSpPr>
          <p:cNvPr id="526" name="Shape 526"/>
          <p:cNvSpPr>
            <a:spLocks noGrp="1"/>
          </p:cNvSpPr>
          <p:nvPr>
            <p:ph type="title"/>
          </p:nvPr>
        </p:nvSpPr>
        <p:spPr>
          <a:prstGeom prst="rect">
            <a:avLst/>
          </a:prstGeom>
        </p:spPr>
        <p:txBody>
          <a:bodyPr/>
          <a:lstStyle/>
          <a:p>
            <a:r>
              <a:t>Grands écrivains du siècle</a:t>
            </a:r>
          </a:p>
        </p:txBody>
      </p:sp>
      <p:sp>
        <p:nvSpPr>
          <p:cNvPr id="527" name="Shape 527"/>
          <p:cNvSpPr/>
          <p:nvPr/>
        </p:nvSpPr>
        <p:spPr>
          <a:xfrm>
            <a:off x="7924800" y="2476500"/>
            <a:ext cx="4922441"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000000"/>
                </a:solidFill>
              </a:defRPr>
            </a:lvl1pPr>
          </a:lstStyle>
          <a:p>
            <a:r>
              <a:t>Miguel de Cervantès</a:t>
            </a:r>
          </a:p>
        </p:txBody>
      </p:sp>
      <p:pic>
        <p:nvPicPr>
          <p:cNvPr id="528" name="url?sa=i&amp;source=images&amp;cd=&amp;docid=xLbEsPdWWX2vLM&amp;tbnid=UhrT-KakxlPgFM-&amp;ved=0CAgQjRwwAA&amp;url=http%3A%2F%2Fiperceptive.com%2Fauthors%2Fmiguel_de_cervantes_quotes.png"/>
          <p:cNvPicPr>
            <a:picLocks noChangeAspect="1"/>
          </p:cNvPicPr>
          <p:nvPr/>
        </p:nvPicPr>
        <p:blipFill>
          <a:blip r:embed="rId4">
            <a:extLst/>
          </a:blip>
          <a:stretch>
            <a:fillRect/>
          </a:stretch>
        </p:blipFill>
        <p:spPr>
          <a:xfrm>
            <a:off x="368300" y="2209800"/>
            <a:ext cx="4314825" cy="5753100"/>
          </a:xfrm>
          <a:prstGeom prst="rect">
            <a:avLst/>
          </a:prstGeom>
          <a:ln w="12700">
            <a:miter lim="400000"/>
          </a:ln>
        </p:spPr>
      </p:pic>
      <p:sp>
        <p:nvSpPr>
          <p:cNvPr id="529" name="Shape 529"/>
          <p:cNvSpPr/>
          <p:nvPr/>
        </p:nvSpPr>
        <p:spPr>
          <a:xfrm>
            <a:off x="7924800" y="3683000"/>
            <a:ext cx="3312617"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i="1">
                <a:solidFill>
                  <a:srgbClr val="000000"/>
                </a:solidFill>
              </a:defRPr>
            </a:lvl1pPr>
          </a:lstStyle>
          <a:p>
            <a:r>
              <a:t>Don Quichotte</a:t>
            </a:r>
          </a:p>
        </p:txBody>
      </p:sp>
      <p:sp>
        <p:nvSpPr>
          <p:cNvPr id="530" name="Shape 530"/>
          <p:cNvSpPr/>
          <p:nvPr/>
        </p:nvSpPr>
        <p:spPr>
          <a:xfrm>
            <a:off x="-943" y="7893050"/>
            <a:ext cx="12750801" cy="193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000000"/>
                </a:solidFill>
              </a:defRPr>
            </a:lvl1pPr>
          </a:lstStyle>
          <a:p>
            <a:r>
              <a:t>Parodie des moeurs médiévales et de l’idéal chevaleresque. Un «Don Quichotte» est un défenseur des opprimés soutenant des causes perdues.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2" animBg="1" advAuto="0"/>
      <p:bldP spid="527" grpId="3" animBg="1" advAuto="0"/>
      <p:bldP spid="529" grpId="1" animBg="1" advAuto="0"/>
      <p:bldP spid="530" grpId="4"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p:cNvSpPr>
          <p:nvPr>
            <p:ph type="title"/>
          </p:nvPr>
        </p:nvSpPr>
        <p:spPr>
          <a:prstGeom prst="rect">
            <a:avLst/>
          </a:prstGeom>
        </p:spPr>
        <p:txBody>
          <a:bodyPr/>
          <a:lstStyle/>
          <a:p>
            <a:r>
              <a:t>Grands écrivains du siècle</a:t>
            </a:r>
          </a:p>
        </p:txBody>
      </p:sp>
      <p:sp>
        <p:nvSpPr>
          <p:cNvPr id="535" name="Shape 535"/>
          <p:cNvSpPr/>
          <p:nvPr/>
        </p:nvSpPr>
        <p:spPr>
          <a:xfrm>
            <a:off x="5486400" y="3962400"/>
            <a:ext cx="7632700" cy="530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spcBef>
                <a:spcPts val="1300"/>
              </a:spcBef>
              <a:defRPr>
                <a:solidFill>
                  <a:srgbClr val="000000"/>
                </a:solidFill>
              </a:defRPr>
            </a:pPr>
            <a:r>
              <a:t>«Pour qui sont ces serpents qui sifflent sur vos têtes?»</a:t>
            </a:r>
          </a:p>
          <a:p>
            <a:pPr algn="l">
              <a:spcBef>
                <a:spcPts val="1300"/>
              </a:spcBef>
              <a:defRPr>
                <a:solidFill>
                  <a:srgbClr val="000000"/>
                </a:solidFill>
              </a:defRPr>
            </a:pPr>
            <a:r>
              <a:t>«Qui veut voyager loin ménage sa monture.»</a:t>
            </a:r>
          </a:p>
          <a:p>
            <a:pPr algn="l">
              <a:spcBef>
                <a:spcPts val="1300"/>
              </a:spcBef>
              <a:defRPr>
                <a:solidFill>
                  <a:srgbClr val="000000"/>
                </a:solidFill>
              </a:defRPr>
            </a:pPr>
            <a:r>
              <a:t>«Je t’aimais inconstant, qu’aurais-je fait fidèle?»</a:t>
            </a:r>
          </a:p>
        </p:txBody>
      </p:sp>
      <p:sp>
        <p:nvSpPr>
          <p:cNvPr id="536" name="Shape 536"/>
          <p:cNvSpPr/>
          <p:nvPr/>
        </p:nvSpPr>
        <p:spPr>
          <a:xfrm>
            <a:off x="2730500" y="8782050"/>
            <a:ext cx="9255820"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1300"/>
              </a:spcBef>
              <a:defRPr>
                <a:solidFill>
                  <a:srgbClr val="000000"/>
                </a:solidFill>
              </a:defRPr>
            </a:pPr>
            <a:r>
              <a:t>Oeuvres: </a:t>
            </a:r>
            <a:r>
              <a:rPr i="1"/>
              <a:t>Phèdre, Andromaque, Britannicus</a:t>
            </a:r>
          </a:p>
        </p:txBody>
      </p:sp>
      <p:sp>
        <p:nvSpPr>
          <p:cNvPr id="537" name="Shape 537"/>
          <p:cNvSpPr/>
          <p:nvPr/>
        </p:nvSpPr>
        <p:spPr>
          <a:xfrm>
            <a:off x="5486400" y="2654300"/>
            <a:ext cx="2964111"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000000"/>
                </a:solidFill>
              </a:defRPr>
            </a:lvl1pPr>
          </a:lstStyle>
          <a:p>
            <a:r>
              <a:t>Jean Racine</a:t>
            </a:r>
          </a:p>
        </p:txBody>
      </p:sp>
      <p:pic>
        <p:nvPicPr>
          <p:cNvPr id="538" name="url?sa=i&amp;rct=j&amp;q=&amp;esrc=s&amp;source=images&amp;cd=&amp;docid=j8U1m1Z8t3FaUM&amp;tbnid=PdhtYPhifUTUnM-&amp;ved=0CAUQjRw&amp;url=http%3A%2F%2Fwww.histoire-en-ligne.com%2Farticle.php3%3Fid_article%3D462&amp;ei=TsIwUqezCseLtAaQ5YG4B.png"/>
          <p:cNvPicPr>
            <a:picLocks noChangeAspect="1"/>
          </p:cNvPicPr>
          <p:nvPr/>
        </p:nvPicPr>
        <p:blipFill>
          <a:blip r:embed="rId2">
            <a:extLst/>
          </a:blip>
          <a:stretch>
            <a:fillRect/>
          </a:stretch>
        </p:blipFill>
        <p:spPr>
          <a:xfrm>
            <a:off x="279400" y="2628900"/>
            <a:ext cx="4706629" cy="57912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1" animBg="1" advAuto="0"/>
      <p:bldP spid="536" grpId="2" animBg="1" advAuto="0"/>
      <p:bldP spid="537" grpId="3"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p:cNvSpPr>
          <p:nvPr>
            <p:ph type="title"/>
          </p:nvPr>
        </p:nvSpPr>
        <p:spPr>
          <a:prstGeom prst="rect">
            <a:avLst/>
          </a:prstGeom>
        </p:spPr>
        <p:txBody>
          <a:bodyPr/>
          <a:lstStyle/>
          <a:p>
            <a:r>
              <a:t>Grands écrivains du siècle</a:t>
            </a:r>
          </a:p>
        </p:txBody>
      </p:sp>
      <p:sp>
        <p:nvSpPr>
          <p:cNvPr id="541" name="Shape 541"/>
          <p:cNvSpPr/>
          <p:nvPr/>
        </p:nvSpPr>
        <p:spPr>
          <a:xfrm>
            <a:off x="6032500" y="2349500"/>
            <a:ext cx="6067674"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Jean-Baptiste Poquelin dit</a:t>
            </a:r>
          </a:p>
          <a:p>
            <a:pPr algn="l">
              <a:defRPr b="1">
                <a:solidFill>
                  <a:srgbClr val="000000"/>
                </a:solidFill>
              </a:defRPr>
            </a:pPr>
            <a:r>
              <a:t>Molière</a:t>
            </a:r>
          </a:p>
        </p:txBody>
      </p:sp>
      <p:pic>
        <p:nvPicPr>
          <p:cNvPr id="542" name="url?sa=i&amp;rct=j&amp;q=&amp;esrc=s&amp;source=images&amp;cd=&amp;docid=MPLbgITCd7AZAM&amp;tbnid=ImTKQ7msqsz6RM-&amp;ved=0CAUQjRw&amp;url=http%3A%2F%2Fwww.toutmoliere.net%2F&amp;ei=YIUvUpKWN-rb0QXMmYCoAQ&amp;bvm=bv.51773540,d.png"/>
          <p:cNvPicPr>
            <a:picLocks noChangeAspect="1"/>
          </p:cNvPicPr>
          <p:nvPr/>
        </p:nvPicPr>
        <p:blipFill>
          <a:blip r:embed="rId2">
            <a:extLst/>
          </a:blip>
          <a:stretch>
            <a:fillRect/>
          </a:stretch>
        </p:blipFill>
        <p:spPr>
          <a:xfrm>
            <a:off x="317500" y="2400300"/>
            <a:ext cx="5302025" cy="6527800"/>
          </a:xfrm>
          <a:prstGeom prst="rect">
            <a:avLst/>
          </a:prstGeom>
          <a:ln w="12700">
            <a:miter lim="400000"/>
          </a:ln>
        </p:spPr>
      </p:pic>
      <p:sp>
        <p:nvSpPr>
          <p:cNvPr id="543" name="Shape 543"/>
          <p:cNvSpPr/>
          <p:nvPr/>
        </p:nvSpPr>
        <p:spPr>
          <a:xfrm>
            <a:off x="5981700" y="6267450"/>
            <a:ext cx="4596756" cy="346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Oeuvres: </a:t>
            </a:r>
            <a:r>
              <a:rPr i="1"/>
              <a:t>Dom Juam</a:t>
            </a:r>
          </a:p>
          <a:p>
            <a:pPr algn="l">
              <a:defRPr>
                <a:solidFill>
                  <a:srgbClr val="000000"/>
                </a:solidFill>
              </a:defRPr>
            </a:pPr>
            <a:r>
              <a:rPr i="1"/>
              <a:t>Le Misanthrope</a:t>
            </a:r>
          </a:p>
          <a:p>
            <a:pPr algn="l">
              <a:defRPr>
                <a:solidFill>
                  <a:srgbClr val="000000"/>
                </a:solidFill>
              </a:defRPr>
            </a:pPr>
            <a:r>
              <a:rPr i="1"/>
              <a:t>Le Tartuffe</a:t>
            </a:r>
          </a:p>
          <a:p>
            <a:pPr algn="l">
              <a:defRPr>
                <a:solidFill>
                  <a:srgbClr val="000000"/>
                </a:solidFill>
              </a:defRPr>
            </a:pPr>
            <a:r>
              <a:rPr i="1"/>
              <a:t>Les Femmes savantes</a:t>
            </a:r>
          </a:p>
          <a:p>
            <a:pPr algn="l">
              <a:defRPr>
                <a:solidFill>
                  <a:srgbClr val="000000"/>
                </a:solidFill>
              </a:defRPr>
            </a:pPr>
            <a:r>
              <a:rPr i="1"/>
              <a:t>...</a:t>
            </a:r>
            <a:r>
              <a:t> </a:t>
            </a:r>
          </a:p>
        </p:txBody>
      </p:sp>
      <p:sp>
        <p:nvSpPr>
          <p:cNvPr id="544" name="Shape 544"/>
          <p:cNvSpPr/>
          <p:nvPr/>
        </p:nvSpPr>
        <p:spPr>
          <a:xfrm>
            <a:off x="5981700" y="4455140"/>
            <a:ext cx="6896100" cy="1579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400">
                <a:solidFill>
                  <a:srgbClr val="000000"/>
                </a:solidFill>
              </a:defRPr>
            </a:pPr>
            <a:r>
              <a:rPr dirty="0"/>
              <a:t>« Sur quelque </a:t>
            </a:r>
            <a:r>
              <a:rPr dirty="0" smtClean="0"/>
              <a:t>préféren</a:t>
            </a:r>
            <a:r>
              <a:rPr lang="fr-CH" dirty="0" smtClean="0"/>
              <a:t>c</a:t>
            </a:r>
            <a:r>
              <a:rPr dirty="0" smtClean="0"/>
              <a:t>e</a:t>
            </a:r>
            <a:r>
              <a:rPr dirty="0" smtClean="0"/>
              <a:t> </a:t>
            </a:r>
            <a:r>
              <a:rPr dirty="0"/>
              <a:t>une </a:t>
            </a:r>
            <a:r>
              <a:rPr dirty="0" smtClean="0"/>
              <a:t>estime</a:t>
            </a:r>
            <a:r>
              <a:rPr lang="fr-CH" dirty="0" smtClean="0"/>
              <a:t> </a:t>
            </a:r>
            <a:r>
              <a:rPr dirty="0" smtClean="0"/>
              <a:t>se </a:t>
            </a:r>
            <a:r>
              <a:rPr dirty="0"/>
              <a:t>fonde</a:t>
            </a:r>
            <a:r>
              <a:rPr dirty="0"/>
              <a:t>, </a:t>
            </a:r>
          </a:p>
          <a:p>
            <a:pPr algn="l" defTabSz="457200">
              <a:defRPr sz="2400">
                <a:solidFill>
                  <a:srgbClr val="000000"/>
                </a:solidFill>
              </a:defRPr>
            </a:pPr>
            <a:r>
              <a:rPr dirty="0"/>
              <a:t>Et c'est n'</a:t>
            </a:r>
            <a:r>
              <a:rPr dirty="0"/>
              <a:t>estimer</a:t>
            </a:r>
            <a:r>
              <a:rPr dirty="0"/>
              <a:t> </a:t>
            </a:r>
            <a:r>
              <a:rPr dirty="0"/>
              <a:t>rien</a:t>
            </a:r>
            <a:r>
              <a:rPr dirty="0"/>
              <a:t> qu'</a:t>
            </a:r>
            <a:r>
              <a:rPr dirty="0"/>
              <a:t>estimer</a:t>
            </a:r>
            <a:r>
              <a:rPr dirty="0"/>
              <a:t> </a:t>
            </a:r>
            <a:r>
              <a:rPr dirty="0" smtClean="0"/>
              <a:t>tout</a:t>
            </a:r>
            <a:r>
              <a:rPr lang="fr-CH" dirty="0" smtClean="0"/>
              <a:t> </a:t>
            </a:r>
            <a:r>
              <a:rPr dirty="0" smtClean="0"/>
              <a:t>le </a:t>
            </a:r>
            <a:r>
              <a:rPr dirty="0"/>
              <a:t>monde</a:t>
            </a:r>
            <a:r>
              <a:rPr dirty="0"/>
              <a:t>.  »</a:t>
            </a:r>
          </a:p>
          <a:p>
            <a:pPr algn="l" defTabSz="457200">
              <a:defRPr sz="2400">
                <a:solidFill>
                  <a:srgbClr val="000000"/>
                </a:solidFill>
              </a:defRPr>
            </a:pPr>
            <a:endParaRPr dirty="0"/>
          </a:p>
          <a:p>
            <a:pPr algn="l" defTabSz="457200">
              <a:defRPr sz="2400">
                <a:solidFill>
                  <a:srgbClr val="000000"/>
                </a:solidFill>
              </a:defRPr>
            </a:pPr>
            <a:r>
              <a:rPr dirty="0"/>
              <a:t>«Qui veut noyer son chien l’accuse de la rage.»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3" animBg="1" advAuto="0"/>
      <p:bldP spid="543" grpId="2" animBg="1" advAuto="0"/>
      <p:bldP spid="544" grpId="1"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p:cNvSpPr>
          <p:nvPr>
            <p:ph type="title"/>
          </p:nvPr>
        </p:nvSpPr>
        <p:spPr>
          <a:prstGeom prst="rect">
            <a:avLst/>
          </a:prstGeom>
        </p:spPr>
        <p:txBody>
          <a:bodyPr/>
          <a:lstStyle/>
          <a:p>
            <a:r>
              <a:t>Grands écrivains du siècle</a:t>
            </a:r>
          </a:p>
        </p:txBody>
      </p:sp>
      <p:sp>
        <p:nvSpPr>
          <p:cNvPr id="547" name="Shape 547"/>
          <p:cNvSpPr/>
          <p:nvPr/>
        </p:nvSpPr>
        <p:spPr>
          <a:xfrm>
            <a:off x="4825572" y="2698750"/>
            <a:ext cx="4798914"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000000"/>
                </a:solidFill>
              </a:defRPr>
            </a:lvl1pPr>
          </a:lstStyle>
          <a:p>
            <a:r>
              <a:rPr dirty="0"/>
              <a:t>Jean de La Fontaine </a:t>
            </a:r>
          </a:p>
        </p:txBody>
      </p:sp>
      <p:sp>
        <p:nvSpPr>
          <p:cNvPr id="548" name="Shape 548"/>
          <p:cNvSpPr/>
          <p:nvPr/>
        </p:nvSpPr>
        <p:spPr>
          <a:xfrm>
            <a:off x="4825572" y="7264400"/>
            <a:ext cx="3661371"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rPr dirty="0"/>
              <a:t>Oeuvres: </a:t>
            </a:r>
            <a:r>
              <a:rPr i="1" dirty="0"/>
              <a:t>Fables</a:t>
            </a:r>
          </a:p>
          <a:p>
            <a:pPr algn="l">
              <a:defRPr>
                <a:solidFill>
                  <a:srgbClr val="000000"/>
                </a:solidFill>
              </a:defRPr>
            </a:pPr>
            <a:r>
              <a:rPr i="1" dirty="0"/>
              <a:t>Contes</a:t>
            </a:r>
            <a:r>
              <a:rPr dirty="0"/>
              <a:t> </a:t>
            </a:r>
          </a:p>
        </p:txBody>
      </p:sp>
      <p:pic>
        <p:nvPicPr>
          <p:cNvPr id="549" name="url?sa=i&amp;rct=j&amp;q=&amp;esrc=s&amp;source=images&amp;cd=&amp;docid=kTSVL1LYgyjU6M&amp;tbnid=uvJUYKB9GgBV7M-&amp;ved=0CAUQjRw&amp;url=http%3A%2F%2Ffr.wikipedia.org%2Fwiki%2FJean_de_La_Fontaine&amp;ei=b7QwUr7sNorctAbiuIGwCg&amp;bvm=bv.52109.png"/>
          <p:cNvPicPr>
            <a:picLocks noChangeAspect="1"/>
          </p:cNvPicPr>
          <p:nvPr/>
        </p:nvPicPr>
        <p:blipFill>
          <a:blip r:embed="rId2">
            <a:extLst/>
          </a:blip>
          <a:stretch>
            <a:fillRect/>
          </a:stretch>
        </p:blipFill>
        <p:spPr>
          <a:xfrm>
            <a:off x="190500" y="2654300"/>
            <a:ext cx="4432300" cy="5661256"/>
          </a:xfrm>
          <a:prstGeom prst="rect">
            <a:avLst/>
          </a:prstGeom>
          <a:ln w="12700">
            <a:miter lim="400000"/>
          </a:ln>
        </p:spPr>
      </p:pic>
      <p:sp>
        <p:nvSpPr>
          <p:cNvPr id="550" name="Shape 550"/>
          <p:cNvSpPr/>
          <p:nvPr/>
        </p:nvSpPr>
        <p:spPr>
          <a:xfrm>
            <a:off x="4825572" y="4050110"/>
            <a:ext cx="7965656" cy="2872581"/>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3000">
                <a:solidFill>
                  <a:srgbClr val="000000"/>
                </a:solidFill>
              </a:defRPr>
            </a:pPr>
            <a:r>
              <a:rPr dirty="0"/>
              <a:t>«Nous nous pardonnons tout, et rien aux autres hommes.»</a:t>
            </a:r>
          </a:p>
          <a:p>
            <a:pPr algn="l">
              <a:defRPr sz="3000">
                <a:solidFill>
                  <a:srgbClr val="000000"/>
                </a:solidFill>
              </a:defRPr>
            </a:pPr>
            <a:r>
              <a:rPr dirty="0"/>
              <a:t>«Rien ne sert de courir; il faut partir à point.»</a:t>
            </a:r>
          </a:p>
          <a:p>
            <a:pPr algn="l">
              <a:defRPr sz="3000">
                <a:solidFill>
                  <a:srgbClr val="000000"/>
                </a:solidFill>
              </a:defRPr>
            </a:pPr>
            <a:r>
              <a:rPr dirty="0"/>
              <a:t>«On a souvent besoin d’un plus petit que soi.»</a:t>
            </a:r>
          </a:p>
          <a:p>
            <a:pPr algn="l">
              <a:defRPr sz="3000">
                <a:solidFill>
                  <a:srgbClr val="000000"/>
                </a:solidFill>
              </a:defRPr>
            </a:pPr>
            <a:r>
              <a:rPr dirty="0"/>
              <a:t>«La raison du plus fort est toujours la meilleure.»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3" animBg="1" advAuto="0"/>
      <p:bldP spid="548" grpId="2" animBg="1" advAuto="0"/>
      <p:bldP spid="550"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Shape 552"/>
          <p:cNvSpPr>
            <a:spLocks noGrp="1"/>
          </p:cNvSpPr>
          <p:nvPr>
            <p:ph type="title"/>
          </p:nvPr>
        </p:nvSpPr>
        <p:spPr>
          <a:prstGeom prst="rect">
            <a:avLst/>
          </a:prstGeom>
        </p:spPr>
        <p:txBody>
          <a:bodyPr/>
          <a:lstStyle/>
          <a:p>
            <a:r>
              <a:t>Grands écrivains du siècle</a:t>
            </a:r>
          </a:p>
        </p:txBody>
      </p:sp>
      <p:sp>
        <p:nvSpPr>
          <p:cNvPr id="553" name="Shape 553"/>
          <p:cNvSpPr/>
          <p:nvPr/>
        </p:nvSpPr>
        <p:spPr>
          <a:xfrm>
            <a:off x="5892800" y="4634309"/>
            <a:ext cx="6184900" cy="2872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solidFill>
                  <a:srgbClr val="000000"/>
                </a:solidFill>
              </a:defRPr>
            </a:pPr>
            <a:r>
              <a:rPr dirty="0"/>
              <a:t>« </a:t>
            </a:r>
            <a:r>
              <a:rPr dirty="0"/>
              <a:t>Gare</a:t>
            </a:r>
            <a:r>
              <a:rPr dirty="0"/>
              <a:t> à la </a:t>
            </a:r>
            <a:r>
              <a:rPr dirty="0"/>
              <a:t>flatterie</a:t>
            </a:r>
            <a:r>
              <a:rPr dirty="0"/>
              <a:t>, ma </a:t>
            </a:r>
            <a:r>
              <a:rPr dirty="0" smtClean="0"/>
              <a:t>fille</a:t>
            </a:r>
            <a:r>
              <a:rPr lang="fr-CH" dirty="0" smtClean="0"/>
              <a:t> </a:t>
            </a:r>
            <a:r>
              <a:rPr dirty="0" smtClean="0"/>
              <a:t>: </a:t>
            </a:r>
            <a:r>
              <a:rPr dirty="0"/>
              <a:t>trop</a:t>
            </a:r>
            <a:r>
              <a:rPr dirty="0"/>
              <a:t> de </a:t>
            </a:r>
            <a:r>
              <a:rPr dirty="0"/>
              <a:t>sucre</a:t>
            </a:r>
            <a:r>
              <a:rPr dirty="0"/>
              <a:t> </a:t>
            </a:r>
            <a:r>
              <a:rPr dirty="0"/>
              <a:t>gâte</a:t>
            </a:r>
            <a:r>
              <a:rPr dirty="0"/>
              <a:t> les </a:t>
            </a:r>
            <a:r>
              <a:rPr dirty="0"/>
              <a:t>dents</a:t>
            </a:r>
            <a:r>
              <a:rPr dirty="0"/>
              <a:t>.  »</a:t>
            </a:r>
          </a:p>
          <a:p>
            <a:pPr algn="l" defTabSz="457200">
              <a:defRPr sz="3000">
                <a:solidFill>
                  <a:srgbClr val="000000"/>
                </a:solidFill>
              </a:defRPr>
            </a:pPr>
            <a:endParaRPr dirty="0"/>
          </a:p>
          <a:p>
            <a:pPr algn="l" defTabSz="457200">
              <a:defRPr sz="3000">
                <a:solidFill>
                  <a:srgbClr val="000000"/>
                </a:solidFill>
              </a:defRPr>
            </a:pPr>
            <a:r>
              <a:rPr dirty="0"/>
              <a:t>« Les </a:t>
            </a:r>
            <a:r>
              <a:rPr dirty="0"/>
              <a:t>femmes</a:t>
            </a:r>
            <a:r>
              <a:rPr dirty="0"/>
              <a:t> ont </a:t>
            </a:r>
            <a:r>
              <a:rPr dirty="0"/>
              <a:t>permission</a:t>
            </a:r>
            <a:r>
              <a:rPr dirty="0"/>
              <a:t> d’</a:t>
            </a:r>
            <a:r>
              <a:rPr dirty="0"/>
              <a:t>être</a:t>
            </a:r>
            <a:r>
              <a:rPr dirty="0"/>
              <a:t> </a:t>
            </a:r>
            <a:r>
              <a:rPr dirty="0"/>
              <a:t>faibles</a:t>
            </a:r>
            <a:r>
              <a:rPr dirty="0"/>
              <a:t>, et elles se </a:t>
            </a:r>
            <a:r>
              <a:rPr dirty="0"/>
              <a:t>servent</a:t>
            </a:r>
            <a:r>
              <a:rPr dirty="0"/>
              <a:t> sans </a:t>
            </a:r>
            <a:r>
              <a:rPr dirty="0"/>
              <a:t>scrupule</a:t>
            </a:r>
            <a:r>
              <a:rPr dirty="0"/>
              <a:t> de ce </a:t>
            </a:r>
            <a:r>
              <a:rPr dirty="0"/>
              <a:t>privilège</a:t>
            </a:r>
            <a:r>
              <a:rPr dirty="0"/>
              <a:t>.  »</a:t>
            </a:r>
          </a:p>
        </p:txBody>
      </p:sp>
      <p:sp>
        <p:nvSpPr>
          <p:cNvPr id="554" name="Shape 554"/>
          <p:cNvSpPr/>
          <p:nvPr/>
        </p:nvSpPr>
        <p:spPr>
          <a:xfrm>
            <a:off x="5956300" y="8045450"/>
            <a:ext cx="3784402"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Oeuvres: </a:t>
            </a:r>
            <a:r>
              <a:rPr i="1"/>
              <a:t>Lettres</a:t>
            </a:r>
            <a:r>
              <a:t> </a:t>
            </a:r>
          </a:p>
        </p:txBody>
      </p:sp>
      <p:pic>
        <p:nvPicPr>
          <p:cNvPr id="555" name="url?sa=i&amp;rct=j&amp;q=&amp;esrc=s&amp;source=images&amp;cd=&amp;docid=inHSPogOXlKPEM&amp;tbnid=9b70iFohwQubHM-&amp;ved=0CAUQjRw&amp;url=http%3A%2F%2Fwww.devoir-de-philosophie.com%2Fdissertation-racine-passera-comme-cafe-attribue-mada.png"/>
          <p:cNvPicPr>
            <a:picLocks noChangeAspect="1"/>
          </p:cNvPicPr>
          <p:nvPr/>
        </p:nvPicPr>
        <p:blipFill>
          <a:blip r:embed="rId2">
            <a:extLst/>
          </a:blip>
          <a:stretch>
            <a:fillRect/>
          </a:stretch>
        </p:blipFill>
        <p:spPr>
          <a:xfrm>
            <a:off x="304800" y="2743200"/>
            <a:ext cx="5295900" cy="6350000"/>
          </a:xfrm>
          <a:prstGeom prst="rect">
            <a:avLst/>
          </a:prstGeom>
          <a:ln w="12700">
            <a:miter lim="400000"/>
          </a:ln>
        </p:spPr>
      </p:pic>
      <p:sp>
        <p:nvSpPr>
          <p:cNvPr id="556" name="Shape 556"/>
          <p:cNvSpPr/>
          <p:nvPr/>
        </p:nvSpPr>
        <p:spPr>
          <a:xfrm>
            <a:off x="5905500" y="2838450"/>
            <a:ext cx="6512422" cy="1473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00"/>
              </a:spcBef>
              <a:defRPr>
                <a:solidFill>
                  <a:srgbClr val="000000"/>
                </a:solidFill>
              </a:defRPr>
            </a:pPr>
            <a:r>
              <a:t>Marie de Rabutin-Chantal </a:t>
            </a:r>
          </a:p>
          <a:p>
            <a:pPr algn="l" defTabSz="457200">
              <a:spcBef>
                <a:spcPts val="200"/>
              </a:spcBef>
              <a:defRPr>
                <a:solidFill>
                  <a:srgbClr val="000000"/>
                </a:solidFill>
              </a:defRPr>
            </a:pPr>
            <a:r>
              <a:t>dite </a:t>
            </a:r>
            <a:r>
              <a:rPr b="1"/>
              <a:t>la marquise de Sévigné</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1" animBg="1" advAuto="0"/>
      <p:bldP spid="554" grpId="2" animBg="1" advAuto="0"/>
      <p:bldP spid="556" grpId="3"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a:spLocks noGrp="1"/>
          </p:cNvSpPr>
          <p:nvPr>
            <p:ph type="title"/>
          </p:nvPr>
        </p:nvSpPr>
        <p:spPr>
          <a:prstGeom prst="rect">
            <a:avLst/>
          </a:prstGeom>
        </p:spPr>
        <p:txBody>
          <a:bodyPr/>
          <a:lstStyle/>
          <a:p>
            <a:r>
              <a:t>Grands écrivains du siècle</a:t>
            </a:r>
          </a:p>
        </p:txBody>
      </p:sp>
      <p:sp>
        <p:nvSpPr>
          <p:cNvPr id="559" name="Shape 559"/>
          <p:cNvSpPr/>
          <p:nvPr/>
        </p:nvSpPr>
        <p:spPr>
          <a:xfrm>
            <a:off x="5499100" y="3117850"/>
            <a:ext cx="7264400" cy="77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solidFill>
                  <a:srgbClr val="000000"/>
                </a:solidFill>
              </a:defRPr>
            </a:lvl1pPr>
          </a:lstStyle>
          <a:p>
            <a:r>
              <a:t>François de La Rochefoucauld</a:t>
            </a:r>
          </a:p>
        </p:txBody>
      </p:sp>
      <p:sp>
        <p:nvSpPr>
          <p:cNvPr id="560" name="Shape 560"/>
          <p:cNvSpPr/>
          <p:nvPr/>
        </p:nvSpPr>
        <p:spPr>
          <a:xfrm>
            <a:off x="5486400" y="7626350"/>
            <a:ext cx="4057006"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 </a:t>
            </a:r>
            <a:r>
              <a:rPr i="1"/>
              <a:t>Maximes</a:t>
            </a:r>
            <a:r>
              <a:t> </a:t>
            </a:r>
          </a:p>
        </p:txBody>
      </p:sp>
      <p:pic>
        <p:nvPicPr>
          <p:cNvPr id="561" name="François_de_La_Rochefoucauld.png"/>
          <p:cNvPicPr>
            <a:picLocks noChangeAspect="1"/>
          </p:cNvPicPr>
          <p:nvPr/>
        </p:nvPicPr>
        <p:blipFill>
          <a:blip r:embed="rId3">
            <a:extLst/>
          </a:blip>
          <a:stretch>
            <a:fillRect/>
          </a:stretch>
        </p:blipFill>
        <p:spPr>
          <a:xfrm>
            <a:off x="165100" y="2984500"/>
            <a:ext cx="5041900" cy="5549900"/>
          </a:xfrm>
          <a:prstGeom prst="rect">
            <a:avLst/>
          </a:prstGeom>
          <a:ln w="12700">
            <a:miter lim="400000"/>
          </a:ln>
        </p:spPr>
      </p:pic>
      <p:sp>
        <p:nvSpPr>
          <p:cNvPr id="562" name="Shape 562"/>
          <p:cNvSpPr/>
          <p:nvPr/>
        </p:nvSpPr>
        <p:spPr>
          <a:xfrm>
            <a:off x="5499100" y="4445000"/>
            <a:ext cx="7023100" cy="264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solidFill>
                  <a:srgbClr val="000000"/>
                </a:solidFill>
              </a:defRPr>
            </a:pPr>
            <a:r>
              <a:rPr dirty="0"/>
              <a:t>«Nos vertus ne sont le plus souvent que des vices déguisés.»</a:t>
            </a:r>
          </a:p>
          <a:p>
            <a:pPr algn="l">
              <a:defRPr sz="3000">
                <a:solidFill>
                  <a:srgbClr val="000000"/>
                </a:solidFill>
              </a:defRPr>
            </a:pPr>
            <a:endParaRPr dirty="0"/>
          </a:p>
          <a:p>
            <a:pPr algn="l" defTabSz="457200">
              <a:defRPr sz="3000">
                <a:solidFill>
                  <a:srgbClr val="000000"/>
                </a:solidFill>
              </a:defRPr>
            </a:pPr>
            <a:r>
              <a:rPr dirty="0"/>
              <a:t>«La </a:t>
            </a:r>
            <a:r>
              <a:rPr dirty="0"/>
              <a:t>vertu</a:t>
            </a:r>
            <a:r>
              <a:rPr dirty="0"/>
              <a:t> n'</a:t>
            </a:r>
            <a:r>
              <a:rPr dirty="0"/>
              <a:t>irait</a:t>
            </a:r>
            <a:r>
              <a:rPr dirty="0"/>
              <a:t> </a:t>
            </a:r>
            <a:r>
              <a:rPr dirty="0"/>
              <a:t>pas</a:t>
            </a:r>
            <a:r>
              <a:rPr dirty="0"/>
              <a:t> si </a:t>
            </a:r>
            <a:r>
              <a:rPr dirty="0"/>
              <a:t>loin</a:t>
            </a:r>
            <a:r>
              <a:rPr dirty="0"/>
              <a:t> si la </a:t>
            </a:r>
            <a:r>
              <a:rPr dirty="0"/>
              <a:t>vanité</a:t>
            </a:r>
            <a:r>
              <a:rPr dirty="0"/>
              <a:t> ne </a:t>
            </a:r>
            <a:r>
              <a:rPr dirty="0"/>
              <a:t>lui</a:t>
            </a:r>
            <a:r>
              <a:rPr dirty="0"/>
              <a:t> </a:t>
            </a:r>
            <a:r>
              <a:rPr dirty="0"/>
              <a:t>tenait</a:t>
            </a:r>
            <a:r>
              <a:rPr dirty="0"/>
              <a:t> </a:t>
            </a:r>
            <a:r>
              <a:rPr dirty="0"/>
              <a:t>compagnie</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 grpId="3" animBg="1" advAuto="0"/>
      <p:bldP spid="560" grpId="2" animBg="1" advAuto="0"/>
      <p:bldP spid="562" grpId="1"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p:cNvSpPr>
          <p:nvPr>
            <p:ph type="title"/>
          </p:nvPr>
        </p:nvSpPr>
        <p:spPr>
          <a:prstGeom prst="rect">
            <a:avLst/>
          </a:prstGeom>
        </p:spPr>
        <p:txBody>
          <a:bodyPr/>
          <a:lstStyle/>
          <a:p>
            <a:r>
              <a:t>Grands écrivains du siècle</a:t>
            </a:r>
          </a:p>
        </p:txBody>
      </p:sp>
      <p:sp>
        <p:nvSpPr>
          <p:cNvPr id="567" name="Shape 567"/>
          <p:cNvSpPr/>
          <p:nvPr/>
        </p:nvSpPr>
        <p:spPr>
          <a:xfrm>
            <a:off x="5905500" y="2813050"/>
            <a:ext cx="4474965"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000000"/>
                </a:solidFill>
              </a:defRPr>
            </a:lvl1pPr>
          </a:lstStyle>
          <a:p>
            <a:r>
              <a:t>Jean de La Bruyère</a:t>
            </a:r>
          </a:p>
        </p:txBody>
      </p:sp>
      <p:sp>
        <p:nvSpPr>
          <p:cNvPr id="568" name="Shape 568"/>
          <p:cNvSpPr/>
          <p:nvPr/>
        </p:nvSpPr>
        <p:spPr>
          <a:xfrm>
            <a:off x="5880100" y="8324850"/>
            <a:ext cx="6096000" cy="77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solidFill>
                  <a:srgbClr val="000000"/>
                </a:solidFill>
              </a:defRPr>
            </a:pPr>
            <a:r>
              <a:t>Oeuvres: </a:t>
            </a:r>
            <a:r>
              <a:rPr i="1"/>
              <a:t>Les Caractères</a:t>
            </a:r>
            <a:r>
              <a:t> </a:t>
            </a:r>
          </a:p>
        </p:txBody>
      </p:sp>
      <p:pic>
        <p:nvPicPr>
          <p:cNvPr id="569" name="url?sa=i&amp;rct=j&amp;q=&amp;esrc=s&amp;source=images&amp;cd=&amp;docid=pL4PmfMjhh_fGM&amp;tbnid=GF-RFgwilwgTYM-&amp;ved=0CAUQjRw&amp;url=http%3A%2F%2Fsites.univ-lyon2.fr%2Flesmondeshumanistes%2Fportraits%2F&amp;ei=eLowUpyBLYiztAbSwICgCA&amp;b.tiff"/>
          <p:cNvPicPr>
            <a:picLocks noChangeAspect="1"/>
          </p:cNvPicPr>
          <p:nvPr/>
        </p:nvPicPr>
        <p:blipFill>
          <a:blip r:embed="rId2">
            <a:extLst/>
          </a:blip>
          <a:stretch>
            <a:fillRect/>
          </a:stretch>
        </p:blipFill>
        <p:spPr>
          <a:xfrm>
            <a:off x="787400" y="2635262"/>
            <a:ext cx="4635500" cy="6496038"/>
          </a:xfrm>
          <a:prstGeom prst="rect">
            <a:avLst/>
          </a:prstGeom>
          <a:ln w="12700">
            <a:miter lim="400000"/>
          </a:ln>
        </p:spPr>
      </p:pic>
      <p:sp>
        <p:nvSpPr>
          <p:cNvPr id="570" name="Shape 570"/>
          <p:cNvSpPr/>
          <p:nvPr/>
        </p:nvSpPr>
        <p:spPr>
          <a:xfrm>
            <a:off x="5854700" y="4445000"/>
            <a:ext cx="6388100" cy="264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solidFill>
                  <a:srgbClr val="000000"/>
                </a:solidFill>
              </a:defRPr>
            </a:pPr>
            <a:r>
              <a:rPr dirty="0"/>
              <a:t>« Le </a:t>
            </a:r>
            <a:r>
              <a:rPr dirty="0"/>
              <a:t>temps</a:t>
            </a:r>
            <a:r>
              <a:rPr dirty="0"/>
              <a:t>, qui </a:t>
            </a:r>
            <a:r>
              <a:rPr dirty="0"/>
              <a:t>fortifie</a:t>
            </a:r>
            <a:r>
              <a:rPr dirty="0"/>
              <a:t> les </a:t>
            </a:r>
            <a:r>
              <a:rPr dirty="0"/>
              <a:t>amitiés</a:t>
            </a:r>
            <a:r>
              <a:rPr dirty="0"/>
              <a:t>, </a:t>
            </a:r>
            <a:r>
              <a:rPr dirty="0"/>
              <a:t>affaiblit</a:t>
            </a:r>
            <a:r>
              <a:rPr dirty="0"/>
              <a:t> l’</a:t>
            </a:r>
            <a:r>
              <a:rPr dirty="0"/>
              <a:t>amour</a:t>
            </a:r>
            <a:r>
              <a:rPr dirty="0"/>
              <a:t>.  »</a:t>
            </a:r>
          </a:p>
          <a:p>
            <a:pPr algn="l" defTabSz="457200">
              <a:defRPr sz="3000">
                <a:solidFill>
                  <a:srgbClr val="000000"/>
                </a:solidFill>
              </a:defRPr>
            </a:pPr>
            <a:endParaRPr dirty="0"/>
          </a:p>
          <a:p>
            <a:pPr algn="l" defTabSz="457200">
              <a:defRPr sz="3000">
                <a:solidFill>
                  <a:srgbClr val="000000"/>
                </a:solidFill>
              </a:defRPr>
            </a:pPr>
            <a:r>
              <a:rPr dirty="0"/>
              <a:t>« Le plaisir le plus délicat est de faire celui d’autrui.»</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3" animBg="1" advAuto="0"/>
      <p:bldP spid="568" grpId="2" animBg="1" advAuto="0"/>
      <p:bldP spid="570" grpId="1"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hape 572"/>
          <p:cNvSpPr>
            <a:spLocks noGrp="1"/>
          </p:cNvSpPr>
          <p:nvPr>
            <p:ph type="title"/>
          </p:nvPr>
        </p:nvSpPr>
        <p:spPr>
          <a:prstGeom prst="rect">
            <a:avLst/>
          </a:prstGeom>
        </p:spPr>
        <p:txBody>
          <a:bodyPr/>
          <a:lstStyle/>
          <a:p>
            <a:r>
              <a:t>Grands écrivains du siècle</a:t>
            </a:r>
          </a:p>
        </p:txBody>
      </p:sp>
      <p:sp>
        <p:nvSpPr>
          <p:cNvPr id="573" name="Shape 573"/>
          <p:cNvSpPr/>
          <p:nvPr/>
        </p:nvSpPr>
        <p:spPr>
          <a:xfrm>
            <a:off x="5905500" y="2482850"/>
            <a:ext cx="6324600" cy="77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a:solidFill>
                  <a:srgbClr val="000000"/>
                </a:solidFill>
              </a:defRPr>
            </a:lvl1pPr>
          </a:lstStyle>
          <a:p>
            <a:r>
              <a:t>Madame de La Fayette</a:t>
            </a:r>
          </a:p>
        </p:txBody>
      </p:sp>
      <p:sp>
        <p:nvSpPr>
          <p:cNvPr id="574" name="Shape 574"/>
          <p:cNvSpPr/>
          <p:nvPr/>
        </p:nvSpPr>
        <p:spPr>
          <a:xfrm>
            <a:off x="5943600" y="7759700"/>
            <a:ext cx="4838353"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 </a:t>
            </a:r>
            <a:endParaRPr i="1"/>
          </a:p>
          <a:p>
            <a:pPr algn="l">
              <a:defRPr>
                <a:solidFill>
                  <a:srgbClr val="000000"/>
                </a:solidFill>
              </a:defRPr>
            </a:pPr>
            <a:r>
              <a:rPr i="1"/>
              <a:t>La Princesse de Clèves</a:t>
            </a:r>
            <a:r>
              <a:t> </a:t>
            </a:r>
          </a:p>
        </p:txBody>
      </p:sp>
      <p:pic>
        <p:nvPicPr>
          <p:cNvPr id="575" name="url?sa=i&amp;rct=j&amp;q=&amp;esrc=s&amp;source=images&amp;cd=&amp;docid=UP3AYNvoUpYY4M&amp;tbnid=GeymE4KExQf5fM-&amp;ved=0CAUQjRw&amp;url=http%3A%2F%2Fwww.babelio.com%2Fauteur%2FMadame-de-La-Fayette%2F26160&amp;ei=gLswUrqHBoXEtAbl9IGwBg&amp;bv.png"/>
          <p:cNvPicPr>
            <a:picLocks noChangeAspect="1"/>
          </p:cNvPicPr>
          <p:nvPr/>
        </p:nvPicPr>
        <p:blipFill>
          <a:blip r:embed="rId3">
            <a:extLst/>
          </a:blip>
          <a:stretch>
            <a:fillRect/>
          </a:stretch>
        </p:blipFill>
        <p:spPr>
          <a:xfrm>
            <a:off x="469900" y="2616200"/>
            <a:ext cx="4970361" cy="6286500"/>
          </a:xfrm>
          <a:prstGeom prst="rect">
            <a:avLst/>
          </a:prstGeom>
          <a:ln w="12700">
            <a:miter lim="400000"/>
          </a:ln>
        </p:spPr>
      </p:pic>
      <p:sp>
        <p:nvSpPr>
          <p:cNvPr id="576" name="Shape 576"/>
          <p:cNvSpPr/>
          <p:nvPr/>
        </p:nvSpPr>
        <p:spPr>
          <a:xfrm>
            <a:off x="5943600" y="3365500"/>
            <a:ext cx="6007100" cy="416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solidFill>
                  <a:srgbClr val="000000"/>
                </a:solidFill>
              </a:defRPr>
            </a:pPr>
            <a:r>
              <a:rPr dirty="0"/>
              <a:t>« On </a:t>
            </a:r>
            <a:r>
              <a:rPr dirty="0"/>
              <a:t>pardonne</a:t>
            </a:r>
            <a:r>
              <a:rPr dirty="0"/>
              <a:t> les </a:t>
            </a:r>
            <a:r>
              <a:rPr dirty="0"/>
              <a:t>infidélités</a:t>
            </a:r>
            <a:r>
              <a:rPr dirty="0"/>
              <a:t>, mais on ne les </a:t>
            </a:r>
            <a:r>
              <a:rPr dirty="0"/>
              <a:t>oublie</a:t>
            </a:r>
            <a:r>
              <a:rPr dirty="0"/>
              <a:t> pas.  »</a:t>
            </a:r>
          </a:p>
          <a:p>
            <a:pPr algn="l" defTabSz="457200">
              <a:defRPr sz="3000">
                <a:solidFill>
                  <a:srgbClr val="000000"/>
                </a:solidFill>
              </a:defRPr>
            </a:pPr>
            <a:endParaRPr dirty="0"/>
          </a:p>
          <a:p>
            <a:pPr algn="l" defTabSz="457200">
              <a:defRPr sz="3000">
                <a:solidFill>
                  <a:srgbClr val="000000"/>
                </a:solidFill>
              </a:defRPr>
            </a:pPr>
            <a:r>
              <a:rPr dirty="0"/>
              <a:t>« L'on est </a:t>
            </a:r>
            <a:r>
              <a:rPr dirty="0"/>
              <a:t>bien</a:t>
            </a:r>
            <a:r>
              <a:rPr dirty="0"/>
              <a:t> </a:t>
            </a:r>
            <a:r>
              <a:rPr dirty="0"/>
              <a:t>faible</a:t>
            </a:r>
            <a:r>
              <a:rPr dirty="0"/>
              <a:t> quand on est </a:t>
            </a:r>
            <a:r>
              <a:rPr dirty="0"/>
              <a:t>amoureux</a:t>
            </a:r>
            <a:r>
              <a:rPr dirty="0"/>
              <a:t>.  »</a:t>
            </a:r>
          </a:p>
          <a:p>
            <a:pPr algn="l" defTabSz="457200">
              <a:defRPr sz="3000">
                <a:solidFill>
                  <a:srgbClr val="000000"/>
                </a:solidFill>
              </a:defRPr>
            </a:pPr>
            <a:endParaRPr dirty="0"/>
          </a:p>
          <a:p>
            <a:pPr algn="l" defTabSz="457200">
              <a:defRPr sz="3000">
                <a:solidFill>
                  <a:srgbClr val="000000"/>
                </a:solidFill>
              </a:defRPr>
            </a:pPr>
            <a:r>
              <a:rPr dirty="0"/>
              <a:t>« La </a:t>
            </a:r>
            <a:r>
              <a:rPr dirty="0"/>
              <a:t>jalousie</a:t>
            </a:r>
            <a:r>
              <a:rPr dirty="0"/>
              <a:t> </a:t>
            </a:r>
            <a:r>
              <a:rPr dirty="0"/>
              <a:t>seule</a:t>
            </a:r>
            <a:r>
              <a:rPr dirty="0"/>
              <a:t> m'a </a:t>
            </a:r>
            <a:r>
              <a:rPr dirty="0"/>
              <a:t>fait</a:t>
            </a:r>
            <a:r>
              <a:rPr dirty="0"/>
              <a:t> </a:t>
            </a:r>
            <a:r>
              <a:rPr dirty="0"/>
              <a:t>sentir</a:t>
            </a:r>
            <a:r>
              <a:rPr dirty="0"/>
              <a:t> que j'</a:t>
            </a:r>
            <a:r>
              <a:rPr dirty="0"/>
              <a:t>étais</a:t>
            </a:r>
            <a:r>
              <a:rPr dirty="0"/>
              <a:t> </a:t>
            </a:r>
            <a:r>
              <a:rPr dirty="0"/>
              <a:t>amoureux</a:t>
            </a:r>
            <a:r>
              <a:rPr dirty="0"/>
              <a: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3" animBg="1" advAuto="0"/>
      <p:bldP spid="574" grpId="2" animBg="1" advAuto="0"/>
      <p:bldP spid="576"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p:cNvSpPr>
          <p:nvPr>
            <p:ph type="title"/>
          </p:nvPr>
        </p:nvSpPr>
        <p:spPr>
          <a:prstGeom prst="rect">
            <a:avLst/>
          </a:prstGeom>
        </p:spPr>
        <p:txBody>
          <a:bodyPr/>
          <a:lstStyle/>
          <a:p>
            <a:r>
              <a:t>Grands écrivains du siècle</a:t>
            </a:r>
          </a:p>
        </p:txBody>
      </p:sp>
      <p:sp>
        <p:nvSpPr>
          <p:cNvPr id="581" name="Shape 581"/>
          <p:cNvSpPr/>
          <p:nvPr/>
        </p:nvSpPr>
        <p:spPr>
          <a:xfrm>
            <a:off x="5156200" y="2724150"/>
            <a:ext cx="3881140"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solidFill>
                  <a:srgbClr val="000000"/>
                </a:solidFill>
              </a:defRPr>
            </a:lvl1pPr>
          </a:lstStyle>
          <a:p>
            <a:r>
              <a:t>Charles Perrault</a:t>
            </a:r>
          </a:p>
        </p:txBody>
      </p:sp>
      <p:sp>
        <p:nvSpPr>
          <p:cNvPr id="582" name="Shape 582"/>
          <p:cNvSpPr/>
          <p:nvPr/>
        </p:nvSpPr>
        <p:spPr>
          <a:xfrm>
            <a:off x="5308600" y="7918450"/>
            <a:ext cx="3577779"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Oeuvre: </a:t>
            </a:r>
            <a:r>
              <a:rPr i="1"/>
              <a:t>Contes</a:t>
            </a:r>
            <a:r>
              <a:t> </a:t>
            </a:r>
          </a:p>
        </p:txBody>
      </p:sp>
      <p:pic>
        <p:nvPicPr>
          <p:cNvPr id="583" name="url?sa=i&amp;rct=j&amp;q=&amp;esrc=s&amp;source=images&amp;cd=&amp;docid=4TnkO72OxMV9SM&amp;tbnid=K9rTKKYTc0gsqM-&amp;ved=0CAUQjRw&amp;url=http%3A%2F%2Ffr.wikipedia.org%2Fwiki%2FCharles_Perrault&amp;ei=ObwwUrDAOcPUtAaEj4GQAg&amp;bvm=bv.52109249.png"/>
          <p:cNvPicPr>
            <a:picLocks noChangeAspect="1"/>
          </p:cNvPicPr>
          <p:nvPr/>
        </p:nvPicPr>
        <p:blipFill>
          <a:blip r:embed="rId2">
            <a:extLst/>
          </a:blip>
          <a:stretch>
            <a:fillRect/>
          </a:stretch>
        </p:blipFill>
        <p:spPr>
          <a:xfrm>
            <a:off x="584200" y="2565400"/>
            <a:ext cx="4013200" cy="6402878"/>
          </a:xfrm>
          <a:prstGeom prst="rect">
            <a:avLst/>
          </a:prstGeom>
          <a:ln w="12700">
            <a:miter lim="400000"/>
          </a:ln>
        </p:spPr>
      </p:pic>
      <p:sp>
        <p:nvSpPr>
          <p:cNvPr id="584" name="Shape 584"/>
          <p:cNvSpPr/>
          <p:nvPr/>
        </p:nvSpPr>
        <p:spPr>
          <a:xfrm>
            <a:off x="5257800" y="4267200"/>
            <a:ext cx="6057900" cy="314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000">
                <a:solidFill>
                  <a:srgbClr val="000000"/>
                </a:solidFill>
              </a:defRPr>
            </a:pPr>
            <a:r>
              <a:rPr dirty="0"/>
              <a:t>« </a:t>
            </a:r>
            <a:r>
              <a:rPr dirty="0"/>
              <a:t>Trop</a:t>
            </a:r>
            <a:r>
              <a:rPr dirty="0"/>
              <a:t> de </a:t>
            </a:r>
            <a:r>
              <a:rPr dirty="0"/>
              <a:t>bonté</a:t>
            </a:r>
            <a:r>
              <a:rPr dirty="0"/>
              <a:t> dans les </a:t>
            </a:r>
            <a:r>
              <a:rPr dirty="0"/>
              <a:t>parents</a:t>
            </a:r>
            <a:r>
              <a:rPr dirty="0"/>
              <a:t> </a:t>
            </a:r>
            <a:r>
              <a:rPr dirty="0"/>
              <a:t>cause</a:t>
            </a:r>
            <a:r>
              <a:rPr dirty="0"/>
              <a:t> la </a:t>
            </a:r>
            <a:r>
              <a:rPr dirty="0"/>
              <a:t>perte</a:t>
            </a:r>
            <a:r>
              <a:rPr dirty="0"/>
              <a:t> des </a:t>
            </a:r>
            <a:r>
              <a:rPr dirty="0"/>
              <a:t>enfants</a:t>
            </a:r>
            <a:r>
              <a:rPr dirty="0"/>
              <a:t>.  »</a:t>
            </a:r>
          </a:p>
          <a:p>
            <a:pPr algn="l" defTabSz="457200">
              <a:defRPr sz="3000">
                <a:solidFill>
                  <a:srgbClr val="000000"/>
                </a:solidFill>
              </a:defRPr>
            </a:pPr>
            <a:endParaRPr dirty="0"/>
          </a:p>
          <a:p>
            <a:pPr algn="l" defTabSz="457200">
              <a:defRPr sz="3000">
                <a:solidFill>
                  <a:srgbClr val="000000"/>
                </a:solidFill>
              </a:defRPr>
            </a:pPr>
            <a:r>
              <a:rPr dirty="0"/>
              <a:t>«Tire</a:t>
            </a:r>
            <a:r>
              <a:rPr dirty="0"/>
              <a:t> la </a:t>
            </a:r>
            <a:r>
              <a:rPr dirty="0"/>
              <a:t>chevillette</a:t>
            </a:r>
            <a:r>
              <a:rPr dirty="0"/>
              <a:t>, la </a:t>
            </a:r>
            <a:r>
              <a:rPr dirty="0"/>
              <a:t>bobinette</a:t>
            </a:r>
            <a:r>
              <a:rPr dirty="0"/>
              <a:t> </a:t>
            </a:r>
            <a:r>
              <a:rPr dirty="0"/>
              <a:t>cherra</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3" animBg="1" advAuto="0"/>
      <p:bldP spid="582" grpId="2" animBg="1" advAuto="0"/>
      <p:bldP spid="584"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p:cNvSpPr>
          <p:nvPr>
            <p:ph type="title"/>
          </p:nvPr>
        </p:nvSpPr>
        <p:spPr>
          <a:prstGeom prst="rect">
            <a:avLst/>
          </a:prstGeom>
        </p:spPr>
        <p:txBody>
          <a:bodyPr/>
          <a:lstStyle/>
          <a:p>
            <a:r>
              <a:t>Le grand siècle du théâtre</a:t>
            </a:r>
          </a:p>
        </p:txBody>
      </p:sp>
      <p:pic>
        <p:nvPicPr>
          <p:cNvPr id="587" name="jeu_de_paume.png"/>
          <p:cNvPicPr>
            <a:picLocks noChangeAspect="1"/>
          </p:cNvPicPr>
          <p:nvPr/>
        </p:nvPicPr>
        <p:blipFill>
          <a:blip r:embed="rId3">
            <a:extLst/>
          </a:blip>
          <a:stretch>
            <a:fillRect/>
          </a:stretch>
        </p:blipFill>
        <p:spPr>
          <a:xfrm>
            <a:off x="3860800" y="2247900"/>
            <a:ext cx="5524500" cy="7344712"/>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03_Europe_Traites_Westphalie_1648-01.png"/>
          <p:cNvPicPr>
            <a:picLocks noChangeAspect="1"/>
          </p:cNvPicPr>
          <p:nvPr/>
        </p:nvPicPr>
        <p:blipFill>
          <a:blip r:embed="rId3">
            <a:extLst/>
          </a:blip>
          <a:stretch>
            <a:fillRect/>
          </a:stretch>
        </p:blipFill>
        <p:spPr>
          <a:xfrm>
            <a:off x="1701800" y="304800"/>
            <a:ext cx="9601200" cy="9491630"/>
          </a:xfrm>
          <a:prstGeom prst="rect">
            <a:avLst/>
          </a:prstGeom>
          <a:ln w="12700">
            <a:miter lim="400000"/>
          </a:ln>
        </p:spPr>
      </p:pic>
      <p:sp>
        <p:nvSpPr>
          <p:cNvPr id="213" name="Shape 213"/>
          <p:cNvSpPr>
            <a:spLocks noGrp="1"/>
          </p:cNvSpPr>
          <p:nvPr>
            <p:ph type="title"/>
          </p:nvPr>
        </p:nvSpPr>
        <p:spPr>
          <a:xfrm>
            <a:off x="177800" y="-571500"/>
            <a:ext cx="12649200" cy="1714500"/>
          </a:xfrm>
          <a:prstGeom prst="rect">
            <a:avLst/>
          </a:prstGeom>
        </p:spPr>
        <p:txBody>
          <a:bodyPr/>
          <a:lstStyle/>
          <a:p>
            <a:r>
              <a:t>1648: le Traité de Westphalie</a:t>
            </a:r>
          </a:p>
        </p:txBody>
      </p:sp>
    </p:spTree>
  </p:cSld>
  <p:clrMapOvr>
    <a:masterClrMapping/>
  </p:clrMapOvr>
  <p:transition xmlns:p14="http://schemas.microsoft.com/office/powerpoint/2010/mai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p:cNvSpPr>
          <p:nvPr>
            <p:ph type="body" idx="1"/>
          </p:nvPr>
        </p:nvSpPr>
        <p:spPr>
          <a:prstGeom prst="rect">
            <a:avLst/>
          </a:prstGeom>
        </p:spPr>
        <p:txBody>
          <a:bodyPr/>
          <a:lstStyle/>
          <a:p>
            <a:pPr marL="1333825"/>
            <a:endParaRPr/>
          </a:p>
        </p:txBody>
      </p:sp>
      <p:pic>
        <p:nvPicPr>
          <p:cNvPr id="593" name="italiens.png"/>
          <p:cNvPicPr>
            <a:picLocks noChangeAspect="1"/>
          </p:cNvPicPr>
          <p:nvPr/>
        </p:nvPicPr>
        <p:blipFill>
          <a:blip r:embed="rId3">
            <a:extLst/>
          </a:blip>
          <a:stretch>
            <a:fillRect/>
          </a:stretch>
        </p:blipFill>
        <p:spPr>
          <a:xfrm>
            <a:off x="381000" y="800100"/>
            <a:ext cx="12242800" cy="8141462"/>
          </a:xfrm>
          <a:prstGeom prst="rect">
            <a:avLst/>
          </a:prstGeom>
          <a:ln w="12700">
            <a:miter lim="400000"/>
          </a:ln>
        </p:spPr>
      </p:pic>
    </p:spTree>
  </p:cSld>
  <p:clrMapOvr>
    <a:masterClrMapping/>
  </p:clrMapOvr>
  <p:transition xmlns:p14="http://schemas.microsoft.com/office/powerpoint/2010/mai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theatre17.tiff"/>
          <p:cNvPicPr>
            <a:picLocks noChangeAspect="1"/>
          </p:cNvPicPr>
          <p:nvPr/>
        </p:nvPicPr>
        <p:blipFill>
          <a:blip r:embed="rId3">
            <a:extLst/>
          </a:blip>
          <a:stretch>
            <a:fillRect/>
          </a:stretch>
        </p:blipFill>
        <p:spPr>
          <a:xfrm>
            <a:off x="0" y="-50800"/>
            <a:ext cx="13004800" cy="9842500"/>
          </a:xfrm>
          <a:prstGeom prst="rect">
            <a:avLst/>
          </a:prstGeom>
          <a:ln w="12700">
            <a:miter lim="400000"/>
          </a:ln>
        </p:spPr>
      </p:pic>
    </p:spTree>
  </p:cSld>
  <p:clrMapOvr>
    <a:masterClrMapping/>
  </p:clrMapOvr>
  <p:transition xmlns:p14="http://schemas.microsoft.com/office/powerpoint/2010/mai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Shape 602"/>
          <p:cNvSpPr>
            <a:spLocks noGrp="1"/>
          </p:cNvSpPr>
          <p:nvPr>
            <p:ph type="body" idx="1"/>
          </p:nvPr>
        </p:nvSpPr>
        <p:spPr>
          <a:prstGeom prst="rect">
            <a:avLst/>
          </a:prstGeom>
        </p:spPr>
        <p:txBody>
          <a:bodyPr/>
          <a:lstStyle/>
          <a:p>
            <a:pPr marL="1333825"/>
            <a:endParaRPr/>
          </a:p>
        </p:txBody>
      </p:sp>
      <p:pic>
        <p:nvPicPr>
          <p:cNvPr id="603" name="Moliere_Malade_imaginaire.png"/>
          <p:cNvPicPr>
            <a:picLocks noChangeAspect="1"/>
          </p:cNvPicPr>
          <p:nvPr/>
        </p:nvPicPr>
        <p:blipFill>
          <a:blip r:embed="rId3">
            <a:extLst/>
          </a:blip>
          <a:stretch>
            <a:fillRect/>
          </a:stretch>
        </p:blipFill>
        <p:spPr>
          <a:xfrm>
            <a:off x="-152400" y="800100"/>
            <a:ext cx="13312974" cy="8153400"/>
          </a:xfrm>
          <a:prstGeom prst="rect">
            <a:avLst/>
          </a:prstGeom>
          <a:ln w="12700">
            <a:miter lim="400000"/>
          </a:ln>
        </p:spPr>
      </p:pic>
    </p:spTree>
  </p:cSld>
  <p:clrMapOvr>
    <a:masterClrMapping/>
  </p:clrMapOvr>
  <p:transition xmlns:p14="http://schemas.microsoft.com/office/powerpoint/2010/mai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 name="Moliere_Petit-Bourbon.png"/>
          <p:cNvPicPr>
            <a:picLocks noChangeAspect="1"/>
          </p:cNvPicPr>
          <p:nvPr/>
        </p:nvPicPr>
        <p:blipFill>
          <a:blip r:embed="rId3">
            <a:extLst/>
          </a:blip>
          <a:stretch>
            <a:fillRect/>
          </a:stretch>
        </p:blipFill>
        <p:spPr>
          <a:xfrm>
            <a:off x="2692400" y="-101600"/>
            <a:ext cx="7620000" cy="9944183"/>
          </a:xfrm>
          <a:prstGeom prst="rect">
            <a:avLst/>
          </a:prstGeom>
          <a:ln w="12700">
            <a:miter lim="400000"/>
          </a:ln>
        </p:spPr>
      </p:pic>
    </p:spTree>
  </p:cSld>
  <p:clrMapOvr>
    <a:masterClrMapping/>
  </p:clrMapOvr>
  <p:transition xmlns:p14="http://schemas.microsoft.com/office/powerpoint/2010/mai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 name="th-du-marais.png"/>
          <p:cNvPicPr>
            <a:picLocks noChangeAspect="1"/>
          </p:cNvPicPr>
          <p:nvPr/>
        </p:nvPicPr>
        <p:blipFill>
          <a:blip r:embed="rId3">
            <a:extLst/>
          </a:blip>
          <a:stretch>
            <a:fillRect/>
          </a:stretch>
        </p:blipFill>
        <p:spPr>
          <a:xfrm>
            <a:off x="1549400" y="2642954"/>
            <a:ext cx="9906000" cy="5855548"/>
          </a:xfrm>
          <a:prstGeom prst="rect">
            <a:avLst/>
          </a:prstGeom>
          <a:ln w="12700">
            <a:miter lim="400000"/>
          </a:ln>
        </p:spPr>
      </p:pic>
      <p:sp>
        <p:nvSpPr>
          <p:cNvPr id="614" name="Shape 614"/>
          <p:cNvSpPr/>
          <p:nvPr/>
        </p:nvSpPr>
        <p:spPr>
          <a:xfrm>
            <a:off x="708669" y="393700"/>
            <a:ext cx="11587462" cy="1447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Les débuts de Molière: L’Illustre théâtre, un ancien</a:t>
            </a:r>
          </a:p>
          <a:p>
            <a:r>
              <a:t>jeu de paume transformé en salle de théâtre</a:t>
            </a:r>
          </a:p>
        </p:txBody>
      </p:sp>
    </p:spTree>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p:cNvSpPr>
          <p:nvPr>
            <p:ph type="title"/>
          </p:nvPr>
        </p:nvSpPr>
        <p:spPr>
          <a:prstGeom prst="rect">
            <a:avLst/>
          </a:prstGeom>
        </p:spPr>
        <p:txBody>
          <a:bodyPr/>
          <a:lstStyle/>
          <a:p>
            <a:r>
              <a:t>Mouvements littéraires</a:t>
            </a:r>
          </a:p>
        </p:txBody>
      </p:sp>
      <p:sp>
        <p:nvSpPr>
          <p:cNvPr id="619" name="Shape 619"/>
          <p:cNvSpPr/>
          <p:nvPr/>
        </p:nvSpPr>
        <p:spPr>
          <a:xfrm>
            <a:off x="4464000" y="4210050"/>
            <a:ext cx="4227315" cy="309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40000"/>
              </a:lnSpc>
              <a:defRPr sz="4800"/>
            </a:pPr>
            <a:r>
              <a:t>- le baroque</a:t>
            </a:r>
          </a:p>
          <a:p>
            <a:pPr algn="l">
              <a:lnSpc>
                <a:spcPct val="140000"/>
              </a:lnSpc>
              <a:defRPr sz="4800"/>
            </a:pPr>
            <a:r>
              <a:t>- le classicisme</a:t>
            </a:r>
          </a:p>
          <a:p>
            <a:pPr algn="l">
              <a:lnSpc>
                <a:spcPct val="140000"/>
              </a:lnSpc>
              <a:defRPr sz="4800"/>
            </a:pPr>
            <a:r>
              <a:t>- la préciosité</a:t>
            </a:r>
          </a:p>
        </p:txBody>
      </p:sp>
    </p:spTree>
  </p:cSld>
  <p:clrMapOvr>
    <a:masterClrMapping/>
  </p:clrMapOvr>
  <p:transition xmlns:p14="http://schemas.microsoft.com/office/powerpoint/2010/mai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p:cNvSpPr>
          <p:nvPr>
            <p:ph type="title"/>
          </p:nvPr>
        </p:nvSpPr>
        <p:spPr>
          <a:prstGeom prst="rect">
            <a:avLst/>
          </a:prstGeom>
        </p:spPr>
        <p:txBody>
          <a:bodyPr/>
          <a:lstStyle/>
          <a:p>
            <a:r>
              <a:t>Périodisation littéraire</a:t>
            </a:r>
          </a:p>
        </p:txBody>
      </p:sp>
      <p:sp>
        <p:nvSpPr>
          <p:cNvPr id="622" name="Shape 622"/>
          <p:cNvSpPr>
            <a:spLocks noGrp="1"/>
          </p:cNvSpPr>
          <p:nvPr>
            <p:ph type="body" idx="1"/>
          </p:nvPr>
        </p:nvSpPr>
        <p:spPr>
          <a:xfrm>
            <a:off x="1104900" y="2514600"/>
            <a:ext cx="10464800" cy="7035800"/>
          </a:xfrm>
          <a:prstGeom prst="rect">
            <a:avLst/>
          </a:prstGeom>
        </p:spPr>
        <p:txBody>
          <a:bodyPr/>
          <a:lstStyle/>
          <a:p>
            <a:pPr marL="0" indent="0">
              <a:lnSpc>
                <a:spcPct val="130000"/>
              </a:lnSpc>
              <a:spcBef>
                <a:spcPts val="500"/>
              </a:spcBef>
              <a:buSzTx/>
              <a:buNone/>
              <a:defRPr sz="3300">
                <a:solidFill>
                  <a:srgbClr val="000000"/>
                </a:solidFill>
              </a:defRPr>
            </a:pPr>
            <a:r>
              <a:t>- 1570-1650:   </a:t>
            </a:r>
            <a:r>
              <a:rPr b="1"/>
              <a:t>le baroque</a:t>
            </a:r>
            <a:r>
              <a:t> (Saint Amant, Théophile de Viau) - 1640-1661 la galanterie (littérature des salons, Voiture, Scudéry)</a:t>
            </a:r>
            <a:br/>
            <a:r>
              <a:t>- 1650-1661:   </a:t>
            </a:r>
            <a:r>
              <a:rPr b="1"/>
              <a:t>la préciosité</a:t>
            </a:r>
            <a:r>
              <a:t> (de Pure, Somaize)</a:t>
            </a:r>
            <a:br/>
            <a:r>
              <a:t>-1661-1680 (1661-1715):  </a:t>
            </a:r>
            <a:r>
              <a:rPr b="1"/>
              <a:t>le classicisme</a:t>
            </a:r>
            <a:r>
              <a:t> (Racine, Molière, La Fontaine, Boileau) </a:t>
            </a:r>
            <a:br/>
            <a:r>
              <a:t>- 1680: établissement de la Comédie-Française </a:t>
            </a:r>
            <a:br/>
            <a:r>
              <a:t>- 1680-1715: les précurseurs du XVIII</a:t>
            </a:r>
            <a:r>
              <a:rPr baseline="31999"/>
              <a:t>e</a:t>
            </a:r>
            <a:r>
              <a:t> siècle (Bayle, Fontenelle, Perrault) </a:t>
            </a:r>
          </a:p>
        </p:txBody>
      </p:sp>
    </p:spTree>
  </p:cSld>
  <p:clrMapOvr>
    <a:masterClrMapping/>
  </p:clrMapOvr>
  <p:transition xmlns:p14="http://schemas.microsoft.com/office/powerpoint/2010/mai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a:spLocks noGrp="1"/>
          </p:cNvSpPr>
          <p:nvPr>
            <p:ph type="title"/>
          </p:nvPr>
        </p:nvSpPr>
        <p:spPr>
          <a:prstGeom prst="rect">
            <a:avLst/>
          </a:prstGeom>
        </p:spPr>
        <p:txBody>
          <a:bodyPr/>
          <a:lstStyle/>
          <a:p>
            <a:r>
              <a:t>Le Baroque</a:t>
            </a:r>
          </a:p>
        </p:txBody>
      </p:sp>
      <p:sp>
        <p:nvSpPr>
          <p:cNvPr id="625" name="Shape 625"/>
          <p:cNvSpPr/>
          <p:nvPr/>
        </p:nvSpPr>
        <p:spPr>
          <a:xfrm>
            <a:off x="1257300" y="7569200"/>
            <a:ext cx="115697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defRPr>
            </a:lvl1pPr>
          </a:lstStyle>
          <a:p>
            <a:r>
              <a:t>Courant associé aux libertins (libertinage – libre-pensée) </a:t>
            </a:r>
          </a:p>
        </p:txBody>
      </p:sp>
      <p:sp>
        <p:nvSpPr>
          <p:cNvPr id="626" name="Shape 626"/>
          <p:cNvSpPr/>
          <p:nvPr/>
        </p:nvSpPr>
        <p:spPr>
          <a:xfrm>
            <a:off x="1206500" y="2476500"/>
            <a:ext cx="103124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defRPr>
            </a:lvl1pPr>
          </a:lstStyle>
          <a:p>
            <a:r>
              <a:t>Barrocco  désigne une «petite perle irrégulière»</a:t>
            </a:r>
          </a:p>
        </p:txBody>
      </p:sp>
      <p:sp>
        <p:nvSpPr>
          <p:cNvPr id="627" name="Shape 627"/>
          <p:cNvSpPr/>
          <p:nvPr/>
        </p:nvSpPr>
        <p:spPr>
          <a:xfrm>
            <a:off x="1244600" y="3695700"/>
            <a:ext cx="11150600" cy="193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defRPr>
            </a:lvl1pPr>
          </a:lstStyle>
          <a:p>
            <a:r>
              <a:t>Caractéristiques: mouvement/ chaos/ désordre / exubérance / complexité/ trompe-l’œil/ surcharge de détails </a:t>
            </a:r>
          </a:p>
        </p:txBody>
      </p:sp>
      <p:sp>
        <p:nvSpPr>
          <p:cNvPr id="628" name="Shape 628"/>
          <p:cNvSpPr/>
          <p:nvPr/>
        </p:nvSpPr>
        <p:spPr>
          <a:xfrm>
            <a:off x="1206500" y="6299200"/>
            <a:ext cx="1068906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42900" indent="-342900" algn="l" defTabSz="457200">
              <a:defRPr sz="3600">
                <a:solidFill>
                  <a:srgbClr val="000000"/>
                </a:solidFill>
              </a:defRPr>
            </a:lvl1pPr>
          </a:lstStyle>
          <a:p>
            <a:r>
              <a:t>Théophile: "La règle me déplaît, j'écris confusément"</a:t>
            </a:r>
          </a:p>
        </p:txBody>
      </p:sp>
      <p:sp>
        <p:nvSpPr>
          <p:cNvPr id="629" name="Shape 629"/>
          <p:cNvSpPr/>
          <p:nvPr/>
        </p:nvSpPr>
        <p:spPr>
          <a:xfrm>
            <a:off x="1231900" y="8839200"/>
            <a:ext cx="9664378"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42900" indent="-342900" algn="l" defTabSz="457200">
              <a:defRPr sz="3600">
                <a:solidFill>
                  <a:srgbClr val="000000"/>
                </a:solidFill>
              </a:defRPr>
            </a:lvl1pPr>
          </a:lstStyle>
          <a:p>
            <a:r>
              <a:t>Idéologie de rupture avec les modèles du passé</a:t>
            </a:r>
          </a:p>
        </p:txBody>
      </p:sp>
    </p:spTree>
  </p:cSld>
  <p:clrMapOvr>
    <a:masterClrMapping/>
  </p:clrMapOvr>
  <p:transition xmlns:p14="http://schemas.microsoft.com/office/powerpoint/2010/mai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title"/>
          </p:nvPr>
        </p:nvSpPr>
        <p:spPr>
          <a:prstGeom prst="rect">
            <a:avLst/>
          </a:prstGeom>
        </p:spPr>
        <p:txBody>
          <a:bodyPr/>
          <a:lstStyle/>
          <a:p>
            <a:r>
              <a:t>Le Classicisme</a:t>
            </a:r>
          </a:p>
        </p:txBody>
      </p:sp>
      <p:sp>
        <p:nvSpPr>
          <p:cNvPr id="634" name="Shape 634"/>
          <p:cNvSpPr/>
          <p:nvPr/>
        </p:nvSpPr>
        <p:spPr>
          <a:xfrm>
            <a:off x="1193800" y="5981700"/>
            <a:ext cx="11582400"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l" defTabSz="457200">
              <a:defRPr sz="3600">
                <a:solidFill>
                  <a:srgbClr val="000000"/>
                </a:solidFill>
              </a:defRPr>
            </a:lvl1pPr>
          </a:lstStyle>
          <a:p>
            <a:r>
              <a:t>D'Aubignac: "La beauté n'est ni variable ni passagère mais constante, certaine et au goût de tous les temps."   </a:t>
            </a:r>
          </a:p>
        </p:txBody>
      </p:sp>
      <p:sp>
        <p:nvSpPr>
          <p:cNvPr id="635" name="Shape 635"/>
          <p:cNvSpPr/>
          <p:nvPr/>
        </p:nvSpPr>
        <p:spPr>
          <a:xfrm>
            <a:off x="1206500" y="4914900"/>
            <a:ext cx="10692855" cy="1320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42900" indent="-342900" algn="l" defTabSz="457200">
              <a:defRPr sz="3600">
                <a:solidFill>
                  <a:srgbClr val="000000"/>
                </a:solidFill>
              </a:defRPr>
            </a:lvl1pPr>
          </a:lstStyle>
          <a:p>
            <a:r>
              <a:t>Caractéristiques: ordre, symétrie, respect des règles,</a:t>
            </a:r>
          </a:p>
        </p:txBody>
      </p:sp>
      <p:sp>
        <p:nvSpPr>
          <p:cNvPr id="636" name="Shape 636"/>
          <p:cNvSpPr/>
          <p:nvPr/>
        </p:nvSpPr>
        <p:spPr>
          <a:xfrm>
            <a:off x="558378" y="2959100"/>
            <a:ext cx="120777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solidFill>
                  <a:srgbClr val="000000"/>
                </a:solidFill>
              </a:defRPr>
            </a:lvl1pPr>
          </a:lstStyle>
          <a:p>
            <a:r>
              <a:t>Règne de Louis XIV:  le monde est figé, régulé, stable, soumis à la volonté divine (monarchie de droit divin)</a:t>
            </a:r>
          </a:p>
        </p:txBody>
      </p:sp>
      <p:sp>
        <p:nvSpPr>
          <p:cNvPr id="637" name="Shape 637"/>
          <p:cNvSpPr/>
          <p:nvPr/>
        </p:nvSpPr>
        <p:spPr>
          <a:xfrm>
            <a:off x="1193800" y="8242300"/>
            <a:ext cx="541674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42900" indent="-342900" algn="l" defTabSz="457200">
              <a:defRPr sz="3600">
                <a:solidFill>
                  <a:srgbClr val="000000"/>
                </a:solidFill>
              </a:defRPr>
            </a:lvl1pPr>
          </a:lstStyle>
          <a:p>
            <a:r>
              <a:t>Admiration de l’Antiquité</a:t>
            </a:r>
          </a:p>
        </p:txBody>
      </p:sp>
    </p:spTree>
  </p:cSld>
  <p:clrMapOvr>
    <a:masterClrMapping/>
  </p:clrMapOvr>
  <p:transition xmlns:p14="http://schemas.microsoft.com/office/powerpoint/2010/mai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title"/>
          </p:nvPr>
        </p:nvSpPr>
        <p:spPr>
          <a:xfrm>
            <a:off x="1270000" y="101600"/>
            <a:ext cx="10464800" cy="1714500"/>
          </a:xfrm>
          <a:prstGeom prst="rect">
            <a:avLst/>
          </a:prstGeom>
        </p:spPr>
        <p:txBody>
          <a:bodyPr/>
          <a:lstStyle/>
          <a:p>
            <a:r>
              <a:t>Baroque VS classicisme</a:t>
            </a:r>
          </a:p>
        </p:txBody>
      </p:sp>
      <p:graphicFrame>
        <p:nvGraphicFramePr>
          <p:cNvPr id="642" name="Table 642"/>
          <p:cNvGraphicFramePr/>
          <p:nvPr/>
        </p:nvGraphicFramePr>
        <p:xfrm>
          <a:off x="762000" y="1993900"/>
          <a:ext cx="11480800" cy="7619997"/>
        </p:xfrm>
        <a:graphic>
          <a:graphicData uri="http://schemas.openxmlformats.org/drawingml/2006/table">
            <a:tbl>
              <a:tblPr>
                <a:tableStyleId>{8F44A2F1-9E1F-4B54-A3A2-5F16C0AD49E2}</a:tableStyleId>
              </a:tblPr>
              <a:tblGrid>
                <a:gridCol w="5740400"/>
                <a:gridCol w="5740400"/>
              </a:tblGrid>
              <a:tr h="826330">
                <a:tc>
                  <a:txBody>
                    <a:bodyPr/>
                    <a:lstStyle/>
                    <a:p>
                      <a:pPr algn="l" defTabSz="914400">
                        <a:tabLst>
                          <a:tab pos="914400" algn="l"/>
                        </a:tabLst>
                        <a:defRPr>
                          <a:solidFill>
                            <a:srgbClr val="000000"/>
                          </a:solidFill>
                        </a:defRPr>
                      </a:pPr>
                      <a:r>
                        <a:rPr sz="2800"/>
                        <a:t>modèle social: le libertin</a:t>
                      </a:r>
                    </a:p>
                  </a:txBody>
                  <a:tcPr marL="50800" marR="50800" marT="50800" marB="50800" anchor="ctr" horzOverflow="overflow"/>
                </a:tc>
                <a:tc>
                  <a:txBody>
                    <a:bodyPr/>
                    <a:lstStyle/>
                    <a:p>
                      <a:pPr algn="l" defTabSz="914400">
                        <a:tabLst>
                          <a:tab pos="914400" algn="l"/>
                        </a:tabLst>
                        <a:defRPr>
                          <a:solidFill>
                            <a:srgbClr val="000000"/>
                          </a:solidFill>
                        </a:defRPr>
                      </a:pPr>
                      <a:r>
                        <a:rPr sz="2800"/>
                        <a:t>modèle social: l’honnête homme</a:t>
                      </a:r>
                    </a:p>
                  </a:txBody>
                  <a:tcPr marL="50800" marR="50800" marT="50800" marB="50800" anchor="ctr" horzOverflow="overflow"/>
                </a:tc>
              </a:tr>
              <a:tr h="1622557">
                <a:tc>
                  <a:txBody>
                    <a:bodyPr/>
                    <a:lstStyle/>
                    <a:p>
                      <a:pPr algn="l" defTabSz="914400">
                        <a:tabLst>
                          <a:tab pos="914400" algn="l"/>
                        </a:tabLst>
                        <a:defRPr>
                          <a:solidFill>
                            <a:srgbClr val="000000"/>
                          </a:solidFill>
                        </a:defRPr>
                      </a:pPr>
                      <a:r>
                        <a:rPr sz="2800"/>
                        <a:t>doctrine jésuite: l’homme peut influencer son destin et gagner son salut</a:t>
                      </a:r>
                    </a:p>
                  </a:txBody>
                  <a:tcPr marL="50800" marR="50800" marT="50800" marB="50800" anchor="ctr" horzOverflow="overflow"/>
                </a:tc>
                <a:tc>
                  <a:txBody>
                    <a:bodyPr/>
                    <a:lstStyle/>
                    <a:p>
                      <a:pPr algn="l" defTabSz="914400">
                        <a:tabLst>
                          <a:tab pos="914400" algn="l"/>
                        </a:tabLst>
                        <a:defRPr>
                          <a:solidFill>
                            <a:srgbClr val="000000"/>
                          </a:solidFill>
                        </a:defRPr>
                      </a:pPr>
                      <a:r>
                        <a:rPr sz="2800"/>
                        <a:t>doctrine janséniste: le destin de l’homme est déterminé à l’avance et voulu par DIEU</a:t>
                      </a:r>
                    </a:p>
                  </a:txBody>
                  <a:tcPr marL="50800" marR="50800" marT="50800" marB="50800" anchor="ctr" horzOverflow="overflow"/>
                </a:tc>
              </a:tr>
              <a:tr h="1596260">
                <a:tc>
                  <a:txBody>
                    <a:bodyPr/>
                    <a:lstStyle/>
                    <a:p>
                      <a:pPr marL="342900" indent="-342900" algn="l" defTabSz="457200">
                        <a:defRPr>
                          <a:solidFill>
                            <a:srgbClr val="000000"/>
                          </a:solidFill>
                        </a:defRPr>
                      </a:pPr>
                      <a:r>
                        <a:rPr sz="2800"/>
                        <a:t>mouvement/ chaos/ désordre / exubérance
</a:t>
                      </a:r>
                    </a:p>
                  </a:txBody>
                  <a:tcPr marL="50800" marR="50800" marT="50800" marB="50800" anchor="ctr" horzOverflow="overflow"/>
                </a:tc>
                <a:tc>
                  <a:txBody>
                    <a:bodyPr/>
                    <a:lstStyle/>
                    <a:p>
                      <a:pPr marL="342900" indent="-342900" algn="l" defTabSz="457200">
                        <a:defRPr sz="2800">
                          <a:solidFill>
                            <a:srgbClr val="000000"/>
                          </a:solidFill>
                        </a:defRPr>
                      </a:pPr>
                      <a:r>
                        <a:t>stabilité , symétrie, ordre, respect des règles</a:t>
                      </a:r>
                    </a:p>
                  </a:txBody>
                  <a:tcPr marL="50800" marR="50800" marT="50800" marB="50800" anchor="ctr" horzOverflow="overflow"/>
                </a:tc>
              </a:tr>
              <a:tr h="1404739">
                <a:tc>
                  <a:txBody>
                    <a:bodyPr/>
                    <a:lstStyle/>
                    <a:p>
                      <a:pPr algn="l" defTabSz="914400">
                        <a:tabLst>
                          <a:tab pos="914400" algn="l"/>
                        </a:tabLst>
                        <a:defRPr>
                          <a:solidFill>
                            <a:srgbClr val="000000"/>
                          </a:solidFill>
                        </a:defRPr>
                      </a:pPr>
                      <a:r>
                        <a:rPr sz="2800"/>
                        <a:t>tourné vers le renouveau, la modernité, rupture avec le passé</a:t>
                      </a:r>
                    </a:p>
                  </a:txBody>
                  <a:tcPr marL="50800" marR="50800" marT="50800" marB="50800" anchor="ctr" horzOverflow="overflow"/>
                </a:tc>
                <a:tc>
                  <a:txBody>
                    <a:bodyPr/>
                    <a:lstStyle/>
                    <a:p>
                      <a:pPr algn="l" defTabSz="914400">
                        <a:tabLst>
                          <a:tab pos="914400" algn="l"/>
                        </a:tabLst>
                        <a:defRPr>
                          <a:solidFill>
                            <a:srgbClr val="000000"/>
                          </a:solidFill>
                        </a:defRPr>
                      </a:pPr>
                      <a:r>
                        <a:rPr sz="2800"/>
                        <a:t>tourné vers l’Antiquité</a:t>
                      </a:r>
                    </a:p>
                  </a:txBody>
                  <a:tcPr marL="50800" marR="50800" marT="50800" marB="50800" anchor="ctr" horzOverflow="overflow"/>
                </a:tc>
              </a:tr>
              <a:tr h="2170111">
                <a:tc>
                  <a:txBody>
                    <a:bodyPr/>
                    <a:lstStyle/>
                    <a:p>
                      <a:pPr marL="342900" indent="-342900" algn="l" defTabSz="457200">
                        <a:defRPr>
                          <a:solidFill>
                            <a:srgbClr val="000000"/>
                          </a:solidFill>
                        </a:defRPr>
                      </a:pPr>
                      <a:r>
                        <a:rPr sz="2800"/>
                        <a:t>Théophile "La règle me déplaît, j'écris confusément"</a:t>
                      </a:r>
                    </a:p>
                  </a:txBody>
                  <a:tcPr marL="50800" marR="50800" marT="50800" marB="50800" anchor="ctr" horzOverflow="overflow"/>
                </a:tc>
                <a:tc>
                  <a:txBody>
                    <a:bodyPr/>
                    <a:lstStyle/>
                    <a:p>
                      <a:pPr marL="342900" indent="-342900" algn="l" defTabSz="457200">
                        <a:defRPr sz="2800">
                          <a:solidFill>
                            <a:srgbClr val="000000"/>
                          </a:solidFill>
                        </a:defRPr>
                      </a:pPr>
                      <a:r>
                        <a:t>D'Aubignac "La beauté n'est ni variable ni passagère mais constante, certaine et au goût de tous les temps."   </a:t>
                      </a:r>
                    </a:p>
                  </a:txBody>
                  <a:tcPr marL="50800" marR="50800" marT="50800" marB="50800" anchor="ctr" horzOverflow="overflow"/>
                </a:tc>
              </a:tr>
            </a:tbl>
          </a:graphicData>
        </a:graphic>
      </p:graphicFrame>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p:cNvSpPr>
          <p:nvPr>
            <p:ph type="title"/>
          </p:nvPr>
        </p:nvSpPr>
        <p:spPr>
          <a:prstGeom prst="rect">
            <a:avLst/>
          </a:prstGeom>
        </p:spPr>
        <p:txBody>
          <a:bodyPr/>
          <a:lstStyle/>
          <a:p>
            <a:r>
              <a:t>Louis XIV (1638-1715)</a:t>
            </a:r>
          </a:p>
          <a:p>
            <a:r>
              <a:t>Règne: 1643-1715</a:t>
            </a:r>
          </a:p>
        </p:txBody>
      </p:sp>
      <p:pic>
        <p:nvPicPr>
          <p:cNvPr id="218" name="220px-LouisXIV-child.png"/>
          <p:cNvPicPr>
            <a:picLocks noChangeAspect="1"/>
          </p:cNvPicPr>
          <p:nvPr/>
        </p:nvPicPr>
        <p:blipFill>
          <a:blip r:embed="rId3">
            <a:extLst/>
          </a:blip>
          <a:stretch>
            <a:fillRect/>
          </a:stretch>
        </p:blipFill>
        <p:spPr>
          <a:xfrm>
            <a:off x="241300" y="3860800"/>
            <a:ext cx="2794000" cy="3149600"/>
          </a:xfrm>
          <a:prstGeom prst="rect">
            <a:avLst/>
          </a:prstGeom>
          <a:ln w="12700">
            <a:miter lim="400000"/>
          </a:ln>
        </p:spPr>
      </p:pic>
      <p:pic>
        <p:nvPicPr>
          <p:cNvPr id="219" name="220px-AnnaofAustria01.png"/>
          <p:cNvPicPr>
            <a:picLocks noChangeAspect="1"/>
          </p:cNvPicPr>
          <p:nvPr/>
        </p:nvPicPr>
        <p:blipFill>
          <a:blip r:embed="rId4">
            <a:extLst/>
          </a:blip>
          <a:stretch>
            <a:fillRect/>
          </a:stretch>
        </p:blipFill>
        <p:spPr>
          <a:xfrm>
            <a:off x="4978400" y="2280689"/>
            <a:ext cx="3581400" cy="4362797"/>
          </a:xfrm>
          <a:prstGeom prst="rect">
            <a:avLst/>
          </a:prstGeom>
          <a:ln w="12700">
            <a:miter lim="400000"/>
          </a:ln>
        </p:spPr>
      </p:pic>
      <p:sp>
        <p:nvSpPr>
          <p:cNvPr id="220" name="Shape 220"/>
          <p:cNvSpPr/>
          <p:nvPr/>
        </p:nvSpPr>
        <p:spPr>
          <a:xfrm>
            <a:off x="8753797" y="1981199"/>
            <a:ext cx="4254501" cy="273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a:solidFill>
                  <a:srgbClr val="000000"/>
                </a:solidFill>
              </a:defRPr>
            </a:pPr>
            <a:r>
              <a:t>Régence d’Anne d’Autriche, sa mère</a:t>
            </a:r>
          </a:p>
          <a:p>
            <a:pPr algn="l">
              <a:defRPr sz="3600">
                <a:solidFill>
                  <a:srgbClr val="000000"/>
                </a:solidFill>
              </a:defRPr>
            </a:pPr>
            <a:r>
              <a:t>(1601-1666)</a:t>
            </a:r>
          </a:p>
        </p:txBody>
      </p:sp>
      <p:sp>
        <p:nvSpPr>
          <p:cNvPr id="221" name="Shape 221"/>
          <p:cNvSpPr/>
          <p:nvPr/>
        </p:nvSpPr>
        <p:spPr>
          <a:xfrm>
            <a:off x="254000" y="6915150"/>
            <a:ext cx="3869234" cy="279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Louis XIV</a:t>
            </a:r>
          </a:p>
          <a:p>
            <a:pPr algn="l">
              <a:defRPr>
                <a:solidFill>
                  <a:srgbClr val="000000"/>
                </a:solidFill>
              </a:defRPr>
            </a:pPr>
            <a:r>
              <a:t>roi à 4 ans</a:t>
            </a:r>
          </a:p>
          <a:p>
            <a:pPr algn="l">
              <a:defRPr>
                <a:solidFill>
                  <a:srgbClr val="000000"/>
                </a:solidFill>
              </a:defRPr>
            </a:pPr>
            <a:r>
              <a:t>Pleins pouvoirs </a:t>
            </a:r>
          </a:p>
          <a:p>
            <a:pPr algn="l">
              <a:defRPr>
                <a:solidFill>
                  <a:srgbClr val="000000"/>
                </a:solidFill>
              </a:defRPr>
            </a:pPr>
            <a:r>
              <a:t>à 16 ans</a:t>
            </a:r>
          </a:p>
        </p:txBody>
      </p:sp>
      <p:pic>
        <p:nvPicPr>
          <p:cNvPr id="222" name="Mazarin-mignard.png"/>
          <p:cNvPicPr>
            <a:picLocks noChangeAspect="1"/>
          </p:cNvPicPr>
          <p:nvPr/>
        </p:nvPicPr>
        <p:blipFill>
          <a:blip r:embed="rId5">
            <a:extLst/>
          </a:blip>
          <a:stretch>
            <a:fillRect/>
          </a:stretch>
        </p:blipFill>
        <p:spPr>
          <a:xfrm>
            <a:off x="8583652" y="4635500"/>
            <a:ext cx="3367049" cy="3962400"/>
          </a:xfrm>
          <a:prstGeom prst="rect">
            <a:avLst/>
          </a:prstGeom>
          <a:ln w="12700">
            <a:miter lim="400000"/>
          </a:ln>
        </p:spPr>
      </p:pic>
      <p:sp>
        <p:nvSpPr>
          <p:cNvPr id="223" name="Shape 223"/>
          <p:cNvSpPr/>
          <p:nvPr/>
        </p:nvSpPr>
        <p:spPr>
          <a:xfrm>
            <a:off x="8394700" y="8439150"/>
            <a:ext cx="4794449" cy="1447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a:solidFill>
                  <a:srgbClr val="000000"/>
                </a:solidFill>
              </a:defRPr>
            </a:pPr>
            <a:r>
              <a:t>Mazarin (1602-1661)</a:t>
            </a:r>
          </a:p>
          <a:p>
            <a:pPr algn="l">
              <a:defRPr>
                <a:solidFill>
                  <a:srgbClr val="000000"/>
                </a:solidFill>
              </a:defRPr>
            </a:pPr>
            <a:r>
              <a:t>1er ministre</a:t>
            </a:r>
          </a:p>
        </p:txBody>
      </p:sp>
      <p:sp>
        <p:nvSpPr>
          <p:cNvPr id="224" name="Shape 224"/>
          <p:cNvSpPr/>
          <p:nvPr/>
        </p:nvSpPr>
        <p:spPr>
          <a:xfrm flipH="1">
            <a:off x="3227652" y="4693840"/>
            <a:ext cx="1728424" cy="9861"/>
          </a:xfrm>
          <a:prstGeom prst="line">
            <a:avLst/>
          </a:prstGeom>
          <a:ln w="101600">
            <a:solidFill>
              <a:srgbClr val="515151"/>
            </a:solidFill>
            <a:miter lim="400000"/>
            <a:headEnd type="stealth"/>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2" animBg="1" advAuto="0"/>
      <p:bldP spid="220" grpId="3" animBg="1" advAuto="0"/>
      <p:bldP spid="222" grpId="4" animBg="1" advAuto="0"/>
      <p:bldP spid="223" grpId="5" animBg="1" advAuto="0"/>
      <p:bldP spid="224"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Shape 644"/>
          <p:cNvSpPr>
            <a:spLocks noGrp="1"/>
          </p:cNvSpPr>
          <p:nvPr>
            <p:ph type="title"/>
          </p:nvPr>
        </p:nvSpPr>
        <p:spPr>
          <a:xfrm>
            <a:off x="1270000" y="0"/>
            <a:ext cx="10464800" cy="1714500"/>
          </a:xfrm>
          <a:prstGeom prst="rect">
            <a:avLst/>
          </a:prstGeom>
        </p:spPr>
        <p:txBody>
          <a:bodyPr/>
          <a:lstStyle/>
          <a:p>
            <a:r>
              <a:t>Baroque VS classicisme</a:t>
            </a:r>
          </a:p>
        </p:txBody>
      </p:sp>
      <p:graphicFrame>
        <p:nvGraphicFramePr>
          <p:cNvPr id="645" name="Table 645"/>
          <p:cNvGraphicFramePr/>
          <p:nvPr/>
        </p:nvGraphicFramePr>
        <p:xfrm>
          <a:off x="295374" y="1892300"/>
          <a:ext cx="12420600" cy="7739954"/>
        </p:xfrm>
        <a:graphic>
          <a:graphicData uri="http://schemas.openxmlformats.org/drawingml/2006/table">
            <a:tbl>
              <a:tblPr>
                <a:tableStyleId>{8F44A2F1-9E1F-4B54-A3A2-5F16C0AD49E2}</a:tableStyleId>
              </a:tblPr>
              <a:tblGrid>
                <a:gridCol w="6245128"/>
                <a:gridCol w="6175472"/>
              </a:tblGrid>
              <a:tr h="615134">
                <a:tc>
                  <a:txBody>
                    <a:bodyPr/>
                    <a:lstStyle/>
                    <a:p>
                      <a:pPr algn="l" defTabSz="914400">
                        <a:tabLst>
                          <a:tab pos="914400" algn="l"/>
                        </a:tabLst>
                        <a:defRPr>
                          <a:solidFill>
                            <a:srgbClr val="000000"/>
                          </a:solidFill>
                        </a:defRPr>
                      </a:pPr>
                      <a:r>
                        <a:rPr sz="2800"/>
                        <a:t>refus des règles et de la régularité</a:t>
                      </a:r>
                    </a:p>
                  </a:txBody>
                  <a:tcPr marL="50800" marR="50800" marT="50800" marB="50800" anchor="ctr" horzOverflow="overflow"/>
                </a:tc>
                <a:tc>
                  <a:txBody>
                    <a:bodyPr/>
                    <a:lstStyle/>
                    <a:p>
                      <a:pPr algn="l" defTabSz="914400">
                        <a:tabLst>
                          <a:tab pos="914400" algn="l"/>
                        </a:tabLst>
                        <a:defRPr>
                          <a:solidFill>
                            <a:srgbClr val="000000"/>
                          </a:solidFill>
                        </a:defRPr>
                      </a:pPr>
                      <a:r>
                        <a:rPr sz="2800"/>
                        <a:t>régulation (unités)</a:t>
                      </a:r>
                    </a:p>
                  </a:txBody>
                  <a:tcPr marL="50800" marR="50800" marT="50800" marB="50800" anchor="ctr" horzOverflow="overflow"/>
                </a:tc>
              </a:tr>
              <a:tr h="1066800">
                <a:tc>
                  <a:txBody>
                    <a:bodyPr/>
                    <a:lstStyle/>
                    <a:p>
                      <a:pPr algn="l" defTabSz="914400">
                        <a:tabLst>
                          <a:tab pos="914400" algn="l"/>
                        </a:tabLst>
                        <a:defRPr>
                          <a:solidFill>
                            <a:srgbClr val="000000"/>
                          </a:solidFill>
                        </a:defRPr>
                      </a:pPr>
                      <a:r>
                        <a:rPr sz="2800"/>
                        <a:t>Mélange des genres nobles et vulgaires</a:t>
                      </a:r>
                    </a:p>
                  </a:txBody>
                  <a:tcPr marL="50800" marR="50800" marT="50800" marB="50800" anchor="ctr" horzOverflow="overflow"/>
                </a:tc>
                <a:tc>
                  <a:txBody>
                    <a:bodyPr/>
                    <a:lstStyle/>
                    <a:p>
                      <a:pPr algn="l" defTabSz="914400">
                        <a:tabLst>
                          <a:tab pos="914400" algn="l"/>
                        </a:tabLst>
                        <a:defRPr>
                          <a:solidFill>
                            <a:srgbClr val="000000"/>
                          </a:solidFill>
                        </a:defRPr>
                      </a:pPr>
                      <a:r>
                        <a:rPr sz="2800"/>
                        <a:t>Distinction entre le genres nobles et vulgaires</a:t>
                      </a:r>
                    </a:p>
                  </a:txBody>
                  <a:tcPr marL="50800" marR="50800" marT="50800" marB="50800" anchor="ctr" horzOverflow="overflow"/>
                </a:tc>
              </a:tr>
              <a:tr h="1559735">
                <a:tc>
                  <a:txBody>
                    <a:bodyPr/>
                    <a:lstStyle/>
                    <a:p>
                      <a:pPr marL="342900" indent="-342900" algn="l" defTabSz="457200">
                        <a:defRPr sz="2800">
                          <a:solidFill>
                            <a:srgbClr val="000000"/>
                          </a:solidFill>
                        </a:defRPr>
                      </a:pPr>
                      <a:r>
                        <a:t>mélange: tragique et comique</a:t>
                      </a:r>
                    </a:p>
                    <a:p>
                      <a:pPr marL="342900" indent="-342900" algn="l" defTabSz="457200">
                        <a:defRPr sz="2800" i="1">
                          <a:solidFill>
                            <a:srgbClr val="000000"/>
                          </a:solidFill>
                        </a:defRPr>
                      </a:pPr>
                      <a:r>
                        <a:t>L’Illusion comique</a:t>
                      </a:r>
                      <a:r>
                        <a:rPr i="0"/>
                        <a:t> (1636) de Corneille</a:t>
                      </a:r>
                    </a:p>
                    <a:p>
                      <a:pPr marL="342900" indent="-342900" algn="l" defTabSz="457200">
                        <a:defRPr sz="2800" i="1">
                          <a:solidFill>
                            <a:srgbClr val="000000"/>
                          </a:solidFill>
                        </a:defRPr>
                      </a:pPr>
                      <a:r>
                        <a:t>La tempête </a:t>
                      </a:r>
                      <a:r>
                        <a:rPr i="0"/>
                        <a:t>(1611</a:t>
                      </a:r>
                      <a:r>
                        <a:t>)</a:t>
                      </a:r>
                      <a:r>
                        <a:rPr i="0"/>
                        <a:t> de Shakespeare</a:t>
                      </a:r>
                    </a:p>
                  </a:txBody>
                  <a:tcPr marL="50800" marR="50800" marT="50800" marB="50800" anchor="ctr" horzOverflow="overflow"/>
                </a:tc>
                <a:tc>
                  <a:txBody>
                    <a:bodyPr/>
                    <a:lstStyle/>
                    <a:p>
                      <a:pPr marL="342900" indent="-342900" algn="l" defTabSz="457200">
                        <a:defRPr>
                          <a:solidFill>
                            <a:srgbClr val="000000"/>
                          </a:solidFill>
                        </a:defRPr>
                      </a:pPr>
                      <a:r>
                        <a:rPr sz="2800"/>
                        <a:t>Pas de mélange de registres</a:t>
                      </a:r>
                    </a:p>
                  </a:txBody>
                  <a:tcPr marL="50800" marR="50800" marT="50800" marB="50800" anchor="ctr" horzOverflow="overflow"/>
                </a:tc>
              </a:tr>
              <a:tr h="1536700">
                <a:tc>
                  <a:txBody>
                    <a:bodyPr/>
                    <a:lstStyle/>
                    <a:p>
                      <a:pPr marL="342900" indent="-342900" algn="l" defTabSz="457200">
                        <a:defRPr>
                          <a:solidFill>
                            <a:srgbClr val="000000"/>
                          </a:solidFill>
                        </a:defRPr>
                      </a:pPr>
                      <a:r>
                        <a:rPr sz="2800"/>
                        <a:t>foules, mouvements des corps, contrastes des couleurs, méatmorphoses</a:t>
                      </a:r>
                    </a:p>
                  </a:txBody>
                  <a:tcPr marL="50800" marR="50800" marT="50800" marB="50800" anchor="ctr" horzOverflow="overflow"/>
                </a:tc>
                <a:tc>
                  <a:txBody>
                    <a:bodyPr/>
                    <a:lstStyle/>
                    <a:p>
                      <a:pPr marL="342900" indent="-342900" algn="l" defTabSz="457200">
                        <a:defRPr>
                          <a:solidFill>
                            <a:srgbClr val="000000"/>
                          </a:solidFill>
                        </a:defRPr>
                      </a:pPr>
                      <a:r>
                        <a:rPr sz="2800"/>
                        <a:t>Mesure, équilibre, monde ordonné</a:t>
                      </a:r>
                    </a:p>
                  </a:txBody>
                  <a:tcPr marL="50800" marR="50800" marT="50800" marB="50800" anchor="ctr" horzOverflow="overflow"/>
                </a:tc>
              </a:tr>
              <a:tr h="1536700">
                <a:tc>
                  <a:txBody>
                    <a:bodyPr/>
                    <a:lstStyle/>
                    <a:p>
                      <a:pPr algn="l" defTabSz="914400">
                        <a:tabLst>
                          <a:tab pos="914400" algn="l"/>
                        </a:tabLst>
                        <a:defRPr>
                          <a:solidFill>
                            <a:srgbClr val="000000"/>
                          </a:solidFill>
                        </a:defRPr>
                      </a:pPr>
                      <a:r>
                        <a:rPr sz="2800"/>
                        <a:t>thèmes de l’illusion, des apparences trompeuses (merveilleux, fées, magiciens, etc.)</a:t>
                      </a:r>
                    </a:p>
                  </a:txBody>
                  <a:tcPr marL="50800" marR="50800" marT="50800" marB="50800" anchor="ctr" horzOverflow="overflow"/>
                </a:tc>
                <a:tc>
                  <a:txBody>
                    <a:bodyPr/>
                    <a:lstStyle/>
                    <a:p>
                      <a:pPr algn="l" defTabSz="914400">
                        <a:tabLst>
                          <a:tab pos="914400" algn="l"/>
                        </a:tabLst>
                        <a:defRPr>
                          <a:solidFill>
                            <a:srgbClr val="000000"/>
                          </a:solidFill>
                        </a:defRPr>
                      </a:pPr>
                      <a:r>
                        <a:rPr sz="2800"/>
                        <a:t>Univers réaliste</a:t>
                      </a:r>
                    </a:p>
                  </a:txBody>
                  <a:tcPr marL="50800" marR="50800" marT="50800" marB="50800" anchor="ctr" horzOverflow="overflow"/>
                </a:tc>
              </a:tr>
              <a:tr h="1424885">
                <a:tc>
                  <a:txBody>
                    <a:bodyPr/>
                    <a:lstStyle/>
                    <a:p>
                      <a:pPr marL="342900" indent="-342900" algn="l" defTabSz="457200">
                        <a:defRPr>
                          <a:solidFill>
                            <a:srgbClr val="000000"/>
                          </a:solidFill>
                        </a:defRPr>
                      </a:pPr>
                      <a:r>
                        <a:rPr sz="2800"/>
                        <a:t>le monde entier est un théâtre (Shakespeare), construction en abîme</a:t>
                      </a:r>
                    </a:p>
                  </a:txBody>
                  <a:tcPr marL="50800" marR="50800" marT="50800" marB="50800" anchor="ctr" horzOverflow="overflow"/>
                </a:tc>
                <a:tc>
                  <a:txBody>
                    <a:bodyPr/>
                    <a:lstStyle/>
                    <a:p>
                      <a:pPr marL="342900" indent="-342900" algn="l" defTabSz="457200">
                        <a:defRPr>
                          <a:solidFill>
                            <a:srgbClr val="000000"/>
                          </a:solidFill>
                        </a:defRPr>
                      </a:pPr>
                      <a:r>
                        <a:rPr sz="2800"/>
                        <a:t>le théâtre reflète le monde</a:t>
                      </a:r>
                    </a:p>
                  </a:txBody>
                  <a:tcPr marL="50800" marR="50800" marT="50800" marB="50800" anchor="ctr" horzOverflow="overflow"/>
                </a:tc>
              </a:tr>
            </a:tbl>
          </a:graphicData>
        </a:graphic>
      </p:graphicFrame>
    </p:spTree>
  </p:cSld>
  <p:clrMapOvr>
    <a:masterClrMapping/>
  </p:clrMapOvr>
  <p:transition xmlns:p14="http://schemas.microsoft.com/office/powerpoint/2010/mai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Shape 649"/>
          <p:cNvSpPr>
            <a:spLocks noGrp="1"/>
          </p:cNvSpPr>
          <p:nvPr>
            <p:ph type="title"/>
          </p:nvPr>
        </p:nvSpPr>
        <p:spPr>
          <a:xfrm>
            <a:off x="1270000" y="-241300"/>
            <a:ext cx="10464800" cy="2705100"/>
          </a:xfrm>
          <a:prstGeom prst="rect">
            <a:avLst/>
          </a:prstGeom>
        </p:spPr>
        <p:txBody>
          <a:bodyPr/>
          <a:lstStyle/>
          <a:p>
            <a:r>
              <a:t>Le Baroque</a:t>
            </a:r>
          </a:p>
          <a:p>
            <a:r>
              <a:rPr sz="3600"/>
              <a:t>Le Caravage, Rubens, Rembrandt, Vermeer, Vélasquez</a:t>
            </a:r>
          </a:p>
        </p:txBody>
      </p:sp>
      <p:pic>
        <p:nvPicPr>
          <p:cNvPr id="650" name="Peter_Paul_Rubens_-_The_Adoration_of_the_Magi_-_WGA20244.png"/>
          <p:cNvPicPr>
            <a:picLocks noChangeAspect="1"/>
          </p:cNvPicPr>
          <p:nvPr/>
        </p:nvPicPr>
        <p:blipFill>
          <a:blip r:embed="rId3">
            <a:extLst/>
          </a:blip>
          <a:stretch>
            <a:fillRect/>
          </a:stretch>
        </p:blipFill>
        <p:spPr>
          <a:xfrm>
            <a:off x="838200" y="2730500"/>
            <a:ext cx="5613400" cy="7607300"/>
          </a:xfrm>
          <a:prstGeom prst="rect">
            <a:avLst/>
          </a:prstGeom>
          <a:ln w="12700">
            <a:miter lim="400000"/>
          </a:ln>
        </p:spPr>
      </p:pic>
      <p:pic>
        <p:nvPicPr>
          <p:cNvPr id="651" name="Prometheus_Adam_Louvre_MR1745.png"/>
          <p:cNvPicPr>
            <a:picLocks noChangeAspect="1"/>
          </p:cNvPicPr>
          <p:nvPr/>
        </p:nvPicPr>
        <p:blipFill>
          <a:blip r:embed="rId4">
            <a:extLst/>
          </a:blip>
          <a:stretch>
            <a:fillRect/>
          </a:stretch>
        </p:blipFill>
        <p:spPr>
          <a:xfrm>
            <a:off x="6489700" y="2730500"/>
            <a:ext cx="5727700" cy="7607300"/>
          </a:xfrm>
          <a:prstGeom prst="rect">
            <a:avLst/>
          </a:prstGeom>
          <a:ln w="12700">
            <a:miter lim="400000"/>
          </a:ln>
        </p:spPr>
      </p:pic>
    </p:spTree>
  </p:cSld>
  <p:clrMapOvr>
    <a:masterClrMapping/>
  </p:clrMapOvr>
  <p:transition xmlns:p14="http://schemas.microsoft.com/office/powerpoint/2010/mai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title"/>
          </p:nvPr>
        </p:nvSpPr>
        <p:spPr>
          <a:xfrm>
            <a:off x="1270000" y="-215900"/>
            <a:ext cx="10464800" cy="1714500"/>
          </a:xfrm>
          <a:prstGeom prst="rect">
            <a:avLst/>
          </a:prstGeom>
        </p:spPr>
        <p:txBody>
          <a:bodyPr/>
          <a:lstStyle/>
          <a:p>
            <a:r>
              <a:t>Le classicisme</a:t>
            </a:r>
          </a:p>
          <a:p>
            <a:pPr>
              <a:defRPr sz="3600"/>
            </a:pPr>
            <a:r>
              <a:t>Philippe de Champaigne, Nicolas Poussin</a:t>
            </a:r>
          </a:p>
        </p:txBody>
      </p:sp>
      <p:sp>
        <p:nvSpPr>
          <p:cNvPr id="656" name="Shape 656"/>
          <p:cNvSpPr/>
          <p:nvPr/>
        </p:nvSpPr>
        <p:spPr>
          <a:xfrm>
            <a:off x="774700" y="9236639"/>
            <a:ext cx="12026900" cy="3608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spcBef>
                <a:spcPts val="1000"/>
              </a:spcBef>
              <a:defRPr sz="1800">
                <a:solidFill>
                  <a:srgbClr val="1D1D1D"/>
                </a:solidFill>
                <a:effectLst>
                  <a:outerShdw blurRad="12700" rotWithShape="0">
                    <a:srgbClr val="000000"/>
                  </a:outerShdw>
                </a:effectLst>
                <a:latin typeface="Arial"/>
                <a:ea typeface="Arial"/>
                <a:cs typeface="Arial"/>
                <a:sym typeface="Arial"/>
              </a:defRPr>
            </a:lvl1pPr>
          </a:lstStyle>
          <a:p>
            <a:r>
              <a:t>Ulysse remet Chryséis à son père, par Claude Lorrain. Peinture à l'huile (vers 1644). [Musée du Louvre, Paris.]</a:t>
            </a:r>
          </a:p>
        </p:txBody>
      </p:sp>
      <p:pic>
        <p:nvPicPr>
          <p:cNvPr id="657" name="1312293-Claude_Lorrain_Ulysse_remet_Chryséis_à_son_père.png"/>
          <p:cNvPicPr>
            <a:picLocks noChangeAspect="1"/>
          </p:cNvPicPr>
          <p:nvPr/>
        </p:nvPicPr>
        <p:blipFill>
          <a:blip r:embed="rId3">
            <a:extLst/>
          </a:blip>
          <a:stretch>
            <a:fillRect/>
          </a:stretch>
        </p:blipFill>
        <p:spPr>
          <a:xfrm>
            <a:off x="1701800" y="1803400"/>
            <a:ext cx="9271000" cy="7265093"/>
          </a:xfrm>
          <a:prstGeom prst="rect">
            <a:avLst/>
          </a:prstGeom>
          <a:ln w="12700">
            <a:miter lim="400000"/>
          </a:ln>
        </p:spPr>
      </p:pic>
    </p:spTree>
  </p:cSld>
  <p:clrMapOvr>
    <a:masterClrMapping/>
  </p:clrMapOvr>
  <p:transition xmlns:p14="http://schemas.microsoft.com/office/powerpoint/2010/mai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p:cNvSpPr>
          <p:nvPr>
            <p:ph type="body" idx="1"/>
          </p:nvPr>
        </p:nvSpPr>
        <p:spPr>
          <a:prstGeom prst="rect">
            <a:avLst/>
          </a:prstGeom>
        </p:spPr>
        <p:txBody>
          <a:bodyPr/>
          <a:lstStyle/>
          <a:p>
            <a:pPr marL="1333825"/>
            <a:endParaRPr/>
          </a:p>
        </p:txBody>
      </p:sp>
      <p:sp>
        <p:nvSpPr>
          <p:cNvPr id="663" name="Shape 663"/>
          <p:cNvSpPr/>
          <p:nvPr/>
        </p:nvSpPr>
        <p:spPr>
          <a:xfrm>
            <a:off x="1439260" y="8902700"/>
            <a:ext cx="10121901" cy="91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solidFill>
                  <a:srgbClr val="000000"/>
                </a:solidFill>
              </a:defRPr>
            </a:lvl1pPr>
          </a:lstStyle>
          <a:p>
            <a:r>
              <a:rPr dirty="0"/>
              <a:t>Nicolas Poussin, «Paysage avec une femme se lavant les pieds», 1650. </a:t>
            </a:r>
          </a:p>
        </p:txBody>
      </p:sp>
      <p:pic>
        <p:nvPicPr>
          <p:cNvPr id="664" name="Paysage_avec_une_femme_se_lavant_les_pieds_-_Poussin_-_MBACanada.png"/>
          <p:cNvPicPr>
            <a:picLocks noChangeAspect="1"/>
          </p:cNvPicPr>
          <p:nvPr/>
        </p:nvPicPr>
        <p:blipFill>
          <a:blip r:embed="rId3">
            <a:extLst/>
          </a:blip>
          <a:stretch>
            <a:fillRect/>
          </a:stretch>
        </p:blipFill>
        <p:spPr>
          <a:xfrm>
            <a:off x="63500" y="415032"/>
            <a:ext cx="12877800" cy="8601968"/>
          </a:xfrm>
          <a:prstGeom prst="rect">
            <a:avLst/>
          </a:prstGeom>
          <a:ln w="12700">
            <a:miter lim="400000"/>
          </a:ln>
        </p:spPr>
      </p:pic>
    </p:spTree>
  </p:cSld>
  <p:clrMapOvr>
    <a:masterClrMapping/>
  </p:clrMapOvr>
  <p:transition xmlns:p14="http://schemas.microsoft.com/office/powerpoint/2010/mai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 name="1312293-Claude_Lorrain_Ulysse_remet_Chryséis_à_son_père.tiff"/>
          <p:cNvPicPr>
            <a:picLocks noChangeAspect="1"/>
          </p:cNvPicPr>
          <p:nvPr/>
        </p:nvPicPr>
        <p:blipFill>
          <a:blip r:embed="rId2">
            <a:extLst/>
          </a:blip>
          <a:stretch>
            <a:fillRect/>
          </a:stretch>
        </p:blipFill>
        <p:spPr>
          <a:xfrm>
            <a:off x="444669" y="244108"/>
            <a:ext cx="5652156" cy="4429235"/>
          </a:xfrm>
          <a:prstGeom prst="rect">
            <a:avLst/>
          </a:prstGeom>
          <a:ln w="12700">
            <a:miter lim="400000"/>
          </a:ln>
        </p:spPr>
      </p:pic>
      <p:pic>
        <p:nvPicPr>
          <p:cNvPr id="669" name="Paysage_avec_une_femme_se_lavant_les_pieds_-_Poussin_-_MBACanada.png"/>
          <p:cNvPicPr>
            <a:picLocks noChangeAspect="1"/>
          </p:cNvPicPr>
          <p:nvPr/>
        </p:nvPicPr>
        <p:blipFill>
          <a:blip r:embed="rId3">
            <a:extLst/>
          </a:blip>
          <a:stretch>
            <a:fillRect/>
          </a:stretch>
        </p:blipFill>
        <p:spPr>
          <a:xfrm>
            <a:off x="6500876" y="371682"/>
            <a:ext cx="6248925" cy="4174087"/>
          </a:xfrm>
          <a:prstGeom prst="rect">
            <a:avLst/>
          </a:prstGeom>
          <a:ln w="12700">
            <a:miter lim="400000"/>
          </a:ln>
        </p:spPr>
      </p:pic>
      <p:sp>
        <p:nvSpPr>
          <p:cNvPr id="670" name="Shape 670"/>
          <p:cNvSpPr/>
          <p:nvPr/>
        </p:nvSpPr>
        <p:spPr>
          <a:xfrm>
            <a:off x="610644" y="5207003"/>
            <a:ext cx="11834251" cy="441146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a:defRPr sz="3500">
                <a:solidFill>
                  <a:srgbClr val="000000"/>
                </a:solidFill>
                <a:latin typeface="Lucida Grande"/>
                <a:ea typeface="Lucida Grande"/>
                <a:cs typeface="Lucida Grande"/>
                <a:sym typeface="Lucida Grande"/>
              </a:defRPr>
            </a:pPr>
            <a:r>
              <a:rPr dirty="0"/>
              <a:t>Traitement classique: </a:t>
            </a:r>
          </a:p>
          <a:p>
            <a:pPr algn="l">
              <a:defRPr sz="3500">
                <a:solidFill>
                  <a:srgbClr val="000000"/>
                </a:solidFill>
                <a:latin typeface="Lucida Grande"/>
                <a:ea typeface="Lucida Grande"/>
                <a:cs typeface="Lucida Grande"/>
                <a:sym typeface="Lucida Grande"/>
              </a:defRPr>
            </a:pPr>
            <a:r>
              <a:rPr dirty="0"/>
              <a:t>- Equilibre, sobriété du décor</a:t>
            </a:r>
          </a:p>
          <a:p>
            <a:pPr algn="l">
              <a:defRPr sz="3500">
                <a:solidFill>
                  <a:srgbClr val="000000"/>
                </a:solidFill>
                <a:latin typeface="Lucida Grande"/>
                <a:ea typeface="Lucida Grande"/>
                <a:cs typeface="Lucida Grande"/>
                <a:sym typeface="Lucida Grande"/>
              </a:defRPr>
            </a:pPr>
            <a:r>
              <a:rPr dirty="0"/>
              <a:t>- Les contours sont lissés, clairs</a:t>
            </a:r>
          </a:p>
          <a:p>
            <a:pPr algn="l">
              <a:defRPr sz="3500">
                <a:solidFill>
                  <a:srgbClr val="000000"/>
                </a:solidFill>
                <a:latin typeface="Lucida Grande"/>
                <a:ea typeface="Lucida Grande"/>
                <a:cs typeface="Lucida Grande"/>
                <a:sym typeface="Lucida Grande"/>
              </a:defRPr>
            </a:pPr>
            <a:r>
              <a:rPr dirty="0"/>
              <a:t>- Peu de mouvement, paysage statique</a:t>
            </a:r>
          </a:p>
          <a:p>
            <a:pPr algn="l">
              <a:defRPr sz="3500">
                <a:solidFill>
                  <a:srgbClr val="000000"/>
                </a:solidFill>
                <a:latin typeface="Lucida Grande"/>
                <a:ea typeface="Lucida Grande"/>
                <a:cs typeface="Lucida Grande"/>
                <a:sym typeface="Lucida Grande"/>
              </a:defRPr>
            </a:pPr>
            <a:r>
              <a:rPr dirty="0"/>
              <a:t>- La nature est peinte avec l’homme</a:t>
            </a:r>
          </a:p>
          <a:p>
            <a:pPr algn="l">
              <a:defRPr sz="3500">
                <a:solidFill>
                  <a:srgbClr val="000000"/>
                </a:solidFill>
                <a:latin typeface="Lucida Grande"/>
                <a:ea typeface="Lucida Grande"/>
                <a:cs typeface="Lucida Grande"/>
                <a:sym typeface="Lucida Grande"/>
              </a:defRPr>
            </a:pPr>
            <a:r>
              <a:rPr dirty="0"/>
              <a:t>- On trouve des lignes de fuite claires qui structurent l’oeuvre</a:t>
            </a:r>
          </a:p>
          <a:p>
            <a:pPr algn="l">
              <a:defRPr sz="3500">
                <a:solidFill>
                  <a:srgbClr val="000000"/>
                </a:solidFill>
                <a:latin typeface="Lucida Grande"/>
                <a:ea typeface="Lucida Grande"/>
                <a:cs typeface="Lucida Grande"/>
                <a:sym typeface="Lucida Grande"/>
              </a:defRPr>
            </a:pPr>
            <a:r>
              <a:rPr dirty="0"/>
              <a:t>- Idéal d’ordre et de raison</a:t>
            </a:r>
          </a:p>
        </p:txBody>
      </p:sp>
    </p:spTree>
  </p:cSld>
  <p:clrMapOvr>
    <a:masterClrMapping/>
  </p:clrMapOvr>
  <p:transition xmlns:p14="http://schemas.microsoft.com/office/powerpoint/2010/mai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p:cNvSpPr>
          <p:nvPr>
            <p:ph type="body" idx="1"/>
          </p:nvPr>
        </p:nvSpPr>
        <p:spPr>
          <a:prstGeom prst="rect">
            <a:avLst/>
          </a:prstGeom>
        </p:spPr>
        <p:txBody>
          <a:bodyPr/>
          <a:lstStyle/>
          <a:p>
            <a:pPr marL="1333825"/>
            <a:endParaRPr/>
          </a:p>
        </p:txBody>
      </p:sp>
      <p:pic>
        <p:nvPicPr>
          <p:cNvPr id="674" name="ME0000028922_3.png"/>
          <p:cNvPicPr>
            <a:picLocks noChangeAspect="1"/>
          </p:cNvPicPr>
          <p:nvPr/>
        </p:nvPicPr>
        <p:blipFill>
          <a:blip r:embed="rId2">
            <a:extLst/>
          </a:blip>
          <a:stretch>
            <a:fillRect/>
          </a:stretch>
        </p:blipFill>
        <p:spPr>
          <a:xfrm>
            <a:off x="901700" y="164250"/>
            <a:ext cx="11506200" cy="8909087"/>
          </a:xfrm>
          <a:prstGeom prst="rect">
            <a:avLst/>
          </a:prstGeom>
          <a:ln w="12700">
            <a:miter lim="400000"/>
          </a:ln>
        </p:spPr>
      </p:pic>
      <p:sp>
        <p:nvSpPr>
          <p:cNvPr id="675" name="Shape 675"/>
          <p:cNvSpPr/>
          <p:nvPr/>
        </p:nvSpPr>
        <p:spPr>
          <a:xfrm>
            <a:off x="0" y="9077984"/>
            <a:ext cx="126873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00000"/>
                </a:solidFill>
              </a:defRPr>
            </a:pPr>
            <a:r>
              <a:rPr dirty="0"/>
              <a:t>Nicolas Poussin, </a:t>
            </a:r>
            <a:r>
              <a:rPr i="1" dirty="0"/>
              <a:t>Les Bergers d’Arcadie, </a:t>
            </a:r>
            <a:r>
              <a:rPr dirty="0"/>
              <a:t>vers 1650)</a:t>
            </a:r>
          </a:p>
        </p:txBody>
      </p:sp>
    </p:spTree>
  </p:cSld>
  <p:clrMapOvr>
    <a:masterClrMapping/>
  </p:clrMapOvr>
  <p:transition xmlns:p14="http://schemas.microsoft.com/office/powerpoint/2010/mai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Shape 677"/>
          <p:cNvSpPr>
            <a:spLocks noGrp="1"/>
          </p:cNvSpPr>
          <p:nvPr>
            <p:ph type="title"/>
          </p:nvPr>
        </p:nvSpPr>
        <p:spPr>
          <a:xfrm>
            <a:off x="6743700" y="254000"/>
            <a:ext cx="10464800" cy="2667000"/>
          </a:xfrm>
          <a:prstGeom prst="rect">
            <a:avLst/>
          </a:prstGeom>
        </p:spPr>
        <p:txBody>
          <a:bodyPr/>
          <a:lstStyle/>
          <a:p>
            <a:pPr algn="l"/>
            <a:r>
              <a:t>Quizz:</a:t>
            </a:r>
          </a:p>
          <a:p>
            <a:pPr algn="l"/>
            <a:r>
              <a:t>baroque ou </a:t>
            </a:r>
          </a:p>
          <a:p>
            <a:pPr algn="l"/>
            <a:r>
              <a:t>classicisme?</a:t>
            </a:r>
          </a:p>
        </p:txBody>
      </p:sp>
      <p:pic>
        <p:nvPicPr>
          <p:cNvPr id="678" name="url?sa=i&amp;rct=j&amp;q=&amp;esrc=s&amp;source=images&amp;cd=&amp;docid=s3vBM2ySpry5ZM&amp;tbnid=0nQkX5XxWb07ZM-&amp;ved=0CAUQjRw&amp;url=http%3A%2F%2Fwww.angelfire.com%2Fpq%2Flitterart%2Fbarclas.html&amp;ei=_PA1Uqb6MMqPtAbq5oGQBA&amp;bvm=bv.5.png"/>
          <p:cNvPicPr>
            <a:picLocks noChangeAspect="1"/>
          </p:cNvPicPr>
          <p:nvPr/>
        </p:nvPicPr>
        <p:blipFill>
          <a:blip r:embed="rId3">
            <a:extLst/>
          </a:blip>
          <a:stretch>
            <a:fillRect/>
          </a:stretch>
        </p:blipFill>
        <p:spPr>
          <a:xfrm>
            <a:off x="0" y="-12700"/>
            <a:ext cx="5506962" cy="5981700"/>
          </a:xfrm>
          <a:prstGeom prst="rect">
            <a:avLst/>
          </a:prstGeom>
          <a:ln w="12700">
            <a:miter lim="400000"/>
          </a:ln>
        </p:spPr>
      </p:pic>
      <p:pic>
        <p:nvPicPr>
          <p:cNvPr id="679" name="url?sa=i&amp;rct=j&amp;q=&amp;esrc=s&amp;source=images&amp;cd=&amp;docid=s3vBM2ySpry5ZM&amp;tbnid=TI2m-rSnMLFvYM-&amp;ved=0CAUQjRw&amp;url=http%3A%2F%2Fwww.angelfire.com%2Fpq%2Flitterart%2Fbarclas.html&amp;ei=JPE1Utu0HITTtQbvtoDoBg&amp;bvm=bv.5.png"/>
          <p:cNvPicPr>
            <a:picLocks noChangeAspect="1"/>
          </p:cNvPicPr>
          <p:nvPr/>
        </p:nvPicPr>
        <p:blipFill>
          <a:blip r:embed="rId4">
            <a:extLst/>
          </a:blip>
          <a:stretch>
            <a:fillRect/>
          </a:stretch>
        </p:blipFill>
        <p:spPr>
          <a:xfrm>
            <a:off x="3200400" y="2997200"/>
            <a:ext cx="6604000" cy="4826000"/>
          </a:xfrm>
          <a:prstGeom prst="rect">
            <a:avLst/>
          </a:prstGeom>
          <a:ln w="12700">
            <a:miter lim="400000"/>
          </a:ln>
        </p:spPr>
      </p:pic>
      <p:pic>
        <p:nvPicPr>
          <p:cNvPr id="680" name="06-04.png"/>
          <p:cNvPicPr>
            <a:picLocks noChangeAspect="1"/>
          </p:cNvPicPr>
          <p:nvPr/>
        </p:nvPicPr>
        <p:blipFill>
          <a:blip r:embed="rId5">
            <a:extLst/>
          </a:blip>
          <a:stretch>
            <a:fillRect/>
          </a:stretch>
        </p:blipFill>
        <p:spPr>
          <a:xfrm>
            <a:off x="5664200" y="4976544"/>
            <a:ext cx="7340600" cy="482785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 grpId="1" animBg="1" advAuto="0"/>
      <p:bldP spid="679" grpId="2" animBg="1" advAuto="0"/>
      <p:bldP spid="680" grpId="3"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p:cNvSpPr>
          <p:nvPr>
            <p:ph type="title"/>
          </p:nvPr>
        </p:nvSpPr>
        <p:spPr>
          <a:prstGeom prst="rect">
            <a:avLst/>
          </a:prstGeom>
        </p:spPr>
        <p:txBody>
          <a:bodyPr/>
          <a:lstStyle/>
          <a:p>
            <a:r>
              <a:t>Naissance des courants littéraires</a:t>
            </a:r>
          </a:p>
        </p:txBody>
      </p:sp>
      <p:graphicFrame>
        <p:nvGraphicFramePr>
          <p:cNvPr id="685" name="Table 685"/>
          <p:cNvGraphicFramePr/>
          <p:nvPr/>
        </p:nvGraphicFramePr>
        <p:xfrm>
          <a:off x="762000" y="2235200"/>
          <a:ext cx="11480800" cy="6269331"/>
        </p:xfrm>
        <a:graphic>
          <a:graphicData uri="http://schemas.openxmlformats.org/drawingml/2006/table">
            <a:tbl>
              <a:tblPr>
                <a:tableStyleId>{8F44A2F1-9E1F-4B54-A3A2-5F16C0AD49E2}</a:tableStyleId>
              </a:tblPr>
              <a:tblGrid>
                <a:gridCol w="5740400"/>
                <a:gridCol w="5740400"/>
              </a:tblGrid>
              <a:tr h="971332">
                <a:tc>
                  <a:txBody>
                    <a:bodyPr/>
                    <a:lstStyle/>
                    <a:p>
                      <a:pPr algn="l" defTabSz="914400">
                        <a:tabLst>
                          <a:tab pos="914400" algn="l"/>
                        </a:tabLst>
                        <a:defRPr>
                          <a:solidFill>
                            <a:srgbClr val="000000"/>
                          </a:solidFill>
                        </a:defRPr>
                      </a:pPr>
                      <a:r>
                        <a:rPr sz="2800"/>
                        <a:t>Esthétique de la spontanéité et de l’inspiration</a:t>
                      </a:r>
                    </a:p>
                  </a:txBody>
                  <a:tcPr marL="50800" marR="50800" marT="50800" marB="50800" anchor="ctr" horzOverflow="overflow"/>
                </a:tc>
                <a:tc>
                  <a:txBody>
                    <a:bodyPr/>
                    <a:lstStyle/>
                    <a:p>
                      <a:pPr algn="l" defTabSz="914400">
                        <a:tabLst>
                          <a:tab pos="914400" algn="l"/>
                        </a:tabLst>
                        <a:defRPr>
                          <a:solidFill>
                            <a:srgbClr val="000000"/>
                          </a:solidFill>
                        </a:defRPr>
                      </a:pPr>
                      <a:r>
                        <a:rPr sz="2800"/>
                        <a:t>Esthétique du travail et de la raison</a:t>
                      </a:r>
                    </a:p>
                  </a:txBody>
                  <a:tcPr marL="50800" marR="50800" marT="50800" marB="50800" anchor="ctr" horzOverflow="overflow"/>
                </a:tc>
              </a:tr>
              <a:tr h="970050">
                <a:tc>
                  <a:txBody>
                    <a:bodyPr/>
                    <a:lstStyle/>
                    <a:p>
                      <a:pPr algn="l" defTabSz="914400">
                        <a:tabLst>
                          <a:tab pos="914400" algn="l"/>
                        </a:tabLst>
                        <a:defRPr>
                          <a:solidFill>
                            <a:srgbClr val="000000"/>
                          </a:solidFill>
                        </a:defRPr>
                      </a:pPr>
                      <a:r>
                        <a:rPr sz="2800"/>
                        <a:t>rend compte du mouvement, de la complexité du monde</a:t>
                      </a:r>
                    </a:p>
                  </a:txBody>
                  <a:tcPr marL="50800" marR="50800" marT="50800" marB="50800" anchor="ctr" horzOverflow="overflow"/>
                </a:tc>
                <a:tc>
                  <a:txBody>
                    <a:bodyPr/>
                    <a:lstStyle/>
                    <a:p>
                      <a:pPr algn="l" defTabSz="914400">
                        <a:tabLst>
                          <a:tab pos="914400" algn="l"/>
                        </a:tabLst>
                        <a:defRPr>
                          <a:solidFill>
                            <a:srgbClr val="000000"/>
                          </a:solidFill>
                        </a:defRPr>
                      </a:pPr>
                      <a:r>
                        <a:rPr sz="2800"/>
                        <a:t>l’écrivain cherche les vérités immuables derrière les apparences</a:t>
                      </a:r>
                    </a:p>
                  </a:txBody>
                  <a:tcPr marL="50800" marR="50800" marT="50800" marB="50800" anchor="ctr" horzOverflow="overflow"/>
                </a:tc>
              </a:tr>
              <a:tr h="644300">
                <a:tc>
                  <a:txBody>
                    <a:bodyPr/>
                    <a:lstStyle/>
                    <a:p>
                      <a:pPr marL="342900" indent="-342900" algn="l" defTabSz="457200">
                        <a:defRPr>
                          <a:solidFill>
                            <a:srgbClr val="000000"/>
                          </a:solidFill>
                        </a:defRPr>
                      </a:pPr>
                      <a:r>
                        <a:rPr sz="2800"/>
                        <a:t>liberté quasi totale</a:t>
                      </a:r>
                    </a:p>
                  </a:txBody>
                  <a:tcPr marL="50800" marR="50800" marT="50800" marB="50800" anchor="ctr" horzOverflow="overflow"/>
                </a:tc>
                <a:tc>
                  <a:txBody>
                    <a:bodyPr/>
                    <a:lstStyle/>
                    <a:p>
                      <a:pPr algn="l">
                        <a:defRPr>
                          <a:solidFill>
                            <a:srgbClr val="000000"/>
                          </a:solidFill>
                        </a:defRPr>
                      </a:pPr>
                      <a:r>
                        <a:rPr sz="2800"/>
                        <a:t>économie de moyens</a:t>
                      </a:r>
                    </a:p>
                  </a:txBody>
                  <a:tcPr marL="50800" marR="50800" marT="50800" marB="50800" anchor="ctr" horzOverflow="overflow"/>
                </a:tc>
              </a:tr>
              <a:tr h="1734774">
                <a:tc>
                  <a:txBody>
                    <a:bodyPr/>
                    <a:lstStyle/>
                    <a:p>
                      <a:pPr algn="l" defTabSz="914400">
                        <a:tabLst>
                          <a:tab pos="914400" algn="l"/>
                        </a:tabLst>
                        <a:defRPr>
                          <a:solidFill>
                            <a:srgbClr val="000000"/>
                          </a:solidFill>
                        </a:defRPr>
                      </a:pPr>
                      <a:r>
                        <a:rPr sz="2800"/>
                        <a:t>vocabulaire et procédés stylistiques vers le renouveau. Exubérance, foisonnement</a:t>
                      </a:r>
                    </a:p>
                  </a:txBody>
                  <a:tcPr marL="50800" marR="50800" marT="50800" marB="50800" anchor="ctr" horzOverflow="overflow"/>
                </a:tc>
                <a:tc>
                  <a:txBody>
                    <a:bodyPr/>
                    <a:lstStyle/>
                    <a:p>
                      <a:pPr algn="l" defTabSz="914400">
                        <a:tabLst>
                          <a:tab pos="914400" algn="l"/>
                        </a:tabLst>
                        <a:defRPr>
                          <a:solidFill>
                            <a:srgbClr val="000000"/>
                          </a:solidFill>
                        </a:defRPr>
                      </a:pPr>
                      <a:r>
                        <a:rPr sz="2800"/>
                        <a:t>sobriété, épuration, imitation de la nature</a:t>
                      </a:r>
                    </a:p>
                  </a:txBody>
                  <a:tcPr marL="50800" marR="50800" marT="50800" marB="50800" anchor="ctr" horzOverflow="overflow"/>
                </a:tc>
              </a:tr>
              <a:tr h="649625">
                <a:tc>
                  <a:txBody>
                    <a:bodyPr/>
                    <a:lstStyle/>
                    <a:p>
                      <a:pPr marL="342900" indent="-342900" algn="l" defTabSz="457200">
                        <a:defRPr>
                          <a:solidFill>
                            <a:srgbClr val="000000"/>
                          </a:solidFill>
                        </a:defRPr>
                      </a:pPr>
                      <a:r>
                        <a:rPr sz="2800"/>
                        <a:t>idéalisme</a:t>
                      </a:r>
                    </a:p>
                  </a:txBody>
                  <a:tcPr marL="50800" marR="50800" marT="50800" marB="50800" anchor="ctr" horzOverflow="overflow"/>
                </a:tc>
                <a:tc>
                  <a:txBody>
                    <a:bodyPr/>
                    <a:lstStyle/>
                    <a:p>
                      <a:pPr algn="l">
                        <a:defRPr>
                          <a:solidFill>
                            <a:srgbClr val="000000"/>
                          </a:solidFill>
                        </a:defRPr>
                      </a:pPr>
                      <a:r>
                        <a:rPr sz="2800"/>
                        <a:t>réalisme</a:t>
                      </a:r>
                    </a:p>
                  </a:txBody>
                  <a:tcPr marL="50800" marR="50800" marT="50800" marB="50800" anchor="ctr" horzOverflow="overflow"/>
                </a:tc>
              </a:tr>
              <a:tr h="649625">
                <a:tc>
                  <a:txBody>
                    <a:bodyPr/>
                    <a:lstStyle/>
                    <a:p>
                      <a:pPr marL="342900" indent="-342900" algn="l" defTabSz="457200">
                        <a:defRPr>
                          <a:solidFill>
                            <a:srgbClr val="000000"/>
                          </a:solidFill>
                        </a:defRPr>
                      </a:pPr>
                      <a:r>
                        <a:rPr sz="2800"/>
                        <a:t>touche l’imagination du lecteur</a:t>
                      </a:r>
                    </a:p>
                  </a:txBody>
                  <a:tcPr marL="50800" marR="50800" marT="50800" marB="50800" anchor="ctr" horzOverflow="overflow"/>
                </a:tc>
                <a:tc>
                  <a:txBody>
                    <a:bodyPr/>
                    <a:lstStyle/>
                    <a:p>
                      <a:pPr algn="l">
                        <a:defRPr>
                          <a:solidFill>
                            <a:srgbClr val="000000"/>
                          </a:solidFill>
                        </a:defRPr>
                      </a:pPr>
                      <a:r>
                        <a:rPr sz="2800"/>
                        <a:t>dialogue avec la raison</a:t>
                      </a:r>
                    </a:p>
                  </a:txBody>
                  <a:tcPr marL="50800" marR="50800" marT="50800" marB="50800" anchor="ctr" horzOverflow="overflow"/>
                </a:tc>
              </a:tr>
              <a:tr h="649625">
                <a:tc>
                  <a:txBody>
                    <a:bodyPr/>
                    <a:lstStyle/>
                    <a:p>
                      <a:pPr marL="342900" indent="-342900" algn="l" defTabSz="457200">
                        <a:defRPr sz="2800">
                          <a:solidFill>
                            <a:srgbClr val="000000"/>
                          </a:solidFill>
                        </a:defRPr>
                      </a:pPr>
                      <a:r>
                        <a:t>Au XVIIe: littérature </a:t>
                      </a:r>
                      <a:r>
                        <a:rPr b="1"/>
                        <a:t>baroque</a:t>
                      </a:r>
                    </a:p>
                  </a:txBody>
                  <a:tcPr marL="50800" marR="50800" marT="50800" marB="50800" anchor="ctr" horzOverflow="overflow"/>
                </a:tc>
                <a:tc>
                  <a:txBody>
                    <a:bodyPr/>
                    <a:lstStyle/>
                    <a:p>
                      <a:pPr algn="l">
                        <a:defRPr sz="2800">
                          <a:solidFill>
                            <a:srgbClr val="000000"/>
                          </a:solidFill>
                        </a:defRPr>
                      </a:pPr>
                      <a:r>
                        <a:t>Au XVIIe: littérature </a:t>
                      </a:r>
                      <a:r>
                        <a:rPr b="1"/>
                        <a:t>classique</a:t>
                      </a:r>
                    </a:p>
                  </a:txBody>
                  <a:tcPr marL="50800" marR="50800" marT="50800" marB="50800" anchor="ctr" horzOverflow="overflow"/>
                </a:tc>
              </a:tr>
            </a:tbl>
          </a:graphicData>
        </a:graphic>
      </p:graphicFrame>
    </p:spTree>
  </p:cSld>
  <p:clrMapOvr>
    <a:masterClrMapping/>
  </p:clrMapOvr>
  <p:transition xmlns:p14="http://schemas.microsoft.com/office/powerpoint/2010/mai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p:cNvSpPr>
          <p:nvPr>
            <p:ph type="title"/>
          </p:nvPr>
        </p:nvSpPr>
        <p:spPr>
          <a:prstGeom prst="rect">
            <a:avLst/>
          </a:prstGeom>
        </p:spPr>
        <p:txBody>
          <a:bodyPr/>
          <a:lstStyle/>
          <a:p>
            <a:r>
              <a:t>Littérature baroque et classique</a:t>
            </a:r>
          </a:p>
        </p:txBody>
      </p:sp>
      <p:graphicFrame>
        <p:nvGraphicFramePr>
          <p:cNvPr id="690" name="Table 690"/>
          <p:cNvGraphicFramePr/>
          <p:nvPr/>
        </p:nvGraphicFramePr>
        <p:xfrm>
          <a:off x="540642" y="2159000"/>
          <a:ext cx="11918057" cy="7210721"/>
        </p:xfrm>
        <a:graphic>
          <a:graphicData uri="http://schemas.openxmlformats.org/drawingml/2006/table">
            <a:tbl>
              <a:tblPr>
                <a:tableStyleId>{8F44A2F1-9E1F-4B54-A3A2-5F16C0AD49E2}</a:tableStyleId>
              </a:tblPr>
              <a:tblGrid>
                <a:gridCol w="6177657"/>
                <a:gridCol w="5740400"/>
              </a:tblGrid>
              <a:tr h="1071810">
                <a:tc>
                  <a:txBody>
                    <a:bodyPr/>
                    <a:lstStyle/>
                    <a:p>
                      <a:pPr algn="l" defTabSz="914400">
                        <a:tabLst>
                          <a:tab pos="914400" algn="l"/>
                        </a:tabLst>
                        <a:defRPr sz="2800" b="1">
                          <a:solidFill>
                            <a:srgbClr val="000000"/>
                          </a:solidFill>
                        </a:defRPr>
                      </a:pPr>
                      <a:r>
                        <a:t>LTTERATURE BAROQUE</a:t>
                      </a:r>
                    </a:p>
                    <a:p>
                      <a:pPr algn="l" defTabSz="914400">
                        <a:tabLst>
                          <a:tab pos="914400" algn="l"/>
                        </a:tabLst>
                        <a:defRPr sz="2800">
                          <a:solidFill>
                            <a:srgbClr val="000000"/>
                          </a:solidFill>
                        </a:defRPr>
                      </a:pPr>
                      <a:r>
                        <a:t>Modèle: les Modernes</a:t>
                      </a:r>
                    </a:p>
                  </a:txBody>
                  <a:tcPr marL="50800" marR="50800" marT="50800" marB="50800" anchor="ctr" horzOverflow="overflow"/>
                </a:tc>
                <a:tc>
                  <a:txBody>
                    <a:bodyPr/>
                    <a:lstStyle/>
                    <a:p>
                      <a:pPr algn="r" defTabSz="914400">
                        <a:tabLst>
                          <a:tab pos="914400" algn="l"/>
                        </a:tabLst>
                        <a:defRPr sz="2800" b="1">
                          <a:solidFill>
                            <a:srgbClr val="000000"/>
                          </a:solidFill>
                        </a:defRPr>
                      </a:pPr>
                      <a:r>
                        <a:t>LITTERATURE CLASSIQUE</a:t>
                      </a:r>
                    </a:p>
                    <a:p>
                      <a:pPr algn="r" defTabSz="914400">
                        <a:tabLst>
                          <a:tab pos="914400" algn="l"/>
                        </a:tabLst>
                        <a:defRPr sz="2800">
                          <a:solidFill>
                            <a:srgbClr val="000000"/>
                          </a:solidFill>
                        </a:defRPr>
                      </a:pPr>
                      <a:r>
                        <a:t>modèle: les Anciens</a:t>
                      </a:r>
                    </a:p>
                  </a:txBody>
                  <a:tcPr marL="50800" marR="50800" marT="50800" marB="50800" anchor="ctr" horzOverflow="overflow"/>
                </a:tc>
              </a:tr>
              <a:tr h="1154857">
                <a:tc>
                  <a:txBody>
                    <a:bodyPr/>
                    <a:lstStyle/>
                    <a:p>
                      <a:pPr algn="l" defTabSz="914400">
                        <a:tabLst>
                          <a:tab pos="914400" algn="l"/>
                        </a:tabLst>
                        <a:defRPr>
                          <a:solidFill>
                            <a:srgbClr val="000000"/>
                          </a:solidFill>
                        </a:defRPr>
                      </a:pPr>
                      <a:r>
                        <a:rPr sz="2800"/>
                        <a:t>thèmes privilégiés: le provisoire, le passage, la métamorphose, les saisons</a:t>
                      </a:r>
                    </a:p>
                  </a:txBody>
                  <a:tcPr marL="50800" marR="50800" marT="50800" marB="50800" anchor="ctr" horzOverflow="overflow"/>
                </a:tc>
                <a:tc>
                  <a:txBody>
                    <a:bodyPr/>
                    <a:lstStyle/>
                    <a:p>
                      <a:pPr algn="r" defTabSz="914400">
                        <a:tabLst>
                          <a:tab pos="914400" algn="l"/>
                        </a:tabLst>
                        <a:defRPr>
                          <a:solidFill>
                            <a:srgbClr val="000000"/>
                          </a:solidFill>
                        </a:defRPr>
                      </a:pPr>
                      <a:r>
                        <a:rPr sz="2800"/>
                        <a:t>thèmes antiques,  l’universel, la raison</a:t>
                      </a:r>
                    </a:p>
                  </a:txBody>
                  <a:tcPr marL="50800" marR="50800" marT="50800" marB="50800" anchor="ctr" horzOverflow="overflow"/>
                </a:tc>
              </a:tr>
              <a:tr h="1633537">
                <a:tc>
                  <a:txBody>
                    <a:bodyPr/>
                    <a:lstStyle/>
                    <a:p>
                      <a:pPr marL="342900" indent="-342900" algn="l" defTabSz="457200">
                        <a:defRPr>
                          <a:solidFill>
                            <a:srgbClr val="000000"/>
                          </a:solidFill>
                        </a:defRPr>
                      </a:pPr>
                      <a:r>
                        <a:rPr sz="2800"/>
                        <a:t>mélange des styles, des genres, des tonalités</a:t>
                      </a:r>
                    </a:p>
                  </a:txBody>
                  <a:tcPr marL="50800" marR="50800" marT="50800" marB="50800" anchor="ctr" horzOverflow="overflow"/>
                </a:tc>
                <a:tc>
                  <a:txBody>
                    <a:bodyPr/>
                    <a:lstStyle/>
                    <a:p>
                      <a:pPr algn="r">
                        <a:defRPr>
                          <a:solidFill>
                            <a:srgbClr val="000000"/>
                          </a:solidFill>
                        </a:defRPr>
                      </a:pPr>
                      <a:r>
                        <a:rPr sz="2800"/>
                        <a:t>clarté, simplicité, élégance.
Viser la vraisemblance, pas de mélange</a:t>
                      </a:r>
                    </a:p>
                  </a:txBody>
                  <a:tcPr marL="50800" marR="50800" marT="50800" marB="50800" anchor="ctr" horzOverflow="overflow"/>
                </a:tc>
              </a:tr>
              <a:tr h="1546522">
                <a:tc>
                  <a:txBody>
                    <a:bodyPr/>
                    <a:lstStyle/>
                    <a:p>
                      <a:pPr algn="l" defTabSz="914400">
                        <a:tabLst>
                          <a:tab pos="914400" algn="l"/>
                        </a:tabLst>
                        <a:defRPr sz="2800">
                          <a:solidFill>
                            <a:srgbClr val="000000"/>
                          </a:solidFill>
                        </a:defRPr>
                      </a:pPr>
                      <a:r>
                        <a:t>théâtre: </a:t>
                      </a:r>
                      <a:r>
                        <a:rPr i="1"/>
                        <a:t>Le Cid </a:t>
                      </a:r>
                      <a:r>
                        <a:t>(pas d’unité)</a:t>
                      </a:r>
                      <a:endParaRPr i="1"/>
                    </a:p>
                    <a:p>
                      <a:pPr algn="l" defTabSz="914400">
                        <a:tabLst>
                          <a:tab pos="914400" algn="l"/>
                        </a:tabLst>
                        <a:defRPr sz="2800">
                          <a:solidFill>
                            <a:srgbClr val="000000"/>
                          </a:solidFill>
                        </a:defRPr>
                      </a:pPr>
                      <a:r>
                        <a:rPr i="1"/>
                        <a:t>L’Illusion comique </a:t>
                      </a:r>
                      <a:r>
                        <a:t>mélange comédie et tragédie</a:t>
                      </a:r>
                      <a:endParaRPr i="1"/>
                    </a:p>
                  </a:txBody>
                  <a:tcPr marL="50800" marR="50800" marT="50800" marB="50800" anchor="ctr" horzOverflow="overflow"/>
                </a:tc>
                <a:tc>
                  <a:txBody>
                    <a:bodyPr/>
                    <a:lstStyle/>
                    <a:p>
                      <a:pPr algn="r" defTabSz="914400">
                        <a:tabLst>
                          <a:tab pos="914400" algn="l"/>
                        </a:tabLst>
                        <a:defRPr>
                          <a:solidFill>
                            <a:srgbClr val="000000"/>
                          </a:solidFill>
                        </a:defRPr>
                      </a:pPr>
                      <a:r>
                        <a:rPr sz="2800"/>
                        <a:t>théâtre: tragédie (Racine)
Comédie (Molière)
roman: genre décrié</a:t>
                      </a:r>
                    </a:p>
                  </a:txBody>
                  <a:tcPr marL="50800" marR="50800" marT="50800" marB="50800" anchor="ctr" horzOverflow="overflow"/>
                </a:tc>
              </a:tr>
              <a:tr h="1803995">
                <a:tc>
                  <a:txBody>
                    <a:bodyPr/>
                    <a:lstStyle/>
                    <a:p>
                      <a:pPr marL="342900" indent="-342900" algn="l" defTabSz="457200">
                        <a:defRPr sz="2800">
                          <a:solidFill>
                            <a:srgbClr val="000000"/>
                          </a:solidFill>
                        </a:defRPr>
                      </a:pPr>
                      <a:r>
                        <a:t>roman: </a:t>
                      </a:r>
                      <a:r>
                        <a:rPr i="1"/>
                        <a:t>L’Astrée </a:t>
                      </a:r>
                      <a:r>
                        <a:t>(Urfé)</a:t>
                      </a:r>
                    </a:p>
                    <a:p>
                      <a:pPr marL="342900" indent="-342900" algn="l" defTabSz="457200">
                        <a:defRPr sz="2800">
                          <a:solidFill>
                            <a:srgbClr val="000000"/>
                          </a:solidFill>
                        </a:defRPr>
                      </a:pPr>
                      <a:r>
                        <a:t>multiplie des intrigues, complexes</a:t>
                      </a:r>
                    </a:p>
                  </a:txBody>
                  <a:tcPr marL="50800" marR="50800" marT="50800" marB="50800" anchor="ctr" horzOverflow="overflow"/>
                </a:tc>
                <a:tc>
                  <a:txBody>
                    <a:bodyPr/>
                    <a:lstStyle/>
                    <a:p>
                      <a:pPr algn="r">
                        <a:defRPr>
                          <a:solidFill>
                            <a:srgbClr val="000000"/>
                          </a:solidFill>
                        </a:defRPr>
                      </a:pPr>
                      <a:r>
                        <a:rPr sz="2800"/>
                        <a:t>Trois unités
+ Vraisemblance, bienséance
unité de ton</a:t>
                      </a:r>
                    </a:p>
                  </a:txBody>
                  <a:tcPr marL="50800" marR="50800" marT="50800" marB="50800" anchor="ctr" horzOverflow="overflow"/>
                </a:tc>
              </a:tr>
            </a:tbl>
          </a:graphicData>
        </a:graphic>
      </p:graphicFrame>
    </p:spTree>
  </p:cSld>
  <p:clrMapOvr>
    <a:masterClrMapping/>
  </p:clrMapOvr>
  <p:transition xmlns:p14="http://schemas.microsoft.com/office/powerpoint/2010/mai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2" name="Table 692"/>
          <p:cNvGraphicFramePr/>
          <p:nvPr/>
        </p:nvGraphicFramePr>
        <p:xfrm>
          <a:off x="270371" y="101600"/>
          <a:ext cx="12450167" cy="9142708"/>
        </p:xfrm>
        <a:graphic>
          <a:graphicData uri="http://schemas.openxmlformats.org/drawingml/2006/table">
            <a:tbl>
              <a:tblPr>
                <a:tableStyleId>{8F44A2F1-9E1F-4B54-A3A2-5F16C0AD49E2}</a:tableStyleId>
              </a:tblPr>
              <a:tblGrid>
                <a:gridCol w="6200279"/>
                <a:gridCol w="6249888"/>
              </a:tblGrid>
              <a:tr h="2183352">
                <a:tc>
                  <a:txBody>
                    <a:bodyPr/>
                    <a:lstStyle/>
                    <a:p>
                      <a:pPr algn="l" defTabSz="914400">
                        <a:lnSpc>
                          <a:spcPct val="80000"/>
                        </a:lnSpc>
                        <a:tabLst>
                          <a:tab pos="914400" algn="l"/>
                        </a:tabLst>
                        <a:defRPr sz="3400" b="1">
                          <a:solidFill>
                            <a:srgbClr val="000000"/>
                          </a:solidFill>
                        </a:defRPr>
                      </a:pPr>
                      <a:r>
                        <a:t>BAROQUE (16-17e)</a:t>
                      </a:r>
                    </a:p>
                    <a:p>
                      <a:pPr algn="l" defTabSz="914400">
                        <a:lnSpc>
                          <a:spcPct val="80000"/>
                        </a:lnSpc>
                        <a:tabLst>
                          <a:tab pos="914400" algn="l"/>
                        </a:tabLst>
                        <a:defRPr sz="3400">
                          <a:solidFill>
                            <a:srgbClr val="000000"/>
                          </a:solidFill>
                        </a:defRPr>
                      </a:pPr>
                      <a:r>
                        <a:rPr sz="2400"/>
                        <a:t>Théophile de Viau, Hororé d’Urfé - </a:t>
                      </a:r>
                      <a:r>
                        <a:rPr sz="2400" i="1"/>
                        <a:t>L’Astrée</a:t>
                      </a:r>
                      <a:r>
                        <a:rPr sz="2400"/>
                        <a:t>, Corneille</a:t>
                      </a:r>
                    </a:p>
                    <a:p>
                      <a:pPr algn="l" defTabSz="914400">
                        <a:lnSpc>
                          <a:spcPct val="80000"/>
                        </a:lnSpc>
                        <a:tabLst>
                          <a:tab pos="914400" algn="l"/>
                        </a:tabLst>
                        <a:defRPr sz="3400">
                          <a:solidFill>
                            <a:srgbClr val="000000"/>
                          </a:solidFill>
                        </a:defRPr>
                      </a:pPr>
                      <a:r>
                        <a:t>(figure: le libertin) </a:t>
                      </a:r>
                    </a:p>
                  </a:txBody>
                  <a:tcPr marL="50800" marR="50800" marT="50800" marB="50800" anchor="ctr" horzOverflow="overflow"/>
                </a:tc>
                <a:tc>
                  <a:txBody>
                    <a:bodyPr/>
                    <a:lstStyle/>
                    <a:p>
                      <a:pPr algn="r" defTabSz="914400">
                        <a:lnSpc>
                          <a:spcPct val="80000"/>
                        </a:lnSpc>
                        <a:tabLst>
                          <a:tab pos="914400" algn="l"/>
                        </a:tabLst>
                        <a:defRPr sz="3400" b="1" spc="-340">
                          <a:solidFill>
                            <a:srgbClr val="000000"/>
                          </a:solidFill>
                        </a:defRPr>
                      </a:pPr>
                      <a:r>
                        <a:t>CLASSICISME (17e) -  Lumières (18e)</a:t>
                      </a:r>
                    </a:p>
                    <a:p>
                      <a:pPr algn="r" defTabSz="914400">
                        <a:lnSpc>
                          <a:spcPct val="80000"/>
                        </a:lnSpc>
                        <a:tabLst>
                          <a:tab pos="914400" algn="l"/>
                        </a:tabLst>
                        <a:defRPr sz="3400">
                          <a:solidFill>
                            <a:srgbClr val="000000"/>
                          </a:solidFill>
                        </a:defRPr>
                      </a:pPr>
                      <a:r>
                        <a:rPr sz="2400"/>
                        <a:t>Racine, Molière, La Fontaine, La Bruyère, Pascal, Mme de La Fayette, Perrault</a:t>
                      </a:r>
                      <a:r>
                        <a:t>.</a:t>
                      </a:r>
                    </a:p>
                    <a:p>
                      <a:pPr algn="r" defTabSz="914400">
                        <a:lnSpc>
                          <a:spcPct val="80000"/>
                        </a:lnSpc>
                        <a:tabLst>
                          <a:tab pos="914400" algn="l"/>
                        </a:tabLst>
                        <a:defRPr sz="3400">
                          <a:solidFill>
                            <a:srgbClr val="000000"/>
                          </a:solidFill>
                        </a:defRPr>
                      </a:pPr>
                      <a:r>
                        <a:t>(figure: l’honnête homme)</a:t>
                      </a:r>
                    </a:p>
                  </a:txBody>
                  <a:tcPr marL="50800" marR="50800" marT="50800" marB="50800" anchor="ctr" horzOverflow="overflow"/>
                </a:tc>
              </a:tr>
              <a:tr h="2032776">
                <a:tc>
                  <a:txBody>
                    <a:bodyPr/>
                    <a:lstStyle/>
                    <a:p>
                      <a:pPr algn="l" defTabSz="914400">
                        <a:lnSpc>
                          <a:spcPct val="80000"/>
                        </a:lnSpc>
                        <a:tabLst>
                          <a:tab pos="914400" algn="l"/>
                        </a:tabLst>
                        <a:defRPr sz="3400">
                          <a:solidFill>
                            <a:srgbClr val="000000"/>
                          </a:solidFill>
                        </a:defRPr>
                      </a:pPr>
                      <a:endParaRPr/>
                    </a:p>
                  </a:txBody>
                  <a:tcPr marL="50800" marR="50800" marT="50800" marB="50800" anchor="ctr" horzOverflow="overflow"/>
                </a:tc>
                <a:tc>
                  <a:txBody>
                    <a:bodyPr/>
                    <a:lstStyle/>
                    <a:p>
                      <a:pPr algn="r" defTabSz="914400">
                        <a:lnSpc>
                          <a:spcPct val="80000"/>
                        </a:lnSpc>
                        <a:tabLst>
                          <a:tab pos="914400" algn="l"/>
                        </a:tabLst>
                        <a:defRPr sz="3400">
                          <a:solidFill>
                            <a:srgbClr val="000000"/>
                          </a:solidFill>
                        </a:defRPr>
                      </a:pPr>
                      <a:endParaRPr/>
                    </a:p>
                  </a:txBody>
                  <a:tcPr marL="50800" marR="50800" marT="50800" marB="50800" anchor="ctr" horzOverflow="overflow"/>
                </a:tc>
              </a:tr>
              <a:tr h="1480664">
                <a:tc>
                  <a:txBody>
                    <a:bodyPr/>
                    <a:lstStyle/>
                    <a:p>
                      <a:pPr algn="l" defTabSz="914400">
                        <a:lnSpc>
                          <a:spcPct val="80000"/>
                        </a:lnSpc>
                        <a:tabLst>
                          <a:tab pos="914400" algn="l"/>
                        </a:tabLst>
                        <a:defRPr sz="3400">
                          <a:solidFill>
                            <a:srgbClr val="000000"/>
                          </a:solidFill>
                        </a:defRPr>
                      </a:pPr>
                      <a:endParaRPr/>
                    </a:p>
                  </a:txBody>
                  <a:tcPr marL="50800" marR="50800" marT="50800" marB="50800" anchor="ctr" horzOverflow="overflow"/>
                </a:tc>
                <a:tc>
                  <a:txBody>
                    <a:bodyPr/>
                    <a:lstStyle/>
                    <a:p>
                      <a:pPr algn="r" defTabSz="914400">
                        <a:lnSpc>
                          <a:spcPct val="80000"/>
                        </a:lnSpc>
                        <a:tabLst>
                          <a:tab pos="914400" algn="l"/>
                        </a:tabLst>
                        <a:defRPr sz="3400">
                          <a:solidFill>
                            <a:srgbClr val="000000"/>
                          </a:solidFill>
                        </a:defRPr>
                      </a:pPr>
                      <a:endParaRPr/>
                    </a:p>
                  </a:txBody>
                  <a:tcPr marL="50800" marR="50800" marT="50800" marB="50800" anchor="ctr" horzOverflow="overflow"/>
                </a:tc>
              </a:tr>
              <a:tr h="3445916">
                <a:tc>
                  <a:txBody>
                    <a:bodyPr/>
                    <a:lstStyle/>
                    <a:p>
                      <a:pPr marL="342900" indent="-342900" algn="l" defTabSz="457200">
                        <a:lnSpc>
                          <a:spcPct val="80000"/>
                        </a:lnSpc>
                        <a:defRPr sz="3400" b="1">
                          <a:solidFill>
                            <a:srgbClr val="000000"/>
                          </a:solidFill>
                        </a:defRPr>
                      </a:pPr>
                      <a:endParaRPr/>
                    </a:p>
                  </a:txBody>
                  <a:tcPr marL="50800" marR="50800" marT="50800" marB="50800" anchor="ctr" horzOverflow="overflow"/>
                </a:tc>
                <a:tc>
                  <a:txBody>
                    <a:bodyPr/>
                    <a:lstStyle/>
                    <a:p>
                      <a:pPr algn="r">
                        <a:lnSpc>
                          <a:spcPct val="80000"/>
                        </a:lnSpc>
                        <a:defRPr sz="3400" b="1">
                          <a:solidFill>
                            <a:srgbClr val="000000"/>
                          </a:solidFill>
                        </a:defRPr>
                      </a:pPr>
                      <a:endParaRPr/>
                    </a:p>
                  </a:txBody>
                  <a:tcPr marL="50800" marR="50800" marT="50800" marB="50800" anchor="ctr" horzOverflow="overflow"/>
                </a:tc>
              </a:tr>
            </a:tbl>
          </a:graphicData>
        </a:graphic>
      </p:graphicFrame>
      <p:sp>
        <p:nvSpPr>
          <p:cNvPr id="693" name="Shape 693"/>
          <p:cNvSpPr/>
          <p:nvPr/>
        </p:nvSpPr>
        <p:spPr>
          <a:xfrm>
            <a:off x="317500" y="2438400"/>
            <a:ext cx="5829300"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2900" indent="-342900" algn="l" defTabSz="457200">
              <a:lnSpc>
                <a:spcPct val="80000"/>
              </a:lnSpc>
              <a:defRPr sz="3400" b="1">
                <a:solidFill>
                  <a:srgbClr val="000000"/>
                </a:solidFill>
              </a:defRPr>
            </a:pPr>
            <a:r>
              <a:t>romantisme (19e)</a:t>
            </a:r>
          </a:p>
          <a:p>
            <a:pPr marL="342900" indent="-342900" algn="l" defTabSz="457200">
              <a:lnSpc>
                <a:spcPct val="80000"/>
              </a:lnSpc>
              <a:defRPr sz="2400">
                <a:solidFill>
                  <a:srgbClr val="000000"/>
                </a:solidFill>
              </a:defRPr>
            </a:pPr>
            <a:r>
              <a:t>Lamartine, Hugo, Musset, Vigny, Nerval</a:t>
            </a:r>
          </a:p>
          <a:p>
            <a:pPr marL="342900" indent="-342900" algn="l" defTabSz="457200">
              <a:lnSpc>
                <a:spcPct val="80000"/>
              </a:lnSpc>
              <a:defRPr sz="3400" b="1">
                <a:solidFill>
                  <a:srgbClr val="000000"/>
                </a:solidFill>
              </a:defRPr>
            </a:pPr>
            <a:r>
              <a:t>Fantastique </a:t>
            </a:r>
            <a:r>
              <a:rPr sz="2400" b="0"/>
              <a:t>(Gautier, Mérimée, Poe, Maupassant, Balzac, Wilde)</a:t>
            </a:r>
          </a:p>
        </p:txBody>
      </p:sp>
      <p:sp>
        <p:nvSpPr>
          <p:cNvPr id="694" name="Shape 694"/>
          <p:cNvSpPr/>
          <p:nvPr/>
        </p:nvSpPr>
        <p:spPr>
          <a:xfrm>
            <a:off x="7373987" y="2108200"/>
            <a:ext cx="5245101" cy="205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lnSpc>
                <a:spcPct val="80000"/>
              </a:lnSpc>
              <a:defRPr sz="3400" b="1">
                <a:solidFill>
                  <a:srgbClr val="000000"/>
                </a:solidFill>
              </a:defRPr>
            </a:pPr>
            <a:r>
              <a:t>parnasse (19e)</a:t>
            </a:r>
          </a:p>
          <a:p>
            <a:pPr algn="r">
              <a:lnSpc>
                <a:spcPct val="80000"/>
              </a:lnSpc>
              <a:defRPr sz="2400">
                <a:solidFill>
                  <a:srgbClr val="000000"/>
                </a:solidFill>
              </a:defRPr>
            </a:pPr>
            <a:r>
              <a:t>Gautier, Villiers de l’Isle-Adam</a:t>
            </a:r>
          </a:p>
          <a:p>
            <a:pPr algn="r">
              <a:lnSpc>
                <a:spcPct val="80000"/>
              </a:lnSpc>
              <a:defRPr sz="3400" b="1">
                <a:solidFill>
                  <a:srgbClr val="000000"/>
                </a:solidFill>
              </a:defRPr>
            </a:pPr>
            <a:r>
              <a:t>réalisme (19e)</a:t>
            </a:r>
          </a:p>
          <a:p>
            <a:pPr algn="r">
              <a:lnSpc>
                <a:spcPct val="80000"/>
              </a:lnSpc>
              <a:defRPr sz="2400">
                <a:solidFill>
                  <a:srgbClr val="000000"/>
                </a:solidFill>
              </a:defRPr>
            </a:pPr>
            <a:r>
              <a:t>Stendhal, Balzac, Flaubert, Maupassant, Céline</a:t>
            </a:r>
          </a:p>
        </p:txBody>
      </p:sp>
      <p:sp>
        <p:nvSpPr>
          <p:cNvPr id="695" name="Shape 695"/>
          <p:cNvSpPr/>
          <p:nvPr/>
        </p:nvSpPr>
        <p:spPr>
          <a:xfrm>
            <a:off x="9333768" y="4394200"/>
            <a:ext cx="3328132"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914400">
              <a:lnSpc>
                <a:spcPct val="80000"/>
              </a:lnSpc>
              <a:tabLst>
                <a:tab pos="914400" algn="l"/>
              </a:tabLst>
              <a:defRPr sz="3400" b="1">
                <a:solidFill>
                  <a:srgbClr val="000000"/>
                </a:solidFill>
              </a:defRPr>
            </a:pPr>
            <a:r>
              <a:t>naturalisme 19e</a:t>
            </a:r>
          </a:p>
          <a:p>
            <a:pPr algn="r" defTabSz="914400">
              <a:lnSpc>
                <a:spcPct val="80000"/>
              </a:lnSpc>
              <a:tabLst>
                <a:tab pos="914400" algn="l"/>
              </a:tabLst>
              <a:defRPr sz="2400">
                <a:solidFill>
                  <a:srgbClr val="000000"/>
                </a:solidFill>
              </a:defRPr>
            </a:pPr>
            <a:r>
              <a:t>Zola</a:t>
            </a:r>
          </a:p>
        </p:txBody>
      </p:sp>
      <p:sp>
        <p:nvSpPr>
          <p:cNvPr id="696" name="Shape 696"/>
          <p:cNvSpPr/>
          <p:nvPr/>
        </p:nvSpPr>
        <p:spPr>
          <a:xfrm>
            <a:off x="279400" y="5727700"/>
            <a:ext cx="5918200" cy="358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42900" indent="-342900" algn="l" defTabSz="457200">
              <a:lnSpc>
                <a:spcPct val="80000"/>
              </a:lnSpc>
              <a:defRPr sz="3400" b="1">
                <a:solidFill>
                  <a:srgbClr val="000000"/>
                </a:solidFill>
              </a:defRPr>
            </a:pPr>
            <a:r>
              <a:t>les avant-gardes 20e: </a:t>
            </a:r>
            <a:r>
              <a:rPr sz="3000"/>
              <a:t>dada </a:t>
            </a:r>
            <a:r>
              <a:rPr sz="2400" b="0"/>
              <a:t>(Tzara)</a:t>
            </a:r>
            <a:endParaRPr sz="3000"/>
          </a:p>
          <a:p>
            <a:pPr marL="342900" indent="-342900" algn="l" defTabSz="457200">
              <a:lnSpc>
                <a:spcPct val="80000"/>
              </a:lnSpc>
              <a:defRPr sz="3400" b="1">
                <a:solidFill>
                  <a:srgbClr val="000000"/>
                </a:solidFill>
              </a:defRPr>
            </a:pPr>
            <a:r>
              <a:rPr sz="3000"/>
              <a:t>surréalisme </a:t>
            </a:r>
            <a:r>
              <a:rPr sz="2400" b="0"/>
              <a:t>(Breton, Eluard, Aragon, Desnos)</a:t>
            </a:r>
            <a:endParaRPr sz="3000"/>
          </a:p>
          <a:p>
            <a:pPr marL="342900" indent="-342900" algn="l" defTabSz="457200">
              <a:lnSpc>
                <a:spcPct val="80000"/>
              </a:lnSpc>
              <a:defRPr sz="3400" b="1">
                <a:solidFill>
                  <a:srgbClr val="000000"/>
                </a:solidFill>
              </a:defRPr>
            </a:pPr>
            <a:r>
              <a:rPr sz="3000"/>
              <a:t>nouveau roman </a:t>
            </a:r>
            <a:r>
              <a:rPr sz="2400" b="0"/>
              <a:t>(Sarraute, Robbe-Grillet, Butor, Simon, Duras)</a:t>
            </a:r>
            <a:endParaRPr sz="3000"/>
          </a:p>
          <a:p>
            <a:pPr marL="342900" indent="-342900" algn="l" defTabSz="457200">
              <a:lnSpc>
                <a:spcPct val="80000"/>
              </a:lnSpc>
              <a:defRPr sz="3400" b="1">
                <a:solidFill>
                  <a:srgbClr val="000000"/>
                </a:solidFill>
              </a:defRPr>
            </a:pPr>
            <a:r>
              <a:rPr sz="3000"/>
              <a:t>théâtre de l’absurde </a:t>
            </a:r>
            <a:r>
              <a:rPr sz="2400" b="0"/>
              <a:t>(Ionesco, Beckett)</a:t>
            </a:r>
            <a:endParaRPr sz="3000"/>
          </a:p>
          <a:p>
            <a:pPr marL="342900" indent="-342900" algn="l" defTabSz="457200">
              <a:lnSpc>
                <a:spcPct val="80000"/>
              </a:lnSpc>
              <a:defRPr sz="3400" b="1">
                <a:solidFill>
                  <a:srgbClr val="000000"/>
                </a:solidFill>
              </a:defRPr>
            </a:pPr>
            <a:r>
              <a:rPr sz="3000"/>
              <a:t>Oulipo </a:t>
            </a:r>
            <a:r>
              <a:rPr sz="2400" b="0"/>
              <a:t>(Queneau, Perec, Calvino)</a:t>
            </a:r>
          </a:p>
        </p:txBody>
      </p:sp>
      <p:sp>
        <p:nvSpPr>
          <p:cNvPr id="697" name="Shape 697"/>
          <p:cNvSpPr/>
          <p:nvPr/>
        </p:nvSpPr>
        <p:spPr>
          <a:xfrm>
            <a:off x="8372351" y="7035800"/>
            <a:ext cx="4238750" cy="96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lnSpc>
                <a:spcPct val="80000"/>
              </a:lnSpc>
              <a:defRPr sz="3400" b="1">
                <a:solidFill>
                  <a:srgbClr val="000000"/>
                </a:solidFill>
              </a:defRPr>
            </a:pPr>
            <a:r>
              <a:t>existentialisme (20e)</a:t>
            </a:r>
          </a:p>
          <a:p>
            <a:pPr algn="r">
              <a:lnSpc>
                <a:spcPct val="80000"/>
              </a:lnSpc>
              <a:defRPr sz="2400">
                <a:solidFill>
                  <a:srgbClr val="000000"/>
                </a:solidFill>
              </a:defRPr>
            </a:pPr>
            <a:r>
              <a:t>Sartre, Beauvoir, Camus</a:t>
            </a:r>
          </a:p>
        </p:txBody>
      </p:sp>
      <p:sp>
        <p:nvSpPr>
          <p:cNvPr id="698" name="Shape 698"/>
          <p:cNvSpPr/>
          <p:nvPr/>
        </p:nvSpPr>
        <p:spPr>
          <a:xfrm>
            <a:off x="279400" y="4375150"/>
            <a:ext cx="5829300" cy="128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914400">
              <a:lnSpc>
                <a:spcPct val="80000"/>
              </a:lnSpc>
              <a:tabLst>
                <a:tab pos="914400" algn="l"/>
              </a:tabLst>
              <a:defRPr sz="3400" b="1">
                <a:solidFill>
                  <a:srgbClr val="000000"/>
                </a:solidFill>
              </a:defRPr>
            </a:pPr>
            <a:r>
              <a:t>symbolisme (19e)</a:t>
            </a:r>
          </a:p>
          <a:p>
            <a:pPr algn="l" defTabSz="914400">
              <a:lnSpc>
                <a:spcPct val="80000"/>
              </a:lnSpc>
              <a:tabLst>
                <a:tab pos="914400" algn="l"/>
              </a:tabLst>
              <a:defRPr sz="2400">
                <a:solidFill>
                  <a:srgbClr val="000000"/>
                </a:solidFill>
              </a:defRPr>
            </a:pPr>
            <a:r>
              <a:t>Verlaine, Rimbaud, Mallarmé, Valéry, Huysmans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6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 grpId="1" animBg="1" advAuto="0"/>
      <p:bldP spid="693" grpId="2" animBg="1" advAuto="0"/>
      <p:bldP spid="694" grpId="3" animBg="1" advAuto="0"/>
      <p:bldP spid="695" grpId="5" animBg="1" advAuto="0"/>
      <p:bldP spid="696" grpId="6" animBg="1" advAuto="0"/>
      <p:bldP spid="697" grpId="7" animBg="1" advAuto="0"/>
      <p:bldP spid="698"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title"/>
          </p:nvPr>
        </p:nvSpPr>
        <p:spPr>
          <a:xfrm>
            <a:off x="1270000" y="-241300"/>
            <a:ext cx="10464800" cy="1714500"/>
          </a:xfrm>
          <a:prstGeom prst="rect">
            <a:avLst/>
          </a:prstGeom>
        </p:spPr>
        <p:txBody>
          <a:bodyPr/>
          <a:lstStyle/>
          <a:p>
            <a:r>
              <a:t>La Fronde (1648-1653)</a:t>
            </a:r>
          </a:p>
        </p:txBody>
      </p:sp>
      <p:pic>
        <p:nvPicPr>
          <p:cNvPr id="229" name="1008244-La_Fronde.png"/>
          <p:cNvPicPr>
            <a:picLocks noChangeAspect="1"/>
          </p:cNvPicPr>
          <p:nvPr/>
        </p:nvPicPr>
        <p:blipFill>
          <a:blip r:embed="rId3">
            <a:extLst/>
          </a:blip>
          <a:stretch>
            <a:fillRect/>
          </a:stretch>
        </p:blipFill>
        <p:spPr>
          <a:xfrm>
            <a:off x="3144734" y="2066831"/>
            <a:ext cx="6715332" cy="4946838"/>
          </a:xfrm>
          <a:prstGeom prst="rect">
            <a:avLst/>
          </a:prstGeom>
          <a:ln w="12700">
            <a:miter lim="400000"/>
          </a:ln>
        </p:spPr>
      </p:pic>
      <p:sp>
        <p:nvSpPr>
          <p:cNvPr id="230" name="Shape 230"/>
          <p:cNvSpPr/>
          <p:nvPr/>
        </p:nvSpPr>
        <p:spPr>
          <a:xfrm>
            <a:off x="5855642" y="4489449"/>
            <a:ext cx="1293516" cy="774701"/>
          </a:xfrm>
          <a:prstGeom prst="rect">
            <a:avLst/>
          </a:prstGeom>
          <a:ln w="12700">
            <a:miter lim="400000"/>
          </a:ln>
        </p:spPr>
        <p:txBody>
          <a:bodyPr wrap="none" lIns="50800" tIns="50800" rIns="50800" bIns="50800" anchor="ctr">
            <a:spAutoFit/>
          </a:bodyPr>
          <a:lstStyle/>
          <a:p>
            <a:endParaRPr/>
          </a:p>
        </p:txBody>
      </p:sp>
      <p:sp>
        <p:nvSpPr>
          <p:cNvPr id="231" name="Shape 231"/>
          <p:cNvSpPr/>
          <p:nvPr/>
        </p:nvSpPr>
        <p:spPr>
          <a:xfrm>
            <a:off x="808110" y="6832771"/>
            <a:ext cx="11590607" cy="256480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r>
              <a:rPr dirty="0"/>
              <a:t>La fronde est un mouvement insurrectionnel populaire </a:t>
            </a:r>
            <a:r>
              <a:rPr dirty="0" smtClean="0"/>
              <a:t>contesta</a:t>
            </a:r>
            <a:r>
              <a:rPr lang="fr-CH" dirty="0" smtClean="0"/>
              <a:t>nt les</a:t>
            </a:r>
            <a:r>
              <a:rPr lang="fr-FR" dirty="0" smtClean="0"/>
              <a:t>impôts</a:t>
            </a:r>
            <a:r>
              <a:rPr dirty="0" smtClean="0"/>
              <a:t> prélevés </a:t>
            </a:r>
            <a:r>
              <a:rPr dirty="0"/>
              <a:t>au peuple et aux nobles pour subventionner la guerre d’Espagne. </a:t>
            </a:r>
          </a:p>
        </p:txBody>
      </p:sp>
    </p:spTree>
  </p:cSld>
  <p:clrMapOvr>
    <a:masterClrMapping/>
  </p:clrMapOvr>
  <p:transition xmlns:p14="http://schemas.microsoft.com/office/powerpoint/2010/mai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p:cNvSpPr>
          <p:nvPr>
            <p:ph type="title"/>
          </p:nvPr>
        </p:nvSpPr>
        <p:spPr>
          <a:xfrm>
            <a:off x="1270000" y="0"/>
            <a:ext cx="10464800" cy="1714500"/>
          </a:xfrm>
          <a:prstGeom prst="rect">
            <a:avLst/>
          </a:prstGeom>
        </p:spPr>
        <p:txBody>
          <a:bodyPr/>
          <a:lstStyle/>
          <a:p>
            <a:r>
              <a:t>La préciosité</a:t>
            </a:r>
          </a:p>
        </p:txBody>
      </p:sp>
      <p:pic>
        <p:nvPicPr>
          <p:cNvPr id="701" name="17s_ReunionDames.png"/>
          <p:cNvPicPr>
            <a:picLocks noChangeAspect="1"/>
          </p:cNvPicPr>
          <p:nvPr/>
        </p:nvPicPr>
        <p:blipFill>
          <a:blip r:embed="rId3">
            <a:extLst/>
          </a:blip>
          <a:stretch>
            <a:fillRect/>
          </a:stretch>
        </p:blipFill>
        <p:spPr>
          <a:xfrm>
            <a:off x="6442625" y="3058731"/>
            <a:ext cx="6083301" cy="5414138"/>
          </a:xfrm>
          <a:prstGeom prst="rect">
            <a:avLst/>
          </a:prstGeom>
          <a:ln w="12700">
            <a:miter lim="400000"/>
          </a:ln>
        </p:spPr>
      </p:pic>
      <p:sp>
        <p:nvSpPr>
          <p:cNvPr id="702" name="Shape 702"/>
          <p:cNvSpPr/>
          <p:nvPr/>
        </p:nvSpPr>
        <p:spPr>
          <a:xfrm>
            <a:off x="6546229" y="8972550"/>
            <a:ext cx="4050656"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2400" i="1">
                <a:solidFill>
                  <a:srgbClr val="000000"/>
                </a:solidFill>
                <a:latin typeface="Times New Roman"/>
                <a:ea typeface="Times New Roman"/>
                <a:cs typeface="Times New Roman"/>
                <a:sym typeface="Times New Roman"/>
              </a:defRPr>
            </a:pPr>
            <a:r>
              <a:t>Réunion de dames</a:t>
            </a:r>
            <a:r>
              <a:rPr i="0"/>
              <a:t>, par A. Bosse</a:t>
            </a:r>
          </a:p>
        </p:txBody>
      </p:sp>
      <p:sp>
        <p:nvSpPr>
          <p:cNvPr id="703" name="Shape 703"/>
          <p:cNvSpPr/>
          <p:nvPr/>
        </p:nvSpPr>
        <p:spPr>
          <a:xfrm>
            <a:off x="418157" y="3022600"/>
            <a:ext cx="5664201" cy="548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Courant s’affirmant parmi les femmes de la haute société (salons)</a:t>
            </a:r>
          </a:p>
          <a:p>
            <a:r>
              <a:t>Exercices de raffinement et de politesse excessive.</a:t>
            </a:r>
          </a:p>
          <a:p>
            <a:endParaRPr/>
          </a:p>
          <a:p>
            <a:r>
              <a:t>Molière s’en moque dans </a:t>
            </a:r>
            <a:r>
              <a:rPr i="1"/>
              <a:t>Les Femmes savantes </a:t>
            </a:r>
          </a:p>
        </p:txBody>
      </p:sp>
    </p:spTree>
  </p:cSld>
  <p:clrMapOvr>
    <a:masterClrMapping/>
  </p:clrMapOvr>
  <p:transition xmlns:p14="http://schemas.microsoft.com/office/powerpoint/2010/mai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p:cNvSpPr>
          <p:nvPr>
            <p:ph type="title"/>
          </p:nvPr>
        </p:nvSpPr>
        <p:spPr>
          <a:prstGeom prst="rect">
            <a:avLst/>
          </a:prstGeom>
        </p:spPr>
        <p:txBody>
          <a:bodyPr/>
          <a:lstStyle/>
          <a:p>
            <a:r>
              <a:t>la préciosité</a:t>
            </a:r>
          </a:p>
        </p:txBody>
      </p:sp>
      <p:sp>
        <p:nvSpPr>
          <p:cNvPr id="708" name="Shape 708"/>
          <p:cNvSpPr/>
          <p:nvPr/>
        </p:nvSpPr>
        <p:spPr>
          <a:xfrm>
            <a:off x="867267" y="3356930"/>
            <a:ext cx="11270265" cy="3820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solidFill>
                  <a:srgbClr val="000000"/>
                </a:solidFill>
                <a:latin typeface="Arial"/>
                <a:ea typeface="Arial"/>
                <a:cs typeface="Arial"/>
                <a:sym typeface="Arial"/>
              </a:defRPr>
            </a:pPr>
            <a:r>
              <a:t>Les précieuses élaborent des doctrines sur l'amour :</a:t>
            </a:r>
          </a:p>
          <a:p>
            <a:pPr algn="l">
              <a:defRPr sz="3700">
                <a:solidFill>
                  <a:srgbClr val="000000"/>
                </a:solidFill>
                <a:latin typeface="Arial"/>
                <a:ea typeface="Arial"/>
                <a:cs typeface="Arial"/>
                <a:sym typeface="Arial"/>
              </a:defRPr>
            </a:pPr>
            <a:endParaRPr/>
          </a:p>
          <a:p>
            <a:pPr marL="457200" indent="-317500" algn="l" defTabSz="457200">
              <a:buSzPct val="100000"/>
              <a:buAutoNum type="arabicPeriod"/>
              <a:tabLst>
                <a:tab pos="139700" algn="l"/>
                <a:tab pos="457200" algn="l"/>
              </a:tabLst>
              <a:defRPr sz="3700">
                <a:solidFill>
                  <a:srgbClr val="000000"/>
                </a:solidFill>
                <a:latin typeface="Arial"/>
                <a:ea typeface="Arial"/>
                <a:cs typeface="Arial"/>
                <a:sym typeface="Arial"/>
              </a:defRPr>
            </a:pPr>
            <a:r>
              <a:rPr b="1"/>
              <a:t>nul ne lui échappe</a:t>
            </a:r>
            <a:r>
              <a:t> : il touche tout le monde</a:t>
            </a:r>
          </a:p>
          <a:p>
            <a:pPr algn="l" defTabSz="457200">
              <a:tabLst>
                <a:tab pos="139700" algn="l"/>
                <a:tab pos="457200" algn="l"/>
              </a:tabLst>
              <a:defRPr sz="3700">
                <a:solidFill>
                  <a:srgbClr val="000000"/>
                </a:solidFill>
                <a:latin typeface="Arial"/>
                <a:ea typeface="Arial"/>
                <a:cs typeface="Arial"/>
                <a:sym typeface="Arial"/>
              </a:defRPr>
            </a:pPr>
            <a:endParaRPr/>
          </a:p>
          <a:p>
            <a:pPr marL="457200" indent="-317500" algn="l" defTabSz="457200">
              <a:buSzPct val="100000"/>
              <a:buAutoNum type="arabicPeriod" startAt="2"/>
              <a:tabLst>
                <a:tab pos="139700" algn="l"/>
                <a:tab pos="457200" algn="l"/>
              </a:tabLst>
              <a:defRPr sz="3700" b="1">
                <a:solidFill>
                  <a:srgbClr val="000000"/>
                </a:solidFill>
                <a:latin typeface="Arial"/>
                <a:ea typeface="Arial"/>
                <a:cs typeface="Arial"/>
                <a:sym typeface="Arial"/>
              </a:defRPr>
            </a:pPr>
            <a:r>
              <a:t>nul ne peut lui résister</a:t>
            </a:r>
            <a:r>
              <a:rPr b="0"/>
              <a:t> : il est fatal</a:t>
            </a:r>
          </a:p>
          <a:p>
            <a:pPr algn="l" defTabSz="457200">
              <a:tabLst>
                <a:tab pos="139700" algn="l"/>
                <a:tab pos="457200" algn="l"/>
              </a:tabLst>
              <a:defRPr sz="3700" b="1">
                <a:solidFill>
                  <a:srgbClr val="000000"/>
                </a:solidFill>
                <a:latin typeface="Arial"/>
                <a:ea typeface="Arial"/>
                <a:cs typeface="Arial"/>
                <a:sym typeface="Arial"/>
              </a:defRPr>
            </a:pPr>
            <a:endParaRPr b="0"/>
          </a:p>
          <a:p>
            <a:pPr marL="457200" indent="-317500" algn="l" defTabSz="457200">
              <a:buSzPct val="100000"/>
              <a:buAutoNum type="arabicPeriod" startAt="3"/>
              <a:tabLst>
                <a:tab pos="139700" algn="l"/>
                <a:tab pos="457200" algn="l"/>
              </a:tabLst>
              <a:defRPr sz="3700" b="1">
                <a:solidFill>
                  <a:srgbClr val="000000"/>
                </a:solidFill>
                <a:latin typeface="Arial"/>
                <a:ea typeface="Arial"/>
                <a:cs typeface="Arial"/>
                <a:sym typeface="Arial"/>
              </a:defRPr>
            </a:pPr>
            <a:r>
              <a:rPr b="0"/>
              <a:t>mais </a:t>
            </a:r>
            <a:r>
              <a:t>l'amour est préférable à l'absence d'amour</a:t>
            </a:r>
          </a:p>
        </p:txBody>
      </p:sp>
    </p:spTree>
  </p:cSld>
  <p:clrMapOvr>
    <a:masterClrMapping/>
  </p:clrMapOvr>
  <p:transition xmlns:p14="http://schemas.microsoft.com/office/powerpoint/2010/mai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p:cNvSpPr>
          <p:nvPr>
            <p:ph type="title"/>
          </p:nvPr>
        </p:nvSpPr>
        <p:spPr>
          <a:xfrm>
            <a:off x="1270000" y="102277"/>
            <a:ext cx="10464800" cy="1714501"/>
          </a:xfrm>
          <a:prstGeom prst="rect">
            <a:avLst/>
          </a:prstGeom>
        </p:spPr>
        <p:txBody>
          <a:bodyPr/>
          <a:lstStyle/>
          <a:p>
            <a:r>
              <a:t>La carte du tendre</a:t>
            </a:r>
          </a:p>
        </p:txBody>
      </p:sp>
      <p:sp>
        <p:nvSpPr>
          <p:cNvPr id="711" name="Shape 711"/>
          <p:cNvSpPr/>
          <p:nvPr/>
        </p:nvSpPr>
        <p:spPr>
          <a:xfrm>
            <a:off x="792589" y="2623989"/>
            <a:ext cx="11419621" cy="589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200">
                <a:solidFill>
                  <a:srgbClr val="202123"/>
                </a:solidFill>
                <a:latin typeface="Helvetica"/>
                <a:ea typeface="Helvetica"/>
                <a:cs typeface="Helvetica"/>
                <a:sym typeface="Helvetica"/>
              </a:defRPr>
            </a:pPr>
            <a:r>
              <a:t>Dans cette « représentation topographique et allégorique », on trouve tracées, sous forme de villages et de chemins, les différentes étapes de la vie amoureuse selon les Précieuses de l’époque. Cette carte compte compte quatre villes, trois rivières, deux mers, un lac et trente petits villages.</a:t>
            </a:r>
          </a:p>
          <a:p>
            <a:pPr algn="just" defTabSz="457200">
              <a:defRPr sz="3200">
                <a:solidFill>
                  <a:srgbClr val="202123"/>
                </a:solidFill>
                <a:latin typeface="Helvetica"/>
                <a:ea typeface="Helvetica"/>
                <a:cs typeface="Helvetica"/>
                <a:sym typeface="Helvetica"/>
              </a:defRPr>
            </a:pPr>
            <a:endParaRPr/>
          </a:p>
          <a:p>
            <a:pPr algn="just" defTabSz="457200">
              <a:defRPr sz="3200">
                <a:solidFill>
                  <a:srgbClr val="202123"/>
                </a:solidFill>
                <a:latin typeface="Helvetica"/>
                <a:ea typeface="Helvetica"/>
                <a:cs typeface="Helvetica"/>
                <a:sym typeface="Helvetica"/>
              </a:defRPr>
            </a:pPr>
            <a:r>
              <a:t>Dans cette sorte de </a:t>
            </a:r>
            <a:r>
              <a:rPr b="1"/>
              <a:t>géographie amoureuse</a:t>
            </a:r>
            <a:r>
              <a:t>, le fleuve Inclination coule tranquillement, car il est domestiqué, tandis que la mer est dangereuse, car elle représente les passions. La seule passion positive est celle qui est la source de nobles sentiments que l’homme peut éprouver. Le lac d’Indifférence représente l’ennui.</a:t>
            </a:r>
          </a:p>
        </p:txBody>
      </p:sp>
    </p:spTree>
  </p:cSld>
  <p:clrMapOvr>
    <a:masterClrMapping/>
  </p:clrMapOvr>
  <p:transition xmlns:p14="http://schemas.microsoft.com/office/powerpoint/2010/mai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p:cNvSpPr>
          <p:nvPr>
            <p:ph type="title"/>
          </p:nvPr>
        </p:nvSpPr>
        <p:spPr>
          <a:xfrm>
            <a:off x="1270000" y="-495300"/>
            <a:ext cx="10464800" cy="1714500"/>
          </a:xfrm>
          <a:prstGeom prst="rect">
            <a:avLst/>
          </a:prstGeom>
        </p:spPr>
        <p:txBody>
          <a:bodyPr/>
          <a:lstStyle/>
          <a:p>
            <a:r>
              <a:t>La carte du tendre</a:t>
            </a:r>
          </a:p>
        </p:txBody>
      </p:sp>
      <p:sp>
        <p:nvSpPr>
          <p:cNvPr id="714" name="Shape 714"/>
          <p:cNvSpPr>
            <a:spLocks noGrp="1"/>
          </p:cNvSpPr>
          <p:nvPr>
            <p:ph type="body" idx="1"/>
          </p:nvPr>
        </p:nvSpPr>
        <p:spPr>
          <a:prstGeom prst="rect">
            <a:avLst/>
          </a:prstGeom>
        </p:spPr>
        <p:txBody>
          <a:bodyPr/>
          <a:lstStyle/>
          <a:p>
            <a:pPr marL="1333825"/>
            <a:endParaRPr/>
          </a:p>
        </p:txBody>
      </p:sp>
      <p:pic>
        <p:nvPicPr>
          <p:cNvPr id="715" name="Carte_du_tendre.png"/>
          <p:cNvPicPr>
            <a:picLocks noChangeAspect="1"/>
          </p:cNvPicPr>
          <p:nvPr/>
        </p:nvPicPr>
        <p:blipFill>
          <a:blip r:embed="rId3">
            <a:extLst/>
          </a:blip>
          <a:stretch>
            <a:fillRect/>
          </a:stretch>
        </p:blipFill>
        <p:spPr>
          <a:xfrm>
            <a:off x="838200" y="1219200"/>
            <a:ext cx="11319565" cy="7810500"/>
          </a:xfrm>
          <a:prstGeom prst="rect">
            <a:avLst/>
          </a:prstGeom>
          <a:ln w="12700">
            <a:miter lim="400000"/>
          </a:ln>
        </p:spPr>
      </p:pic>
      <p:sp>
        <p:nvSpPr>
          <p:cNvPr id="716" name="Shape 716"/>
          <p:cNvSpPr/>
          <p:nvPr/>
        </p:nvSpPr>
        <p:spPr>
          <a:xfrm>
            <a:off x="885949" y="9099550"/>
            <a:ext cx="12344401"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1800" b="1">
                <a:solidFill>
                  <a:srgbClr val="000000"/>
                </a:solidFill>
                <a:latin typeface="Helvetica"/>
                <a:ea typeface="Helvetica"/>
                <a:cs typeface="Helvetica"/>
                <a:sym typeface="Helvetica"/>
              </a:defRPr>
            </a:pPr>
            <a:r>
              <a:rPr dirty="0"/>
              <a:t>François Chauveau</a:t>
            </a:r>
            <a:r>
              <a:rPr dirty="0"/>
              <a:t>, gravure, 1654.</a:t>
            </a:r>
          </a:p>
        </p:txBody>
      </p:sp>
    </p:spTree>
  </p:cSld>
  <p:clrMapOvr>
    <a:masterClrMapping/>
  </p:clrMapOvr>
  <p:transition xmlns:p14="http://schemas.microsoft.com/office/powerpoint/2010/mai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a:spLocks noGrp="1"/>
          </p:cNvSpPr>
          <p:nvPr>
            <p:ph type="title"/>
          </p:nvPr>
        </p:nvSpPr>
        <p:spPr>
          <a:prstGeom prst="rect">
            <a:avLst/>
          </a:prstGeom>
        </p:spPr>
        <p:txBody>
          <a:bodyPr/>
          <a:lstStyle/>
          <a:p>
            <a:pPr>
              <a:defRPr sz="5600"/>
            </a:pPr>
            <a:r>
              <a:t>Fin XVIIe: La querelle des</a:t>
            </a:r>
          </a:p>
          <a:p>
            <a:pPr>
              <a:defRPr sz="5600"/>
            </a:pPr>
            <a:r>
              <a:t>Anciens et des Modernes </a:t>
            </a:r>
          </a:p>
        </p:txBody>
      </p:sp>
      <p:pic>
        <p:nvPicPr>
          <p:cNvPr id="721" name="ballenberg1.png"/>
          <p:cNvPicPr>
            <a:picLocks noChangeAspect="1"/>
          </p:cNvPicPr>
          <p:nvPr/>
        </p:nvPicPr>
        <p:blipFill>
          <a:blip r:embed="rId3">
            <a:extLst/>
          </a:blip>
          <a:stretch>
            <a:fillRect/>
          </a:stretch>
        </p:blipFill>
        <p:spPr>
          <a:xfrm>
            <a:off x="214238" y="2290774"/>
            <a:ext cx="6814541" cy="4770179"/>
          </a:xfrm>
          <a:prstGeom prst="rect">
            <a:avLst/>
          </a:prstGeom>
          <a:ln w="12700">
            <a:miter lim="400000"/>
          </a:ln>
        </p:spPr>
      </p:pic>
      <p:sp>
        <p:nvSpPr>
          <p:cNvPr id="722" name="Shape 722"/>
          <p:cNvSpPr/>
          <p:nvPr/>
        </p:nvSpPr>
        <p:spPr>
          <a:xfrm>
            <a:off x="7451925" y="1938776"/>
            <a:ext cx="4926814" cy="548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stStyle>
          <a:p>
            <a:r>
              <a:t>Cette polémique est née à l’Académie française agitant le monde littéraire à la fin du 17e siècle. Les anciens estiment que les plus hauts sommets ont été</a:t>
            </a:r>
          </a:p>
        </p:txBody>
      </p:sp>
      <p:sp>
        <p:nvSpPr>
          <p:cNvPr id="723" name="Shape 723"/>
          <p:cNvSpPr/>
          <p:nvPr/>
        </p:nvSpPr>
        <p:spPr>
          <a:xfrm>
            <a:off x="214238" y="7469050"/>
            <a:ext cx="12734876" cy="194925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r>
              <a:rPr dirty="0"/>
              <a:t>atteints par les auteurs classiques de l’Antiquité (Racine, La Fontaine). D’autres comme Charles Perrault ou Corneille croient en le progrès de l’art.</a:t>
            </a:r>
          </a:p>
        </p:txBody>
      </p:sp>
    </p:spTree>
  </p:cSld>
  <p:clrMapOvr>
    <a:masterClrMapping/>
  </p:clrMapOvr>
  <p:transition xmlns:p14="http://schemas.microsoft.com/office/powerpoint/2010/mai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p:nvPr/>
        </p:nvSpPr>
        <p:spPr>
          <a:xfrm>
            <a:off x="4593710" y="641350"/>
            <a:ext cx="4020618"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000000"/>
                </a:solidFill>
                <a:latin typeface="+mj-lt"/>
                <a:ea typeface="+mj-ea"/>
                <a:cs typeface="+mj-cs"/>
                <a:sym typeface="Copperplate"/>
              </a:defRPr>
            </a:lvl1pPr>
          </a:lstStyle>
          <a:p>
            <a:r>
              <a:t>A retenir</a:t>
            </a:r>
          </a:p>
        </p:txBody>
      </p:sp>
      <p:sp>
        <p:nvSpPr>
          <p:cNvPr id="728" name="Shape 728"/>
          <p:cNvSpPr/>
          <p:nvPr/>
        </p:nvSpPr>
        <p:spPr>
          <a:xfrm>
            <a:off x="519757" y="2002528"/>
            <a:ext cx="12166601" cy="863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600">
                <a:solidFill>
                  <a:srgbClr val="000000"/>
                </a:solidFill>
              </a:defRPr>
            </a:pPr>
            <a:r>
              <a:rPr dirty="0"/>
              <a:t>- XVIIe: siècle d’or du théâtre et de la culture française</a:t>
            </a:r>
          </a:p>
          <a:p>
            <a:pPr algn="l">
              <a:defRPr sz="3600">
                <a:solidFill>
                  <a:srgbClr val="000000"/>
                </a:solidFill>
              </a:defRPr>
            </a:pPr>
            <a:r>
              <a:rPr dirty="0"/>
              <a:t>- Société de cour, Louis XIV à Versailles (--&gt; 1715)</a:t>
            </a:r>
          </a:p>
          <a:p>
            <a:pPr algn="l">
              <a:defRPr sz="3600">
                <a:solidFill>
                  <a:srgbClr val="000000"/>
                </a:solidFill>
              </a:defRPr>
            </a:pPr>
            <a:r>
              <a:rPr dirty="0"/>
              <a:t>- prolongation des guerres de religion (révocation de l’Edit de Nantes en 1685 - jésuites contre jansénistes)</a:t>
            </a:r>
          </a:p>
          <a:p>
            <a:pPr algn="l">
              <a:defRPr sz="3600">
                <a:solidFill>
                  <a:srgbClr val="000000"/>
                </a:solidFill>
              </a:defRPr>
            </a:pPr>
            <a:r>
              <a:rPr dirty="0"/>
              <a:t>- Le baroque (démesure) engendre le classicisme (mesure) qui engendrera le romantisme</a:t>
            </a:r>
          </a:p>
          <a:p>
            <a:pPr algn="l">
              <a:defRPr sz="3600">
                <a:solidFill>
                  <a:srgbClr val="000000"/>
                </a:solidFill>
              </a:defRPr>
            </a:pPr>
            <a:r>
              <a:rPr dirty="0"/>
              <a:t>- Le classicime codifie la langue et la littérature: règle des 3 unités, bienséance, vraisemblance</a:t>
            </a:r>
          </a:p>
          <a:p>
            <a:pPr algn="l">
              <a:defRPr sz="3600">
                <a:solidFill>
                  <a:srgbClr val="000000"/>
                </a:solidFill>
              </a:defRPr>
            </a:pPr>
            <a:r>
              <a:rPr dirty="0"/>
              <a:t>- Deux modèles: le libertin contre l’honnête homme</a:t>
            </a:r>
          </a:p>
          <a:p>
            <a:pPr algn="l">
              <a:defRPr sz="3600">
                <a:solidFill>
                  <a:srgbClr val="000000"/>
                </a:solidFill>
              </a:defRPr>
            </a:pPr>
            <a:r>
              <a:rPr dirty="0"/>
              <a:t>- Philosophie: début des penseurs du contrat social et de la science moderne</a:t>
            </a:r>
          </a:p>
          <a:p>
            <a:pPr algn="l">
              <a:defRPr sz="3600">
                <a:solidFill>
                  <a:srgbClr val="000000"/>
                </a:solidFill>
              </a:defRPr>
            </a:pPr>
            <a:endParaRPr dirty="0"/>
          </a:p>
          <a:p>
            <a:pPr algn="l">
              <a:defRPr sz="3600">
                <a:solidFill>
                  <a:srgbClr val="000000"/>
                </a:solidFill>
              </a:defRPr>
            </a:pPr>
            <a:endParaRPr dirty="0"/>
          </a:p>
        </p:txBody>
      </p:sp>
    </p:spTree>
  </p:cSld>
  <p:clrMapOvr>
    <a:masterClrMapping/>
  </p:clrMapOvr>
  <p:transition xmlns:p14="http://schemas.microsoft.com/office/powerpoint/2010/mai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p:cNvSpPr>
          <p:nvPr>
            <p:ph type="title"/>
          </p:nvPr>
        </p:nvSpPr>
        <p:spPr>
          <a:xfrm>
            <a:off x="1270000" y="-114300"/>
            <a:ext cx="10464800" cy="1714500"/>
          </a:xfrm>
          <a:prstGeom prst="rect">
            <a:avLst/>
          </a:prstGeom>
        </p:spPr>
        <p:txBody>
          <a:bodyPr/>
          <a:lstStyle/>
          <a:p>
            <a:r>
              <a:rPr dirty="0" smtClean="0"/>
              <a:t>Source</a:t>
            </a:r>
            <a:r>
              <a:rPr lang="fr-CH" dirty="0" smtClean="0"/>
              <a:t>s</a:t>
            </a:r>
            <a:r>
              <a:rPr dirty="0" smtClean="0"/>
              <a:t> principale</a:t>
            </a:r>
            <a:r>
              <a:rPr lang="fr-CH" dirty="0" smtClean="0"/>
              <a:t>s</a:t>
            </a:r>
            <a:endParaRPr dirty="0"/>
          </a:p>
        </p:txBody>
      </p:sp>
      <p:pic>
        <p:nvPicPr>
          <p:cNvPr id="733" name="url?sa=i&amp;rct=j&amp;q=&amp;esrc=s&amp;source=images&amp;cd=&amp;docid=5rbJ72J27qiihM&amp;tbnid=aig9ywjzdVMrQM-&amp;ved=0CAUQjRw&amp;url=http%3A%2F%2Fwww.decitre.fr%2Flivres%2Fanthologie-litteraire-9782761632669.html&amp;ei=BPc1UrLrBseWtA.png"/>
          <p:cNvPicPr>
            <a:picLocks noChangeAspect="1"/>
          </p:cNvPicPr>
          <p:nvPr/>
        </p:nvPicPr>
        <p:blipFill>
          <a:blip r:embed="rId2">
            <a:extLst/>
          </a:blip>
          <a:stretch>
            <a:fillRect/>
          </a:stretch>
        </p:blipFill>
        <p:spPr>
          <a:xfrm>
            <a:off x="507954" y="2222500"/>
            <a:ext cx="5803900" cy="7087025"/>
          </a:xfrm>
          <a:prstGeom prst="rect">
            <a:avLst/>
          </a:prstGeom>
          <a:ln w="12700">
            <a:miter lim="400000"/>
          </a:ln>
        </p:spPr>
      </p:pic>
      <p:pic>
        <p:nvPicPr>
          <p:cNvPr id="2" name="Image 1" descr="Capture d’écran 2021-12-17 à 11.3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813" y="2222933"/>
            <a:ext cx="5043986" cy="7086591"/>
          </a:xfrm>
          <a:prstGeom prst="rect">
            <a:avLst/>
          </a:prstGeom>
        </p:spPr>
      </p:pic>
    </p:spTree>
  </p:cSld>
  <p:clrMapOvr>
    <a:masterClrMapping/>
  </p:clrMapOvr>
  <p:transition xmlns:p14="http://schemas.microsoft.com/office/powerpoint/2010/mai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p:cNvSpPr>
          <p:nvPr>
            <p:ph type="body" sz="quarter" idx="1"/>
          </p:nvPr>
        </p:nvSpPr>
        <p:spPr>
          <a:xfrm>
            <a:off x="1270000" y="7251700"/>
            <a:ext cx="10464800" cy="2044700"/>
          </a:xfrm>
          <a:prstGeom prst="rect">
            <a:avLst/>
          </a:prstGeom>
        </p:spPr>
        <p:txBody>
          <a:bodyPr/>
          <a:lstStyle/>
          <a:p>
            <a:pPr marL="1333825"/>
            <a:endParaRPr/>
          </a:p>
        </p:txBody>
      </p:sp>
      <p:sp>
        <p:nvSpPr>
          <p:cNvPr id="737" name="Shape 737"/>
          <p:cNvSpPr/>
          <p:nvPr/>
        </p:nvSpPr>
        <p:spPr>
          <a:xfrm>
            <a:off x="1422400" y="5238750"/>
            <a:ext cx="1371402" cy="774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000000"/>
                </a:solidFill>
              </a:defRPr>
            </a:lvl1pPr>
          </a:lstStyle>
          <a:p>
            <a:r>
              <a:t>Louis</a:t>
            </a:r>
          </a:p>
        </p:txBody>
      </p:sp>
      <p:pic>
        <p:nvPicPr>
          <p:cNvPr id="738" name="729587frise.png"/>
          <p:cNvPicPr>
            <a:picLocks noChangeAspect="1"/>
          </p:cNvPicPr>
          <p:nvPr/>
        </p:nvPicPr>
        <p:blipFill>
          <a:blip r:embed="rId2">
            <a:extLst/>
          </a:blip>
          <a:stretch>
            <a:fillRect/>
          </a:stretch>
        </p:blipFill>
        <p:spPr>
          <a:xfrm>
            <a:off x="469900" y="749300"/>
            <a:ext cx="12054553" cy="8242300"/>
          </a:xfrm>
          <a:prstGeom prst="rect">
            <a:avLst/>
          </a:prstGeom>
          <a:ln w="12700">
            <a:miter lim="400000"/>
          </a:ln>
        </p:spPr>
      </p:pic>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tif"/></Relationships>
</file>

<file path=ppt/theme/_rels/theme2.xml.rels><?xml version="1.0" encoding="UTF-8" standalone="yes"?>
<Relationships xmlns="http://schemas.openxmlformats.org/package/2006/relationships"><Relationship Id="rId1" Type="http://schemas.openxmlformats.org/officeDocument/2006/relationships/image" Target="../media/image1.tif"/></Relationships>
</file>

<file path=ppt/theme/theme1.xml><?xml version="1.0" encoding="utf-8"?>
<a:theme xmlns:a="http://schemas.openxmlformats.org/drawingml/2006/main" name="White">
  <a:themeElements>
    <a:clrScheme name="White">
      <a:dk1>
        <a:srgbClr val="515151"/>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pperplate"/>
        <a:ea typeface="Copperplate"/>
        <a:cs typeface="Copperplate"/>
      </a:majorFont>
      <a:minorFont>
        <a:latin typeface="Palatino"/>
        <a:ea typeface="Palatino"/>
        <a:cs typeface="Palatin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515151"/>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3F1D8"/>
            </a:solidFill>
            <a:effectLst>
              <a:outerShdw blurRad="25400" dist="12700" dir="16200000" rotWithShape="0">
                <a:srgbClr val="000000">
                  <a:alpha val="50000"/>
                </a:srgbClr>
              </a:outerShdw>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pperplate"/>
        <a:ea typeface="Copperplate"/>
        <a:cs typeface="Copperplate"/>
      </a:majorFont>
      <a:minorFont>
        <a:latin typeface="Palatino"/>
        <a:ea typeface="Palatino"/>
        <a:cs typeface="Palatin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515151"/>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3F1D8"/>
            </a:solidFill>
            <a:effectLst>
              <a:outerShdw blurRad="25400" dist="12700" dir="16200000" rotWithShape="0">
                <a:srgbClr val="000000">
                  <a:alpha val="50000"/>
                </a:srgbClr>
              </a:outerShdw>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515151"/>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37</TotalTime>
  <Words>6970</Words>
  <Application>Microsoft Macintosh PowerPoint</Application>
  <PresentationFormat>Personnalisé</PresentationFormat>
  <Paragraphs>925</Paragraphs>
  <Slides>97</Slides>
  <Notes>61</Notes>
  <HiddenSlides>0</HiddenSlides>
  <MMClips>0</MMClips>
  <ScaleCrop>false</ScaleCrop>
  <HeadingPairs>
    <vt:vector size="4" baseType="variant">
      <vt:variant>
        <vt:lpstr>Thème</vt:lpstr>
      </vt:variant>
      <vt:variant>
        <vt:i4>1</vt:i4>
      </vt:variant>
      <vt:variant>
        <vt:lpstr>Titres des diapositives</vt:lpstr>
      </vt:variant>
      <vt:variant>
        <vt:i4>97</vt:i4>
      </vt:variant>
    </vt:vector>
  </HeadingPairs>
  <TitlesOfParts>
    <vt:vector size="98" baseType="lpstr">
      <vt:lpstr>White</vt:lpstr>
      <vt:lpstr>Le XVIIe siècle</vt:lpstr>
      <vt:lpstr>Louis XIII (1601-1643) Règne de 1610 à 1643</vt:lpstr>
      <vt:lpstr>Le Cardinal de Richelieu</vt:lpstr>
      <vt:lpstr>Louis XVIII étend la France</vt:lpstr>
      <vt:lpstr>La guerre de Trente ans  (1618-1648)</vt:lpstr>
      <vt:lpstr>Présentation PowerPoint</vt:lpstr>
      <vt:lpstr>1648: le Traité de Westphalie</vt:lpstr>
      <vt:lpstr>Louis XIV (1638-1715) Règne: 1643-1715</vt:lpstr>
      <vt:lpstr>La Fronde (1648-1653)</vt:lpstr>
      <vt:lpstr>La cour à Versailles</vt:lpstr>
      <vt:lpstr>Versailles</vt:lpstr>
      <vt:lpstr>Présentation PowerPoint</vt:lpstr>
      <vt:lpstr>Présentation PowerPoint</vt:lpstr>
      <vt:lpstr>Présentation PowerPoint</vt:lpstr>
      <vt:lpstr>1662: Mort de Mazarin </vt:lpstr>
      <vt:lpstr>Présentation PowerPoint</vt:lpstr>
      <vt:lpstr>la guerre de la ligue d’Aubsbourg (1688-1697)</vt:lpstr>
      <vt:lpstr>la guerre de succession d’Espagne (1701-1714)</vt:lpstr>
      <vt:lpstr>Fin du siècle</vt:lpstr>
      <vt:lpstr>Conflits religieux</vt:lpstr>
      <vt:lpstr>Conflits religieux</vt:lpstr>
      <vt:lpstr>Pour comprendre le conflit jésuites vs Jansénistes</vt:lpstr>
      <vt:lpstr>Réforme et  contre réforme</vt:lpstr>
      <vt:lpstr>Contre-Réforme ou Réforme catholique</vt:lpstr>
      <vt:lpstr>Les Jansénistes</vt:lpstr>
      <vt:lpstr>Le jansénisme</vt:lpstr>
      <vt:lpstr>L’abbaye de Port-Royal (sud-ouest de Paris)</vt:lpstr>
      <vt:lpstr>Le libertinage de moeurs</vt:lpstr>
      <vt:lpstr>Le libertinage philosophique: l’anticonformiste</vt:lpstr>
      <vt:lpstr>Présentation PowerPoint</vt:lpstr>
      <vt:lpstr>Présentation PowerPoint</vt:lpstr>
      <vt:lpstr>l’Honnête homme: l’idéal conformiste</vt:lpstr>
      <vt:lpstr>L’honnête homme</vt:lpstr>
      <vt:lpstr>Présentation PowerPoint</vt:lpstr>
      <vt:lpstr>la langue française</vt:lpstr>
      <vt:lpstr>Présentation PowerPoint</vt:lpstr>
      <vt:lpstr>La langue française</vt:lpstr>
      <vt:lpstr>La société  d’Ancien Régime</vt:lpstr>
      <vt:lpstr>«Les» noblesses</vt:lpstr>
      <vt:lpstr>Les bourgeois</vt:lpstr>
      <vt:lpstr>le clergé</vt:lpstr>
      <vt:lpstr>La majorité: le peuple</vt:lpstr>
      <vt:lpstr>Présentation PowerPoint</vt:lpstr>
      <vt:lpstr>Les salons: des foyers littéraires du bon goût</vt:lpstr>
      <vt:lpstr>1715: Louis XIV meurt: Fin du Grand Siècle</vt:lpstr>
      <vt:lpstr>Dates à retenir</vt:lpstr>
      <vt:lpstr>Pendant ce temps, dans des contrées lointaines...</vt:lpstr>
      <vt:lpstr>Le Mayflower</vt:lpstr>
      <vt:lpstr>Présentation PowerPoint</vt:lpstr>
      <vt:lpstr>Grands philosophes du siècle</vt:lpstr>
      <vt:lpstr>Présentation PowerPoint</vt:lpstr>
      <vt:lpstr>Galilée</vt:lpstr>
      <vt:lpstr>Présentation PowerPoint</vt:lpstr>
      <vt:lpstr>Présentation PowerPoint</vt:lpstr>
      <vt:lpstr>Présentation PowerPoint</vt:lpstr>
      <vt:lpstr>Présentation PowerPoint</vt:lpstr>
      <vt:lpstr>Présentation PowerPoint</vt:lpstr>
      <vt:lpstr>Grands écrivains du siècle</vt:lpstr>
      <vt:lpstr>Grands écrivains du siècle</vt:lpstr>
      <vt:lpstr>Grands écrivains du siècle</vt:lpstr>
      <vt:lpstr>Grands écrivains du siècle</vt:lpstr>
      <vt:lpstr>Grands écrivains du siècle</vt:lpstr>
      <vt:lpstr>Grands écrivains du siècle</vt:lpstr>
      <vt:lpstr>Grands écrivains du siècle</vt:lpstr>
      <vt:lpstr>Grands écrivains du siècle</vt:lpstr>
      <vt:lpstr>Grands écrivains du siècle</vt:lpstr>
      <vt:lpstr>Grands écrivains du siècle</vt:lpstr>
      <vt:lpstr>Grands écrivains du siècle</vt:lpstr>
      <vt:lpstr>Le grand siècle du théâtre</vt:lpstr>
      <vt:lpstr>Présentation PowerPoint</vt:lpstr>
      <vt:lpstr>Présentation PowerPoint</vt:lpstr>
      <vt:lpstr>Présentation PowerPoint</vt:lpstr>
      <vt:lpstr>Présentation PowerPoint</vt:lpstr>
      <vt:lpstr>Présentation PowerPoint</vt:lpstr>
      <vt:lpstr>Mouvements littéraires</vt:lpstr>
      <vt:lpstr>Périodisation littéraire</vt:lpstr>
      <vt:lpstr>Le Baroque</vt:lpstr>
      <vt:lpstr>Le Classicisme</vt:lpstr>
      <vt:lpstr>Baroque VS classicisme</vt:lpstr>
      <vt:lpstr>Baroque VS classicisme</vt:lpstr>
      <vt:lpstr>Le Baroque Le Caravage, Rubens, Rembrandt, Vermeer, Vélasquez</vt:lpstr>
      <vt:lpstr>Le classicisme Philippe de Champaigne, Nicolas Poussin</vt:lpstr>
      <vt:lpstr>Présentation PowerPoint</vt:lpstr>
      <vt:lpstr>Présentation PowerPoint</vt:lpstr>
      <vt:lpstr>Présentation PowerPoint</vt:lpstr>
      <vt:lpstr>Quizz: baroque ou  classicisme?</vt:lpstr>
      <vt:lpstr>Naissance des courants littéraires</vt:lpstr>
      <vt:lpstr>Littérature baroque et classique</vt:lpstr>
      <vt:lpstr>Présentation PowerPoint</vt:lpstr>
      <vt:lpstr>La préciosité</vt:lpstr>
      <vt:lpstr>la préciosité</vt:lpstr>
      <vt:lpstr>La carte du tendre</vt:lpstr>
      <vt:lpstr>La carte du tendre</vt:lpstr>
      <vt:lpstr>Fin XVIIe: La querelle des Anciens et des Modernes </vt:lpstr>
      <vt:lpstr>Présentation PowerPoint</vt:lpstr>
      <vt:lpstr>Sources principales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XVIIe siècle</dc:title>
  <cp:lastModifiedBy>Jean-Luc Burri</cp:lastModifiedBy>
  <cp:revision>4</cp:revision>
  <dcterms:modified xsi:type="dcterms:W3CDTF">2021-12-22T14:21:10Z</dcterms:modified>
</cp:coreProperties>
</file>