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7" r:id="rId3"/>
    <p:sldId id="258" r:id="rId4"/>
    <p:sldId id="259" r:id="rId5"/>
    <p:sldId id="289" r:id="rId6"/>
    <p:sldId id="291" r:id="rId7"/>
    <p:sldId id="290" r:id="rId8"/>
    <p:sldId id="292" r:id="rId9"/>
    <p:sldId id="260" r:id="rId10"/>
    <p:sldId id="287" r:id="rId11"/>
    <p:sldId id="288" r:id="rId12"/>
    <p:sldId id="293" r:id="rId13"/>
    <p:sldId id="294" r:id="rId14"/>
    <p:sldId id="295" r:id="rId15"/>
    <p:sldId id="297" r:id="rId16"/>
    <p:sldId id="298" r:id="rId17"/>
    <p:sldId id="299" r:id="rId18"/>
    <p:sldId id="300" r:id="rId19"/>
    <p:sldId id="301" r:id="rId20"/>
    <p:sldId id="261" r:id="rId21"/>
    <p:sldId id="262" r:id="rId22"/>
    <p:sldId id="280" r:id="rId23"/>
    <p:sldId id="264" r:id="rId24"/>
    <p:sldId id="263" r:id="rId25"/>
    <p:sldId id="265" r:id="rId26"/>
    <p:sldId id="266" r:id="rId27"/>
    <p:sldId id="267" r:id="rId28"/>
    <p:sldId id="268" r:id="rId29"/>
    <p:sldId id="269" r:id="rId30"/>
    <p:sldId id="278" r:id="rId31"/>
    <p:sldId id="270" r:id="rId32"/>
    <p:sldId id="271" r:id="rId33"/>
    <p:sldId id="272" r:id="rId34"/>
    <p:sldId id="273" r:id="rId35"/>
    <p:sldId id="274" r:id="rId36"/>
    <p:sldId id="275" r:id="rId37"/>
    <p:sldId id="276" r:id="rId38"/>
    <p:sldId id="281" r:id="rId39"/>
    <p:sldId id="284" r:id="rId40"/>
    <p:sldId id="277" r:id="rId41"/>
    <p:sldId id="282" r:id="rId42"/>
    <p:sldId id="283" r:id="rId43"/>
    <p:sldId id="285" r:id="rId44"/>
    <p:sldId id="286" r:id="rId45"/>
    <p:sldId id="27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20" y="-4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2303E-9218-9649-A74D-58AE71BDA0D0}" type="datetimeFigureOut">
              <a:rPr lang="fr-FR" smtClean="0"/>
              <a:t>17.03.16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5FA04-72F4-DA42-9D1E-0B6AE547E7EB}" type="slidenum">
              <a:rPr lang="fr-FR" smtClean="0"/>
              <a:t>‹#›</a:t>
            </a:fld>
            <a:endParaRPr lang="fr-FR"/>
          </a:p>
        </p:txBody>
      </p:sp>
    </p:spTree>
    <p:extLst>
      <p:ext uri="{BB962C8B-B14F-4D97-AF65-F5344CB8AC3E}">
        <p14:creationId xmlns:p14="http://schemas.microsoft.com/office/powerpoint/2010/main" val="2906154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s://fr.wikipedia.org/wiki/Ph%C3%A8dre_(fabuliste)" TargetMode="External"/><Relationship Id="rId12" Type="http://schemas.openxmlformats.org/officeDocument/2006/relationships/hyperlink" Target="https://fr.wikipedia.org/wiki/Fabuliste" TargetMode="External"/><Relationship Id="rId13" Type="http://schemas.openxmlformats.org/officeDocument/2006/relationships/hyperlink" Target="https://fr.wiktionary.org/wiki/didactique" TargetMode="External"/><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s://fr.wikipedia.org/wiki/R%C3%A9cit" TargetMode="External"/><Relationship Id="rId4" Type="http://schemas.openxmlformats.org/officeDocument/2006/relationships/hyperlink" Target="https://fr.wikipedia.org/wiki/Vers" TargetMode="External"/><Relationship Id="rId5" Type="http://schemas.openxmlformats.org/officeDocument/2006/relationships/hyperlink" Target="https://fr.wikipedia.org/wiki/Prose" TargetMode="External"/><Relationship Id="rId6" Type="http://schemas.openxmlformats.org/officeDocument/2006/relationships/hyperlink" Target="https://fr.wikipedia.org/wiki/Animal" TargetMode="External"/><Relationship Id="rId7" Type="http://schemas.openxmlformats.org/officeDocument/2006/relationships/hyperlink" Target="https://fr.wikipedia.org/wiki/%C3%89poque_hell%C3%A9nistique" TargetMode="External"/><Relationship Id="rId8" Type="http://schemas.openxmlformats.org/officeDocument/2006/relationships/hyperlink" Target="https://fr.wikipedia.org/wiki/Le_Corbeau_et_le_Renard" TargetMode="External"/><Relationship Id="rId9" Type="http://schemas.openxmlformats.org/officeDocument/2006/relationships/hyperlink" Target="https://fr.wikipedia.org/wiki/Grandville" TargetMode="External"/><Relationship Id="rId10" Type="http://schemas.openxmlformats.org/officeDocument/2006/relationships/hyperlink" Target="https://fr.wikipedia.org/wiki/Le_Loup_et_l'Agnea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r.wikipedia.org/wiki/Octosyllabe" TargetMode="External"/><Relationship Id="rId4" Type="http://schemas.openxmlformats.org/officeDocument/2006/relationships/hyperlink" Target="http://fr.wikipedia.org/wiki/D%C3%A9casyllabe" TargetMode="External"/><Relationship Id="rId5" Type="http://schemas.openxmlformats.org/officeDocument/2006/relationships/hyperlink" Target="http://fr.wikipedia.org/wiki/Vers_(po%C3%A9sie)" TargetMode="External"/><Relationship Id="rId6" Type="http://schemas.openxmlformats.org/officeDocument/2006/relationships/hyperlink" Target="http://fr.wikipedia.org/wiki/Strophe" TargetMode="External"/><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Po%C3%A9sie_m%C3%A9di%C3%A9vale_fran%C3%A7aise" TargetMode="External"/><Relationship Id="rId4" Type="http://schemas.openxmlformats.org/officeDocument/2006/relationships/hyperlink" Target="https://fr.wikipedia.org/wiki/Guillaume_de_Machaut" TargetMode="External"/><Relationship Id="rId5" Type="http://schemas.openxmlformats.org/officeDocument/2006/relationships/hyperlink" Target="https://fr.wikipedia.org/wiki/Eustache_Deschamps" TargetMode="External"/><Relationship Id="rId6" Type="http://schemas.openxmlformats.org/officeDocument/2006/relationships/hyperlink" Target="https://fr.wikipedia.org/wiki/Christine_de_Pisan" TargetMode="External"/><Relationship Id="rId7" Type="http://schemas.openxmlformats.org/officeDocument/2006/relationships/hyperlink" Target="https://fr.wikipedia.org/wiki/Fran%C3%A7ois_Villon" TargetMode="External"/><Relationship Id="rId8" Type="http://schemas.openxmlformats.org/officeDocument/2006/relationships/hyperlink" Target="https://fr.wikipedia.org/wiki/Cl%C3%A9ment_Marot" TargetMode="External"/><Relationship Id="rId9" Type="http://schemas.openxmlformats.org/officeDocument/2006/relationships/hyperlink" Target="https://fr.wikipedia.org/wiki/Pl%C3%A9iade_(XVIe_si%C3%A8cle)" TargetMode="External"/><Relationship Id="rId10" Type="http://schemas.openxmlformats.org/officeDocument/2006/relationships/hyperlink" Target="https://fr.wikipedia.org/wiki/Sonnet" TargetMode="External"/><Relationship Id="rId11" Type="http://schemas.openxmlformats.org/officeDocument/2006/relationships/hyperlink" Target="https://fr.wikipedia.org/wiki/Ode"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wikipedia.org/w/index.php?title=Ha%C3%AFka%C3%AF_no_renga&amp;action=edit&amp;redlink=1" TargetMode="External"/><Relationship Id="rId4" Type="http://schemas.openxmlformats.org/officeDocument/2006/relationships/hyperlink" Target="https://fr.wikipedia.org/w/index.php?title=Ha%C3%AFka%C3%AF-renga&amp;action=edit&amp;redlink=1" TargetMode="External"/><Relationship Id="rId5" Type="http://schemas.openxmlformats.org/officeDocument/2006/relationships/hyperlink" Target="https://fr.wikipedia.org/wiki/S%C5%8Dkan_Yamazaki" TargetMode="External"/><Relationship Id="rId6" Type="http://schemas.openxmlformats.org/officeDocument/2006/relationships/hyperlink" Target="https://fr.wikipedia.org/wiki/More_(linguistique)" TargetMode="External"/><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personnage principal, dans la première strophe, c’est l’automne. Celui-ci n’est pas présenté d’une façon figurative. Il est cependant personnalisé par des réactions purement humaines et appréhendé par la perception auditive : " sanglots longs ". La métaphore des sanglots sortant d’un violon </a:t>
            </a:r>
            <a:r>
              <a:rPr lang="fr-FR" sz="1200" b="1" kern="1200" dirty="0" smtClean="0">
                <a:solidFill>
                  <a:schemeClr val="tx1"/>
                </a:solidFill>
                <a:latin typeface="+mn-lt"/>
                <a:ea typeface="+mn-ea"/>
                <a:cs typeface="+mn-cs"/>
              </a:rPr>
              <a:t>signifie le bruit du vent. </a:t>
            </a:r>
            <a:r>
              <a:rPr lang="fr-FR" sz="1200" kern="1200" dirty="0" smtClean="0">
                <a:solidFill>
                  <a:schemeClr val="tx1"/>
                </a:solidFill>
                <a:latin typeface="+mn-lt"/>
                <a:ea typeface="+mn-ea"/>
                <a:cs typeface="+mn-cs"/>
              </a:rPr>
              <a:t>L’adéquation entre la manifestation de tristesse que sont " les sanglots " et le son triste " Des violons " est restituée par une rime équivoquée entre " </a:t>
            </a:r>
            <a:r>
              <a:rPr lang="fr-FR" sz="1200" kern="1200" dirty="0" err="1" smtClean="0">
                <a:solidFill>
                  <a:schemeClr val="tx1"/>
                </a:solidFill>
                <a:latin typeface="+mn-lt"/>
                <a:ea typeface="+mn-ea"/>
                <a:cs typeface="+mn-cs"/>
              </a:rPr>
              <a:t>sangl</a:t>
            </a:r>
            <a:r>
              <a:rPr lang="fr-FR" sz="1200" kern="1200" dirty="0" smtClean="0">
                <a:solidFill>
                  <a:schemeClr val="tx1"/>
                </a:solidFill>
                <a:latin typeface="+mn-lt"/>
                <a:ea typeface="+mn-ea"/>
                <a:cs typeface="+mn-cs"/>
              </a:rPr>
              <a:t>[</a:t>
            </a:r>
            <a:r>
              <a:rPr lang="fr-FR" sz="1200" kern="1200" dirty="0" err="1" smtClean="0">
                <a:solidFill>
                  <a:schemeClr val="tx1"/>
                </a:solidFill>
                <a:latin typeface="+mn-lt"/>
                <a:ea typeface="+mn-ea"/>
                <a:cs typeface="+mn-cs"/>
              </a:rPr>
              <a:t>ots</a:t>
            </a:r>
            <a:r>
              <a:rPr lang="fr-FR" sz="1200" kern="1200" dirty="0" smtClean="0">
                <a:solidFill>
                  <a:schemeClr val="tx1"/>
                </a:solidFill>
                <a:latin typeface="+mn-lt"/>
                <a:ea typeface="+mn-ea"/>
                <a:cs typeface="+mn-cs"/>
              </a:rPr>
              <a:t> longs] " et " vi[</a:t>
            </a:r>
            <a:r>
              <a:rPr lang="fr-FR" sz="1200" kern="1200" dirty="0" err="1" smtClean="0">
                <a:solidFill>
                  <a:schemeClr val="tx1"/>
                </a:solidFill>
                <a:latin typeface="+mn-lt"/>
                <a:ea typeface="+mn-ea"/>
                <a:cs typeface="+mn-cs"/>
              </a:rPr>
              <a:t>olons</a:t>
            </a:r>
            <a:r>
              <a:rPr lang="fr-FR" sz="1200" kern="1200" dirty="0" smtClean="0">
                <a:solidFill>
                  <a:schemeClr val="tx1"/>
                </a:solidFill>
                <a:latin typeface="+mn-lt"/>
                <a:ea typeface="+mn-ea"/>
                <a:cs typeface="+mn-cs"/>
              </a:rPr>
              <a:t>] ". L’automne va provoquer un drame qui va durer pendant deux strophes. L’automne apparaît comme un personnage actif alors que Verlaine est passif. Il est comme le jouet de la saison. Toute cette strophe est bercée par une assonance en [l]. Elle peut suggérer, par son côté liquide, les larmes qui coulent. On retrouve l’adjectif " monotone ", en fin de strophe, qui par sa ressemblance de profil phonique mais aussi par sa signification est un leitmotiv de l’automne en poésie.</a:t>
            </a:r>
            <a:endParaRPr lang="fr-FR" dirty="0"/>
          </a:p>
        </p:txBody>
      </p:sp>
      <p:sp>
        <p:nvSpPr>
          <p:cNvPr id="4" name="Espace réservé du numéro de diapositive 3"/>
          <p:cNvSpPr>
            <a:spLocks noGrp="1"/>
          </p:cNvSpPr>
          <p:nvPr>
            <p:ph type="sldNum" sz="quarter" idx="10"/>
          </p:nvPr>
        </p:nvSpPr>
        <p:spPr/>
        <p:txBody>
          <a:bodyPr/>
          <a:lstStyle/>
          <a:p>
            <a:fld id="{E6C5FA04-72F4-DA42-9D1E-0B6AE547E7EB}" type="slidenum">
              <a:rPr lang="fr-FR" smtClean="0"/>
              <a:t>34</a:t>
            </a:fld>
            <a:endParaRPr lang="fr-FR"/>
          </a:p>
        </p:txBody>
      </p:sp>
    </p:spTree>
    <p:extLst>
      <p:ext uri="{BB962C8B-B14F-4D97-AF65-F5344CB8AC3E}">
        <p14:creationId xmlns:p14="http://schemas.microsoft.com/office/powerpoint/2010/main" val="86476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Une </a:t>
            </a:r>
            <a:r>
              <a:rPr lang="fr-FR" sz="1200" b="1" kern="1200" dirty="0" smtClean="0">
                <a:solidFill>
                  <a:schemeClr val="tx1"/>
                </a:solidFill>
                <a:latin typeface="+mn-lt"/>
                <a:ea typeface="+mn-ea"/>
                <a:cs typeface="+mn-cs"/>
              </a:rPr>
              <a:t>fable</a:t>
            </a:r>
            <a:r>
              <a:rPr lang="fr-FR" sz="1200" b="0" kern="1200" dirty="0" smtClean="0">
                <a:solidFill>
                  <a:schemeClr val="tx1"/>
                </a:solidFill>
                <a:latin typeface="+mn-lt"/>
                <a:ea typeface="+mn-ea"/>
                <a:cs typeface="+mn-cs"/>
              </a:rPr>
              <a:t> est un court </a:t>
            </a:r>
            <a:r>
              <a:rPr lang="fr-FR" sz="1200" b="0" kern="1200" dirty="0" smtClean="0">
                <a:solidFill>
                  <a:schemeClr val="tx1"/>
                </a:solidFill>
                <a:latin typeface="+mn-lt"/>
                <a:ea typeface="+mn-ea"/>
                <a:cs typeface="+mn-cs"/>
                <a:hlinkClick r:id="rId3"/>
              </a:rPr>
              <a:t>récit en </a:t>
            </a:r>
            <a:r>
              <a:rPr lang="fr-FR" sz="1200" b="0" kern="1200" dirty="0" smtClean="0">
                <a:solidFill>
                  <a:schemeClr val="tx1"/>
                </a:solidFill>
                <a:latin typeface="+mn-lt"/>
                <a:ea typeface="+mn-ea"/>
                <a:cs typeface="+mn-cs"/>
                <a:hlinkClick r:id="rId4"/>
              </a:rPr>
              <a:t>vers ou en </a:t>
            </a:r>
            <a:r>
              <a:rPr lang="fr-FR" sz="1200" b="0" kern="1200" dirty="0" smtClean="0">
                <a:solidFill>
                  <a:schemeClr val="tx1"/>
                </a:solidFill>
                <a:latin typeface="+mn-lt"/>
                <a:ea typeface="+mn-ea"/>
                <a:cs typeface="+mn-cs"/>
                <a:hlinkClick r:id="rId5"/>
              </a:rPr>
              <a:t>prose qui vise à donner de façon plaisante une leçon de vie. Elle se caractérise souvent par la mise en scène </a:t>
            </a:r>
            <a:r>
              <a:rPr lang="fr-FR" sz="1200" b="0" kern="1200" dirty="0" smtClean="0">
                <a:solidFill>
                  <a:schemeClr val="tx1"/>
                </a:solidFill>
                <a:latin typeface="+mn-lt"/>
                <a:ea typeface="+mn-ea"/>
                <a:cs typeface="+mn-cs"/>
                <a:hlinkClick r:id="rId6"/>
              </a:rPr>
              <a:t>d'animaux qui parlent mais peut également mettre en scène d’autres entités ou des êtres humains. Une morale est généralement exprimée à la fin ou au début de la fable. Celle-ci est parfois implicite, le lecteur devant la dégager lui-même.</a:t>
            </a:r>
          </a:p>
          <a:p>
            <a:endParaRPr lang="fr-FR" sz="1200" b="0" kern="1200" dirty="0" smtClean="0">
              <a:solidFill>
                <a:schemeClr val="tx1"/>
              </a:solidFill>
              <a:latin typeface="+mn-lt"/>
              <a:ea typeface="+mn-ea"/>
              <a:cs typeface="+mn-cs"/>
            </a:endParaRPr>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Buste de l'</a:t>
            </a:r>
            <a:r>
              <a:rPr lang="fr-FR" sz="1200" b="0" kern="1200" dirty="0" smtClean="0">
                <a:solidFill>
                  <a:schemeClr val="tx1"/>
                </a:solidFill>
                <a:latin typeface="+mn-lt"/>
                <a:ea typeface="+mn-ea"/>
                <a:cs typeface="+mn-cs"/>
                <a:hlinkClick r:id="rId7"/>
              </a:rPr>
              <a:t>époque hellénistique censé représenter Ésope, le créateur du genre.</a:t>
            </a:r>
          </a:p>
          <a:p>
            <a:endParaRPr lang="fr-FR" sz="1200" b="0" kern="1200" dirty="0" smtClean="0">
              <a:solidFill>
                <a:schemeClr val="tx1"/>
              </a:solidFill>
              <a:latin typeface="+mn-lt"/>
              <a:ea typeface="+mn-ea"/>
              <a:cs typeface="+mn-cs"/>
            </a:endParaRPr>
          </a:p>
          <a:p>
            <a:endParaRPr lang="fr-FR" sz="1200" b="0" kern="1200" dirty="0" smtClean="0">
              <a:solidFill>
                <a:schemeClr val="tx1"/>
              </a:solidFill>
              <a:latin typeface="+mn-lt"/>
              <a:ea typeface="+mn-ea"/>
              <a:cs typeface="+mn-cs"/>
            </a:endParaRPr>
          </a:p>
          <a:p>
            <a:r>
              <a:rPr lang="fr-FR" sz="1200" b="0" kern="1200" dirty="0" smtClean="0">
                <a:solidFill>
                  <a:schemeClr val="tx1"/>
                </a:solidFill>
                <a:latin typeface="+mn-lt"/>
                <a:ea typeface="+mn-ea"/>
                <a:cs typeface="+mn-cs"/>
              </a:rPr>
              <a:t>La fable </a:t>
            </a:r>
            <a:r>
              <a:rPr lang="fr-FR" sz="1200" b="0" i="1" kern="1200" dirty="0" smtClean="0">
                <a:solidFill>
                  <a:schemeClr val="tx1"/>
                </a:solidFill>
                <a:latin typeface="+mn-lt"/>
                <a:ea typeface="+mn-ea"/>
                <a:cs typeface="+mn-cs"/>
                <a:hlinkClick r:id="rId8"/>
              </a:rPr>
              <a:t>Le Corbeau et le Renard était déjà chez Ésope et Phèdre. (Ill. de </a:t>
            </a:r>
            <a:r>
              <a:rPr lang="fr-FR" sz="1200" b="0" i="1" kern="1200" dirty="0" smtClean="0">
                <a:solidFill>
                  <a:schemeClr val="tx1"/>
                </a:solidFill>
                <a:latin typeface="+mn-lt"/>
                <a:ea typeface="+mn-ea"/>
                <a:cs typeface="+mn-cs"/>
                <a:hlinkClick r:id="rId9"/>
              </a:rPr>
              <a:t>Grandville, 1838)</a:t>
            </a:r>
          </a:p>
          <a:p>
            <a:endParaRPr lang="fr-FR" sz="1200" b="0" kern="1200" dirty="0" smtClean="0">
              <a:solidFill>
                <a:schemeClr val="tx1"/>
              </a:solidFill>
              <a:latin typeface="+mn-lt"/>
              <a:ea typeface="+mn-ea"/>
              <a:cs typeface="+mn-cs"/>
            </a:endParaRPr>
          </a:p>
          <a:p>
            <a:endParaRPr lang="fr-FR" sz="1200" b="0" kern="1200" dirty="0" smtClean="0">
              <a:solidFill>
                <a:schemeClr val="tx1"/>
              </a:solidFill>
              <a:latin typeface="+mn-lt"/>
              <a:ea typeface="+mn-ea"/>
              <a:cs typeface="+mn-cs"/>
            </a:endParaRPr>
          </a:p>
          <a:p>
            <a:r>
              <a:rPr lang="fr-FR" sz="1200" b="0" i="1" kern="1200" dirty="0" smtClean="0">
                <a:solidFill>
                  <a:schemeClr val="tx1"/>
                </a:solidFill>
                <a:latin typeface="+mn-lt"/>
                <a:ea typeface="+mn-ea"/>
                <a:cs typeface="+mn-cs"/>
                <a:hlinkClick r:id="rId10"/>
              </a:rPr>
              <a:t>Le Loup et l'Agneau est aussi une fable très ancienne. (Ill. de H. Weir, 1867)</a:t>
            </a:r>
          </a:p>
          <a:p>
            <a:r>
              <a:rPr lang="fr-FR" sz="1200" b="0" kern="1200" dirty="0" smtClean="0">
                <a:solidFill>
                  <a:schemeClr val="tx1"/>
                </a:solidFill>
                <a:latin typeface="+mn-lt"/>
                <a:ea typeface="+mn-ea"/>
                <a:cs typeface="+mn-cs"/>
              </a:rPr>
              <a:t>Pour </a:t>
            </a:r>
            <a:r>
              <a:rPr lang="fr-FR" sz="1200" b="0" kern="1200" dirty="0" smtClean="0">
                <a:solidFill>
                  <a:schemeClr val="tx1"/>
                </a:solidFill>
                <a:latin typeface="+mn-lt"/>
                <a:ea typeface="+mn-ea"/>
                <a:cs typeface="+mn-cs"/>
                <a:hlinkClick r:id="rId11"/>
              </a:rPr>
              <a:t>Phèdre, le </a:t>
            </a:r>
            <a:r>
              <a:rPr lang="fr-FR" sz="1200" b="0" kern="1200" dirty="0" smtClean="0">
                <a:solidFill>
                  <a:schemeClr val="tx1"/>
                </a:solidFill>
                <a:latin typeface="+mn-lt"/>
                <a:ea typeface="+mn-ea"/>
                <a:cs typeface="+mn-cs"/>
                <a:hlinkClick r:id="rId12"/>
              </a:rPr>
              <a:t>fabuliste latin, « Le mérite de la fable est double : elle suscite le rire et donne une leçon de prudence1. » Cette portée </a:t>
            </a:r>
            <a:r>
              <a:rPr lang="fr-FR" sz="1200" b="0" kern="1200" dirty="0" smtClean="0">
                <a:solidFill>
                  <a:schemeClr val="tx1"/>
                </a:solidFill>
                <a:latin typeface="+mn-lt"/>
                <a:ea typeface="+mn-ea"/>
                <a:cs typeface="+mn-cs"/>
                <a:hlinkClick r:id="rId13"/>
              </a:rPr>
              <a:t>didactique des fables peut expliquer que les fables ont circulé et ont été reprises d'une culture à une autre.</a:t>
            </a:r>
            <a:endParaRPr lang="fr-FR" dirty="0"/>
          </a:p>
        </p:txBody>
      </p:sp>
      <p:sp>
        <p:nvSpPr>
          <p:cNvPr id="4" name="Espace réservé du numéro de diapositive 3"/>
          <p:cNvSpPr>
            <a:spLocks noGrp="1"/>
          </p:cNvSpPr>
          <p:nvPr>
            <p:ph type="sldNum" sz="quarter" idx="10"/>
          </p:nvPr>
        </p:nvSpPr>
        <p:spPr/>
        <p:txBody>
          <a:bodyPr/>
          <a:lstStyle/>
          <a:p>
            <a:fld id="{E6C5FA04-72F4-DA42-9D1E-0B6AE547E7EB}" type="slidenum">
              <a:rPr lang="fr-FR" smtClean="0"/>
              <a:t>39</a:t>
            </a:fld>
            <a:endParaRPr lang="fr-FR"/>
          </a:p>
        </p:txBody>
      </p:sp>
    </p:spTree>
    <p:extLst>
      <p:ext uri="{BB962C8B-B14F-4D97-AF65-F5344CB8AC3E}">
        <p14:creationId xmlns:p14="http://schemas.microsoft.com/office/powerpoint/2010/main" val="413448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pantoum consiste en une suite de quatrains (d'</a:t>
            </a:r>
            <a:r>
              <a:rPr lang="fr-FR" dirty="0" smtClean="0">
                <a:hlinkClick r:id="rId3"/>
              </a:rPr>
              <a:t>octosyllabes</a:t>
            </a:r>
            <a:r>
              <a:rPr lang="fr-FR" dirty="0" smtClean="0"/>
              <a:t> ou de </a:t>
            </a:r>
            <a:r>
              <a:rPr lang="fr-FR" dirty="0" smtClean="0">
                <a:hlinkClick r:id="rId4"/>
              </a:rPr>
              <a:t>décasyllabes</a:t>
            </a:r>
            <a:r>
              <a:rPr lang="fr-FR" dirty="0" smtClean="0"/>
              <a:t> - le même mètre est conservé dans tout le poème.) où s'appliquent deux systèmes de reprises :</a:t>
            </a:r>
          </a:p>
          <a:p>
            <a:pPr marL="0" indent="0">
              <a:buNone/>
            </a:pPr>
            <a:r>
              <a:rPr lang="fr-FR" dirty="0" smtClean="0"/>
              <a:t>	- le deuxième et le quatrième </a:t>
            </a:r>
            <a:r>
              <a:rPr lang="fr-FR" dirty="0" smtClean="0">
                <a:hlinkClick r:id="rId5"/>
              </a:rPr>
              <a:t>vers</a:t>
            </a:r>
            <a:r>
              <a:rPr lang="fr-FR" dirty="0" smtClean="0"/>
              <a:t> de chaque </a:t>
            </a:r>
            <a:r>
              <a:rPr lang="fr-FR" dirty="0" smtClean="0">
                <a:hlinkClick r:id="rId6"/>
              </a:rPr>
              <a:t>strophe</a:t>
            </a:r>
            <a:r>
              <a:rPr lang="fr-FR" dirty="0" smtClean="0"/>
              <a:t> sont repris respectivement 	comme premier et troisième vers de la strophe suivante,</a:t>
            </a:r>
          </a:p>
          <a:p>
            <a:pPr marL="0" indent="0">
              <a:buNone/>
            </a:pPr>
            <a:r>
              <a:rPr lang="fr-FR" dirty="0" smtClean="0"/>
              <a:t>	- le tout dernier vers du poème reprend le premier.</a:t>
            </a:r>
          </a:p>
          <a:p>
            <a:endParaRPr lang="fr-FR" dirty="0"/>
          </a:p>
        </p:txBody>
      </p:sp>
      <p:sp>
        <p:nvSpPr>
          <p:cNvPr id="4" name="Espace réservé du numéro de diapositive 3"/>
          <p:cNvSpPr>
            <a:spLocks noGrp="1"/>
          </p:cNvSpPr>
          <p:nvPr>
            <p:ph type="sldNum" sz="quarter" idx="10"/>
          </p:nvPr>
        </p:nvSpPr>
        <p:spPr/>
        <p:txBody>
          <a:bodyPr/>
          <a:lstStyle/>
          <a:p>
            <a:fld id="{E6C5FA04-72F4-DA42-9D1E-0B6AE547E7EB}" type="slidenum">
              <a:rPr lang="fr-FR" smtClean="0"/>
              <a:t>40</a:t>
            </a:fld>
            <a:endParaRPr lang="fr-FR"/>
          </a:p>
        </p:txBody>
      </p:sp>
    </p:spTree>
    <p:extLst>
      <p:ext uri="{BB962C8B-B14F-4D97-AF65-F5344CB8AC3E}">
        <p14:creationId xmlns:p14="http://schemas.microsoft.com/office/powerpoint/2010/main" val="172398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latin typeface="+mn-lt"/>
                <a:ea typeface="+mn-ea"/>
                <a:cs typeface="+mn-cs"/>
              </a:rPr>
              <a:t>Ballade</a:t>
            </a:r>
            <a:r>
              <a:rPr lang="fr-FR" sz="1200" b="0" kern="1200" dirty="0" smtClean="0">
                <a:solidFill>
                  <a:schemeClr val="tx1"/>
                </a:solidFill>
                <a:latin typeface="+mn-lt"/>
                <a:ea typeface="+mn-ea"/>
                <a:cs typeface="+mn-cs"/>
              </a:rPr>
              <a:t> désigne, au sens ancien, un</a:t>
            </a:r>
            <a:r>
              <a:rPr lang="fr-FR" sz="1200" b="0" kern="1200" baseline="0" dirty="0" smtClean="0">
                <a:solidFill>
                  <a:schemeClr val="tx1"/>
                </a:solidFill>
                <a:latin typeface="+mn-lt"/>
                <a:ea typeface="+mn-ea"/>
                <a:cs typeface="+mn-cs"/>
              </a:rPr>
              <a:t> </a:t>
            </a:r>
            <a:r>
              <a:rPr lang="fr-FR" sz="1200" b="0" kern="1200" baseline="0" dirty="0" smtClean="0">
                <a:solidFill>
                  <a:srgbClr val="000000"/>
                </a:solidFill>
                <a:latin typeface="+mn-lt"/>
                <a:ea typeface="+mn-ea"/>
                <a:cs typeface="+mn-cs"/>
                <a:hlinkClick r:id="rId3"/>
              </a:rPr>
              <a:t>poème médiéval à forme fixe composé de trois couplets et d'une demi-strophe appelée envoi, chacune étant terminée par un vers refrain, qui rappelle la forme chantée des origines. L'histoire de la poésie retient en particulier les ballades aux strophes carrées (le nombre de vers est égal au nombre de syllabes de chaque vers) de huit ou dix vers et aux thèmes très variés qu'ont composées des poètes comme </a:t>
            </a:r>
            <a:r>
              <a:rPr lang="fr-FR" sz="1200" b="0" kern="1200" baseline="0" dirty="0" smtClean="0">
                <a:solidFill>
                  <a:srgbClr val="000000"/>
                </a:solidFill>
                <a:latin typeface="+mn-lt"/>
                <a:ea typeface="+mn-ea"/>
                <a:cs typeface="+mn-cs"/>
                <a:hlinkClick r:id="rId4"/>
              </a:rPr>
              <a:t>Guillaume de Machaut, </a:t>
            </a:r>
            <a:r>
              <a:rPr lang="fr-FR" sz="1200" b="0" kern="1200" baseline="0" dirty="0" smtClean="0">
                <a:solidFill>
                  <a:srgbClr val="000000"/>
                </a:solidFill>
                <a:latin typeface="+mn-lt"/>
                <a:ea typeface="+mn-ea"/>
                <a:cs typeface="+mn-cs"/>
                <a:hlinkClick r:id="rId5"/>
              </a:rPr>
              <a:t>Eustache Deschamps (fin xive siècle), </a:t>
            </a:r>
            <a:r>
              <a:rPr lang="fr-FR" sz="1200" b="0" kern="1200" baseline="0" dirty="0" smtClean="0">
                <a:solidFill>
                  <a:srgbClr val="000000"/>
                </a:solidFill>
                <a:latin typeface="+mn-lt"/>
                <a:ea typeface="+mn-ea"/>
                <a:cs typeface="+mn-cs"/>
                <a:hlinkClick r:id="rId6"/>
              </a:rPr>
              <a:t>Christine de Pisan et </a:t>
            </a:r>
            <a:r>
              <a:rPr lang="fr-FR" sz="1200" b="0" kern="1200" baseline="0" dirty="0" smtClean="0">
                <a:solidFill>
                  <a:srgbClr val="000000"/>
                </a:solidFill>
                <a:latin typeface="+mn-lt"/>
                <a:ea typeface="+mn-ea"/>
                <a:cs typeface="+mn-cs"/>
                <a:hlinkClick r:id="rId7"/>
              </a:rPr>
              <a:t>François Villon (début et milieu du xve siècle) ou encore </a:t>
            </a:r>
            <a:r>
              <a:rPr lang="fr-FR" sz="1200" b="0" kern="1200" baseline="0" dirty="0" smtClean="0">
                <a:solidFill>
                  <a:srgbClr val="000000"/>
                </a:solidFill>
                <a:latin typeface="+mn-lt"/>
                <a:ea typeface="+mn-ea"/>
                <a:cs typeface="+mn-cs"/>
                <a:hlinkClick r:id="rId8"/>
              </a:rPr>
              <a:t>Clément Marot au XVIe, alors que la </a:t>
            </a:r>
            <a:r>
              <a:rPr lang="fr-FR" sz="1200" b="0" kern="1200" baseline="0" dirty="0" smtClean="0">
                <a:solidFill>
                  <a:srgbClr val="000000"/>
                </a:solidFill>
                <a:latin typeface="+mn-lt"/>
                <a:ea typeface="+mn-ea"/>
                <a:cs typeface="+mn-cs"/>
                <a:hlinkClick r:id="rId9"/>
              </a:rPr>
              <a:t>Pléiade rejette le genre de la ballade comme vieilli, privilégiant des formes nouvelles comme le </a:t>
            </a:r>
            <a:r>
              <a:rPr lang="fr-FR" sz="1200" b="0" kern="1200" baseline="0" dirty="0" smtClean="0">
                <a:solidFill>
                  <a:srgbClr val="000000"/>
                </a:solidFill>
                <a:latin typeface="+mn-lt"/>
                <a:ea typeface="+mn-ea"/>
                <a:cs typeface="+mn-cs"/>
                <a:hlinkClick r:id="rId10"/>
              </a:rPr>
              <a:t>sonnet ou l'</a:t>
            </a:r>
            <a:r>
              <a:rPr lang="fr-FR" sz="1200" b="0" kern="1200" baseline="0" dirty="0" smtClean="0">
                <a:solidFill>
                  <a:srgbClr val="000000"/>
                </a:solidFill>
                <a:latin typeface="+mn-lt"/>
                <a:ea typeface="+mn-ea"/>
                <a:cs typeface="+mn-cs"/>
                <a:hlinkClick r:id="rId11"/>
              </a:rPr>
              <a:t>ode.</a:t>
            </a:r>
            <a:endParaRPr lang="fr-FR" baseline="0" dirty="0">
              <a:solidFill>
                <a:srgbClr val="000000"/>
              </a:solidFill>
            </a:endParaRPr>
          </a:p>
        </p:txBody>
      </p:sp>
      <p:sp>
        <p:nvSpPr>
          <p:cNvPr id="4" name="Espace réservé du numéro de diapositive 3"/>
          <p:cNvSpPr>
            <a:spLocks noGrp="1"/>
          </p:cNvSpPr>
          <p:nvPr>
            <p:ph type="sldNum" sz="quarter" idx="10"/>
          </p:nvPr>
        </p:nvSpPr>
        <p:spPr/>
        <p:txBody>
          <a:bodyPr/>
          <a:lstStyle/>
          <a:p>
            <a:fld id="{E6C5FA04-72F4-DA42-9D1E-0B6AE547E7EB}" type="slidenum">
              <a:rPr lang="fr-FR" smtClean="0"/>
              <a:t>41</a:t>
            </a:fld>
            <a:endParaRPr lang="fr-FR"/>
          </a:p>
        </p:txBody>
      </p:sp>
    </p:spTree>
    <p:extLst>
      <p:ext uri="{BB962C8B-B14F-4D97-AF65-F5344CB8AC3E}">
        <p14:creationId xmlns:p14="http://schemas.microsoft.com/office/powerpoint/2010/main" val="412876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Il s'agit d'un petit poème extrêmement bref visant à dire et célébrer l'évanescence des choses. Encore appelé </a:t>
            </a:r>
            <a:r>
              <a:rPr lang="fr-FR" sz="1200" i="1" kern="1200" dirty="0" smtClean="0">
                <a:solidFill>
                  <a:schemeClr val="tx1"/>
                </a:solidFill>
                <a:latin typeface="+mn-lt"/>
                <a:ea typeface="+mn-ea"/>
                <a:cs typeface="+mn-cs"/>
              </a:rPr>
              <a:t>haïkaï</a:t>
            </a:r>
            <a:r>
              <a:rPr lang="fr-FR" sz="1200" i="0" kern="1200" dirty="0" smtClean="0">
                <a:solidFill>
                  <a:schemeClr val="tx1"/>
                </a:solidFill>
                <a:latin typeface="+mn-lt"/>
                <a:ea typeface="+mn-ea"/>
                <a:cs typeface="+mn-cs"/>
              </a:rPr>
              <a:t> (d'après le </a:t>
            </a:r>
            <a:r>
              <a:rPr lang="fr-FR" sz="1200" i="1" kern="1200" dirty="0" smtClean="0">
                <a:solidFill>
                  <a:schemeClr val="tx1"/>
                </a:solidFill>
                <a:latin typeface="+mn-lt"/>
                <a:ea typeface="+mn-ea"/>
                <a:cs typeface="+mn-cs"/>
                <a:hlinkClick r:id="rId3"/>
              </a:rPr>
              <a:t>haïkaï no renga</a:t>
            </a:r>
            <a:r>
              <a:rPr lang="fr-FR" sz="1200" i="0" kern="1200" dirty="0" smtClean="0">
                <a:solidFill>
                  <a:schemeClr val="tx1"/>
                </a:solidFill>
                <a:latin typeface="+mn-lt"/>
                <a:ea typeface="+mn-ea"/>
                <a:cs typeface="+mn-cs"/>
                <a:hlinkClick r:id="rId3"/>
              </a:rPr>
              <a:t> ou </a:t>
            </a:r>
            <a:r>
              <a:rPr lang="fr-FR" sz="1200" i="0" kern="1200" dirty="0" smtClean="0">
                <a:solidFill>
                  <a:schemeClr val="tx1"/>
                </a:solidFill>
                <a:latin typeface="+mn-lt"/>
                <a:ea typeface="+mn-ea"/>
                <a:cs typeface="+mn-cs"/>
                <a:hlinkClick r:id="rId4"/>
              </a:rPr>
              <a:t>haïkaï-renga, forme antérieure plus triviale développée par </a:t>
            </a:r>
            <a:r>
              <a:rPr lang="fr-FR" sz="1200" i="0" kern="1200" dirty="0" smtClean="0">
                <a:solidFill>
                  <a:schemeClr val="tx1"/>
                </a:solidFill>
                <a:latin typeface="+mn-lt"/>
                <a:ea typeface="+mn-ea"/>
                <a:cs typeface="+mn-cs"/>
                <a:hlinkClick r:id="rId5"/>
              </a:rPr>
              <a:t>Sōkan au xvi</a:t>
            </a:r>
            <a:r>
              <a:rPr lang="fr-FR" sz="1200" i="0" kern="1200" baseline="30000" dirty="0" smtClean="0">
                <a:solidFill>
                  <a:schemeClr val="tx1"/>
                </a:solidFill>
                <a:latin typeface="+mn-lt"/>
                <a:ea typeface="+mn-ea"/>
                <a:cs typeface="+mn-cs"/>
                <a:hlinkClick r:id="rId5"/>
              </a:rPr>
              <a:t>e</a:t>
            </a:r>
            <a:r>
              <a:rPr lang="fr-FR" sz="1200" i="0" kern="1200" baseline="0" dirty="0" smtClean="0">
                <a:solidFill>
                  <a:schemeClr val="tx1"/>
                </a:solidFill>
                <a:latin typeface="+mn-lt"/>
                <a:ea typeface="+mn-ea"/>
                <a:cs typeface="+mn-cs"/>
                <a:hlinkClick r:id="rId5"/>
              </a:rPr>
              <a:t> siècle) ou </a:t>
            </a:r>
            <a:r>
              <a:rPr lang="fr-FR" sz="1200" i="1" kern="1200" baseline="0" dirty="0" smtClean="0">
                <a:solidFill>
                  <a:schemeClr val="tx1"/>
                </a:solidFill>
                <a:latin typeface="+mn-lt"/>
                <a:ea typeface="+mn-ea"/>
                <a:cs typeface="+mn-cs"/>
                <a:hlinkClick r:id="rId5"/>
              </a:rPr>
              <a:t>hokku</a:t>
            </a:r>
            <a:r>
              <a:rPr lang="fr-FR" sz="1200" i="0" kern="1200" baseline="0" dirty="0" smtClean="0">
                <a:solidFill>
                  <a:schemeClr val="tx1"/>
                </a:solidFill>
                <a:latin typeface="+mn-lt"/>
                <a:ea typeface="+mn-ea"/>
                <a:cs typeface="+mn-cs"/>
                <a:hlinkClick r:id="rId5"/>
              </a:rPr>
              <a:t> (son nom d'origine), ce poème comporte traditionnellement 17 </a:t>
            </a:r>
            <a:r>
              <a:rPr lang="fr-FR" sz="1200" i="0" kern="1200" baseline="0" dirty="0" smtClean="0">
                <a:solidFill>
                  <a:schemeClr val="tx1"/>
                </a:solidFill>
                <a:latin typeface="+mn-lt"/>
                <a:ea typeface="+mn-ea"/>
                <a:cs typeface="+mn-cs"/>
                <a:hlinkClick r:id="rId6"/>
              </a:rPr>
              <a:t>mores en trois segments 5-7-5, et est calligraphié traditionnellement soit sur une seule ligne verticale soit sur trois.</a:t>
            </a:r>
            <a:endParaRPr lang="fr-FR" dirty="0"/>
          </a:p>
        </p:txBody>
      </p:sp>
      <p:sp>
        <p:nvSpPr>
          <p:cNvPr id="4" name="Espace réservé du numéro de diapositive 3"/>
          <p:cNvSpPr>
            <a:spLocks noGrp="1"/>
          </p:cNvSpPr>
          <p:nvPr>
            <p:ph type="sldNum" sz="quarter" idx="10"/>
          </p:nvPr>
        </p:nvSpPr>
        <p:spPr/>
        <p:txBody>
          <a:bodyPr/>
          <a:lstStyle/>
          <a:p>
            <a:fld id="{E6C5FA04-72F4-DA42-9D1E-0B6AE547E7EB}" type="slidenum">
              <a:rPr lang="fr-FR" smtClean="0"/>
              <a:t>43</a:t>
            </a:fld>
            <a:endParaRPr lang="fr-FR"/>
          </a:p>
        </p:txBody>
      </p:sp>
    </p:spTree>
    <p:extLst>
      <p:ext uri="{BB962C8B-B14F-4D97-AF65-F5344CB8AC3E}">
        <p14:creationId xmlns:p14="http://schemas.microsoft.com/office/powerpoint/2010/main" val="308685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CH" smtClean="0"/>
              <a:t>Cliquez et modifiez le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CH" smtClean="0"/>
              <a:t>Cliquez et modifiez le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fr-CH" smtClean="0"/>
              <a:t>Cliquez et modifiez le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CH" smtClean="0"/>
              <a:t>Cliquez et modifiez le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7B8AEBBE-F8B2-42CF-9895-E86A608384EB}" type="datetime1">
              <a:rPr lang="en-US" smtClean="0"/>
              <a:pPr/>
              <a:t>17.03.16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17.03.16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17.03.16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17.03.16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CH" smtClean="0"/>
              <a:t>Cliquez et modifiez le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CH" smtClean="0"/>
              <a:t>Cliquez et modifiez le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p:txBody>
          <a:bodyPr/>
          <a:lstStyle/>
          <a:p>
            <a:fld id="{88856D55-EFBE-4F9B-8A5F-09D42CA22A9B}" type="datetime1">
              <a:rPr lang="en-US" smtClean="0"/>
              <a:pPr/>
              <a:t>17.03.16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CH" smtClean="0"/>
              <a:t>Cliquez et modifiez le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17.03.16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0925"/>
            <a:ext cx="7772400" cy="1780108"/>
          </a:xfrm>
        </p:spPr>
        <p:txBody>
          <a:bodyPr>
            <a:normAutofit/>
          </a:bodyPr>
          <a:lstStyle/>
          <a:p>
            <a:r>
              <a:rPr lang="fr-FR" sz="5400" dirty="0"/>
              <a:t>La versification</a:t>
            </a:r>
          </a:p>
        </p:txBody>
      </p:sp>
      <p:sp>
        <p:nvSpPr>
          <p:cNvPr id="3" name="Sous-titre 2"/>
          <p:cNvSpPr>
            <a:spLocks noGrp="1"/>
          </p:cNvSpPr>
          <p:nvPr>
            <p:ph type="subTitle" idx="1"/>
          </p:nvPr>
        </p:nvSpPr>
        <p:spPr>
          <a:xfrm>
            <a:off x="1371600" y="1526592"/>
            <a:ext cx="6400800" cy="1473200"/>
          </a:xfrm>
        </p:spPr>
        <p:txBody>
          <a:bodyPr/>
          <a:lstStyle/>
          <a:p>
            <a:r>
              <a:rPr lang="fr-FR" dirty="0" smtClean="0"/>
              <a:t>Quelques repères</a:t>
            </a:r>
          </a:p>
          <a:p>
            <a:endParaRPr lang="fr-FR" dirty="0"/>
          </a:p>
          <a:p>
            <a:endParaRPr lang="fr-FR" dirty="0"/>
          </a:p>
        </p:txBody>
      </p:sp>
      <p:pic>
        <p:nvPicPr>
          <p:cNvPr id="4" name="Image 3"/>
          <p:cNvPicPr>
            <a:picLocks noChangeAspect="1"/>
          </p:cNvPicPr>
          <p:nvPr/>
        </p:nvPicPr>
        <p:blipFill>
          <a:blip r:embed="rId2"/>
          <a:stretch>
            <a:fillRect/>
          </a:stretch>
        </p:blipFill>
        <p:spPr>
          <a:xfrm>
            <a:off x="3313779" y="2316125"/>
            <a:ext cx="2740180" cy="4040819"/>
          </a:xfrm>
          <a:prstGeom prst="rect">
            <a:avLst/>
          </a:prstGeom>
        </p:spPr>
      </p:pic>
    </p:spTree>
    <p:extLst>
      <p:ext uri="{BB962C8B-B14F-4D97-AF65-F5344CB8AC3E}">
        <p14:creationId xmlns:p14="http://schemas.microsoft.com/office/powerpoint/2010/main" val="16259070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539817"/>
            <a:ext cx="7408333" cy="3844297"/>
          </a:xfrm>
        </p:spPr>
        <p:txBody>
          <a:bodyPr>
            <a:normAutofit fontScale="92500" lnSpcReduction="10000"/>
          </a:bodyPr>
          <a:lstStyle/>
          <a:p>
            <a:r>
              <a:rPr lang="fr-FR" dirty="0" smtClean="0"/>
              <a:t>L’accent tonique met en relief une syllabe dans un mot en augmentant l’intensité de la voix, en élevant le ton. La syllabe ainsi accentuée est appelée « tonique », les autres « atones ».</a:t>
            </a:r>
          </a:p>
          <a:p>
            <a:r>
              <a:rPr lang="fr-FR" dirty="0" smtClean="0"/>
              <a:t>En français, on accentue la dernière syllabe d’un mot (à terminaison masculine) … SAUF…</a:t>
            </a:r>
          </a:p>
          <a:p>
            <a:pPr marL="0" indent="0">
              <a:buNone/>
            </a:pPr>
            <a:r>
              <a:rPr lang="fr-FR" dirty="0"/>
              <a:t>	</a:t>
            </a:r>
            <a:r>
              <a:rPr lang="fr-FR" dirty="0" smtClean="0"/>
              <a:t>si la syllabe du mot se termine par un « e » muet (mot à 	terminaison féminine): on accentue l’avant-dernière syllabe</a:t>
            </a:r>
          </a:p>
          <a:p>
            <a:pPr marL="0" indent="0">
              <a:buNone/>
            </a:pPr>
            <a:endParaRPr lang="fr-FR" dirty="0"/>
          </a:p>
          <a:p>
            <a:pPr marL="0" indent="0">
              <a:buNone/>
            </a:pPr>
            <a:r>
              <a:rPr lang="fr-FR" dirty="0" smtClean="0"/>
              <a:t>	Exemples: 	long</a:t>
            </a:r>
            <a:r>
              <a:rPr lang="fr-FR" b="1" dirty="0" smtClean="0"/>
              <a:t>temps</a:t>
            </a:r>
          </a:p>
          <a:p>
            <a:pPr marL="0" indent="0">
              <a:buNone/>
            </a:pPr>
            <a:r>
              <a:rPr lang="fr-FR" b="1" dirty="0"/>
              <a:t>	</a:t>
            </a:r>
            <a:r>
              <a:rPr lang="fr-FR" b="1" dirty="0" smtClean="0"/>
              <a:t>		</a:t>
            </a:r>
            <a:r>
              <a:rPr lang="fr-FR" dirty="0" smtClean="0"/>
              <a:t>indépen</a:t>
            </a:r>
            <a:r>
              <a:rPr lang="fr-FR" b="1" dirty="0" smtClean="0"/>
              <a:t>dan</a:t>
            </a:r>
            <a:r>
              <a:rPr lang="fr-FR" dirty="0" smtClean="0"/>
              <a:t>ce</a:t>
            </a:r>
          </a:p>
          <a:p>
            <a:pPr marL="0" indent="0">
              <a:buNone/>
            </a:pPr>
            <a:r>
              <a:rPr lang="fr-FR" b="1" dirty="0"/>
              <a:t>	</a:t>
            </a:r>
            <a:r>
              <a:rPr lang="fr-FR" b="1" dirty="0" smtClean="0"/>
              <a:t>		</a:t>
            </a:r>
            <a:r>
              <a:rPr lang="fr-FR" dirty="0" smtClean="0"/>
              <a:t>l’a</a:t>
            </a:r>
            <a:r>
              <a:rPr lang="fr-FR" b="1" dirty="0" smtClean="0"/>
              <a:t>mour</a:t>
            </a:r>
            <a:r>
              <a:rPr lang="fr-FR" dirty="0" smtClean="0"/>
              <a:t> est a</a:t>
            </a:r>
            <a:r>
              <a:rPr lang="fr-FR" b="1" dirty="0" smtClean="0"/>
              <a:t>mer</a:t>
            </a:r>
          </a:p>
        </p:txBody>
      </p:sp>
      <p:sp>
        <p:nvSpPr>
          <p:cNvPr id="3" name="Titre 2"/>
          <p:cNvSpPr>
            <a:spLocks noGrp="1"/>
          </p:cNvSpPr>
          <p:nvPr>
            <p:ph type="title"/>
          </p:nvPr>
        </p:nvSpPr>
        <p:spPr/>
        <p:txBody>
          <a:bodyPr/>
          <a:lstStyle/>
          <a:p>
            <a:r>
              <a:rPr lang="fr-FR" dirty="0" smtClean="0"/>
              <a:t>L’accent tonique</a:t>
            </a:r>
            <a:endParaRPr lang="fr-FR" dirty="0"/>
          </a:p>
        </p:txBody>
      </p:sp>
    </p:spTree>
    <p:extLst>
      <p:ext uri="{BB962C8B-B14F-4D97-AF65-F5344CB8AC3E}">
        <p14:creationId xmlns:p14="http://schemas.microsoft.com/office/powerpoint/2010/main" val="312114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a:t>Dans le langage courant, on a tendance à garder les accents sur le dernier mot du groupe de sens, on neutralise les accents dits « toniques » de chaque mot</a:t>
            </a:r>
          </a:p>
          <a:p>
            <a:r>
              <a:rPr lang="fr-FR" dirty="0"/>
              <a:t>Ex: La Petite Mai</a:t>
            </a:r>
            <a:r>
              <a:rPr lang="fr-FR" b="1" dirty="0"/>
              <a:t>son</a:t>
            </a:r>
            <a:r>
              <a:rPr lang="fr-FR" dirty="0"/>
              <a:t> dans la prairie n’est plus </a:t>
            </a:r>
            <a:r>
              <a:rPr lang="fr-FR" dirty="0" smtClean="0"/>
              <a:t>diffu</a:t>
            </a:r>
            <a:r>
              <a:rPr lang="fr-FR" b="1" dirty="0" smtClean="0"/>
              <a:t>sée</a:t>
            </a:r>
          </a:p>
          <a:p>
            <a:endParaRPr lang="fr-FR" b="1" dirty="0"/>
          </a:p>
          <a:p>
            <a:r>
              <a:rPr lang="fr-FR" b="1" dirty="0" smtClean="0"/>
              <a:t>MAIS en poésie</a:t>
            </a:r>
            <a:r>
              <a:rPr lang="fr-FR" dirty="0" smtClean="0"/>
              <a:t>, la diction poétique est </a:t>
            </a:r>
            <a:r>
              <a:rPr lang="fr-FR" b="1" dirty="0" smtClean="0"/>
              <a:t>emphatique, </a:t>
            </a:r>
            <a:r>
              <a:rPr lang="fr-FR" dirty="0" smtClean="0"/>
              <a:t>elle marque les accents toniques </a:t>
            </a:r>
            <a:r>
              <a:rPr lang="fr-FR" b="1" dirty="0" smtClean="0"/>
              <a:t>sur tous les mots </a:t>
            </a:r>
            <a:r>
              <a:rPr lang="fr-FR" dirty="0" smtClean="0"/>
              <a:t>en renforçant encore le dernier mot d’un groupe de sens et à la fin du vers</a:t>
            </a:r>
            <a:endParaRPr lang="fr-FR" dirty="0"/>
          </a:p>
          <a:p>
            <a:endParaRPr lang="fr-FR" dirty="0"/>
          </a:p>
        </p:txBody>
      </p:sp>
      <p:sp>
        <p:nvSpPr>
          <p:cNvPr id="3" name="Titre 2"/>
          <p:cNvSpPr>
            <a:spLocks noGrp="1"/>
          </p:cNvSpPr>
          <p:nvPr>
            <p:ph type="title"/>
          </p:nvPr>
        </p:nvSpPr>
        <p:spPr/>
        <p:txBody>
          <a:bodyPr/>
          <a:lstStyle/>
          <a:p>
            <a:r>
              <a:rPr lang="fr-FR" dirty="0" smtClean="0"/>
              <a:t>L’accent tonique</a:t>
            </a:r>
            <a:endParaRPr lang="fr-FR" dirty="0"/>
          </a:p>
        </p:txBody>
      </p:sp>
    </p:spTree>
    <p:extLst>
      <p:ext uri="{BB962C8B-B14F-4D97-AF65-F5344CB8AC3E}">
        <p14:creationId xmlns:p14="http://schemas.microsoft.com/office/powerpoint/2010/main" val="47775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dirty="0" smtClean="0"/>
              <a:t>Le rythme d’un vers est donné par les accents toniques (syllabe accentuée, plus longue)</a:t>
            </a:r>
          </a:p>
          <a:p>
            <a:r>
              <a:rPr lang="fr-FR" dirty="0" smtClean="0"/>
              <a:t>Après la syllabe accentuée (en gras), la voix marque une courte pause appelée coupe (/)</a:t>
            </a:r>
          </a:p>
          <a:p>
            <a:r>
              <a:rPr lang="fr-FR" dirty="0" smtClean="0"/>
              <a:t>Ex. J’ai long</a:t>
            </a:r>
            <a:r>
              <a:rPr lang="fr-FR" b="1" dirty="0" smtClean="0"/>
              <a:t>temps</a:t>
            </a:r>
            <a:r>
              <a:rPr lang="fr-FR" dirty="0" smtClean="0"/>
              <a:t> / habi</a:t>
            </a:r>
            <a:r>
              <a:rPr lang="fr-FR" b="1" dirty="0" smtClean="0"/>
              <a:t>té </a:t>
            </a:r>
            <a:r>
              <a:rPr lang="fr-FR" dirty="0" smtClean="0"/>
              <a:t>// sous de </a:t>
            </a:r>
            <a:r>
              <a:rPr lang="fr-FR" b="1" dirty="0" smtClean="0"/>
              <a:t>va/</a:t>
            </a:r>
            <a:r>
              <a:rPr lang="fr-FR" dirty="0" err="1" smtClean="0"/>
              <a:t>stes</a:t>
            </a:r>
            <a:r>
              <a:rPr lang="fr-FR" dirty="0" smtClean="0"/>
              <a:t> por</a:t>
            </a:r>
            <a:r>
              <a:rPr lang="fr-FR" b="1" dirty="0" smtClean="0"/>
              <a:t>tiqu</a:t>
            </a:r>
            <a:r>
              <a:rPr lang="fr-FR" dirty="0" smtClean="0"/>
              <a:t>es</a:t>
            </a:r>
          </a:p>
          <a:p>
            <a:pPr marL="0" indent="0">
              <a:buNone/>
            </a:pPr>
            <a:r>
              <a:rPr lang="fr-FR" dirty="0" smtClean="0"/>
              <a:t>Baudelaire, « La Vie antérieure »</a:t>
            </a:r>
          </a:p>
          <a:p>
            <a:pPr marL="0" indent="0">
              <a:buNone/>
            </a:pPr>
            <a:endParaRPr lang="fr-FR" dirty="0"/>
          </a:p>
          <a:p>
            <a:pPr marL="0" indent="0">
              <a:buNone/>
            </a:pPr>
            <a:r>
              <a:rPr lang="fr-FR" dirty="0" smtClean="0"/>
              <a:t>Ce vers est composée de 4 groupes de 3 syllabes, produisant une cadence uniforme.</a:t>
            </a:r>
            <a:endParaRPr lang="fr-FR" dirty="0"/>
          </a:p>
        </p:txBody>
      </p:sp>
      <p:sp>
        <p:nvSpPr>
          <p:cNvPr id="3" name="Titre 2"/>
          <p:cNvSpPr>
            <a:spLocks noGrp="1"/>
          </p:cNvSpPr>
          <p:nvPr>
            <p:ph type="title"/>
          </p:nvPr>
        </p:nvSpPr>
        <p:spPr/>
        <p:txBody>
          <a:bodyPr/>
          <a:lstStyle/>
          <a:p>
            <a:r>
              <a:rPr lang="fr-FR" dirty="0" smtClean="0"/>
              <a:t>Le rythme du vers</a:t>
            </a:r>
            <a:endParaRPr lang="fr-FR" dirty="0"/>
          </a:p>
        </p:txBody>
      </p:sp>
    </p:spTree>
    <p:extLst>
      <p:ext uri="{BB962C8B-B14F-4D97-AF65-F5344CB8AC3E}">
        <p14:creationId xmlns:p14="http://schemas.microsoft.com/office/powerpoint/2010/main" val="226921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Quel est le schéma rythmique de ce vers de Jean Racine (</a:t>
            </a:r>
            <a:r>
              <a:rPr lang="fr-FR" i="1" dirty="0" smtClean="0"/>
              <a:t>Phèdre):</a:t>
            </a:r>
          </a:p>
          <a:p>
            <a:pPr marL="0" indent="0">
              <a:buNone/>
            </a:pPr>
            <a:endParaRPr lang="fr-FR" i="1" dirty="0"/>
          </a:p>
          <a:p>
            <a:pPr marL="0" indent="0">
              <a:buNone/>
            </a:pPr>
            <a:r>
              <a:rPr lang="fr-FR" dirty="0" smtClean="0"/>
              <a:t>« Juste ciel! Tout mon sang dans mes veines se glace. »</a:t>
            </a: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77621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453" y="2675467"/>
            <a:ext cx="7972347" cy="3450696"/>
          </a:xfrm>
        </p:spPr>
        <p:txBody>
          <a:bodyPr/>
          <a:lstStyle/>
          <a:p>
            <a:r>
              <a:rPr lang="fr-FR" dirty="0" smtClean="0"/>
              <a:t>Quel est le schéma rythmique de ce vers de Jean Racine (</a:t>
            </a:r>
            <a:r>
              <a:rPr lang="fr-FR" i="1" dirty="0" smtClean="0"/>
              <a:t>Phèdre):</a:t>
            </a:r>
          </a:p>
          <a:p>
            <a:pPr marL="0" indent="0">
              <a:buNone/>
            </a:pPr>
            <a:endParaRPr lang="fr-FR" i="1" dirty="0"/>
          </a:p>
          <a:p>
            <a:pPr marL="0" indent="0">
              <a:buNone/>
            </a:pPr>
            <a:r>
              <a:rPr lang="fr-FR" dirty="0" smtClean="0"/>
              <a:t>« Juste </a:t>
            </a:r>
            <a:r>
              <a:rPr lang="fr-FR" b="1" dirty="0" smtClean="0"/>
              <a:t>ciel/</a:t>
            </a:r>
            <a:r>
              <a:rPr lang="fr-FR" dirty="0" smtClean="0"/>
              <a:t>! Tout mon </a:t>
            </a:r>
            <a:r>
              <a:rPr lang="fr-FR" b="1" dirty="0" smtClean="0"/>
              <a:t>sang</a:t>
            </a:r>
            <a:r>
              <a:rPr lang="fr-FR" dirty="0" smtClean="0"/>
              <a:t> // dans mes </a:t>
            </a:r>
            <a:r>
              <a:rPr lang="fr-FR" b="1" dirty="0" err="1" smtClean="0"/>
              <a:t>vei</a:t>
            </a:r>
            <a:r>
              <a:rPr lang="fr-FR" b="1" dirty="0" smtClean="0"/>
              <a:t>/</a:t>
            </a:r>
            <a:r>
              <a:rPr lang="fr-FR" dirty="0" err="1" smtClean="0"/>
              <a:t>nes</a:t>
            </a:r>
            <a:r>
              <a:rPr lang="fr-FR" dirty="0" smtClean="0"/>
              <a:t> se </a:t>
            </a:r>
            <a:r>
              <a:rPr lang="fr-FR" b="1" dirty="0" smtClean="0"/>
              <a:t>gla</a:t>
            </a:r>
            <a:r>
              <a:rPr lang="fr-FR" dirty="0" smtClean="0"/>
              <a:t>ce. »</a:t>
            </a:r>
          </a:p>
          <a:p>
            <a:pPr marL="0" indent="0">
              <a:buNone/>
            </a:pPr>
            <a:endParaRPr lang="fr-FR" dirty="0"/>
          </a:p>
          <a:p>
            <a:pPr marL="0" indent="0">
              <a:buNone/>
            </a:pPr>
            <a:r>
              <a:rPr lang="fr-FR" dirty="0" smtClean="0"/>
              <a:t>Réponse: 3/3//3/3   </a:t>
            </a:r>
          </a:p>
          <a:p>
            <a:pPr marL="0" indent="0">
              <a:buNone/>
            </a:pPr>
            <a:r>
              <a:rPr lang="fr-FR" dirty="0" smtClean="0"/>
              <a:t>Rythme binaire (régularité, équilibre)</a:t>
            </a: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348916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453" y="2675467"/>
            <a:ext cx="7972347" cy="3450696"/>
          </a:xfrm>
        </p:spPr>
        <p:txBody>
          <a:bodyPr/>
          <a:lstStyle/>
          <a:p>
            <a:r>
              <a:rPr lang="fr-FR" dirty="0" smtClean="0"/>
              <a:t>Quel est le schéma rythmique de ce vers de Victor Hugo tiré de « Demain, dès l’aube » (</a:t>
            </a:r>
            <a:r>
              <a:rPr lang="fr-FR" i="1" dirty="0" smtClean="0"/>
              <a:t>Les Contemplations):</a:t>
            </a:r>
            <a:endParaRPr lang="fr-FR" dirty="0" smtClean="0"/>
          </a:p>
          <a:p>
            <a:endParaRPr lang="fr-FR" i="1" dirty="0"/>
          </a:p>
          <a:p>
            <a:pPr marL="0" indent="0">
              <a:buNone/>
            </a:pPr>
            <a:r>
              <a:rPr lang="fr-FR" dirty="0" smtClean="0"/>
              <a:t>« Je marcherai les yeux fixés sur mes pensées. »</a:t>
            </a:r>
          </a:p>
          <a:p>
            <a:pPr marL="0" indent="0">
              <a:buNone/>
            </a:pP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342586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453" y="2675467"/>
            <a:ext cx="7972347" cy="3793128"/>
          </a:xfrm>
        </p:spPr>
        <p:txBody>
          <a:bodyPr>
            <a:normAutofit fontScale="92500" lnSpcReduction="20000"/>
          </a:bodyPr>
          <a:lstStyle/>
          <a:p>
            <a:r>
              <a:rPr lang="fr-FR" dirty="0" smtClean="0"/>
              <a:t>Quel est le schéma rythmique de ce vers de Victor Hugo tiré de « Demain, dès l’aube » (</a:t>
            </a:r>
            <a:r>
              <a:rPr lang="fr-FR" i="1" dirty="0" smtClean="0"/>
              <a:t>Les Contemplations):</a:t>
            </a:r>
            <a:endParaRPr lang="fr-FR" dirty="0" smtClean="0"/>
          </a:p>
          <a:p>
            <a:endParaRPr lang="fr-FR" i="1" dirty="0"/>
          </a:p>
          <a:p>
            <a:pPr marL="0" indent="0">
              <a:buNone/>
            </a:pPr>
            <a:r>
              <a:rPr lang="fr-FR" dirty="0" smtClean="0"/>
              <a:t>« Je marcherai les yeux fixés sur mes pensées. »</a:t>
            </a:r>
          </a:p>
          <a:p>
            <a:pPr marL="0" indent="0">
              <a:buNone/>
            </a:pPr>
            <a:endParaRPr lang="fr-FR" dirty="0"/>
          </a:p>
          <a:p>
            <a:pPr marL="0" indent="0">
              <a:buNone/>
            </a:pPr>
            <a:r>
              <a:rPr lang="fr-FR" dirty="0" smtClean="0"/>
              <a:t>Réponse: Je marche</a:t>
            </a:r>
            <a:r>
              <a:rPr lang="fr-FR" b="1" dirty="0" smtClean="0"/>
              <a:t>rai</a:t>
            </a:r>
            <a:r>
              <a:rPr lang="fr-FR" dirty="0" smtClean="0"/>
              <a:t> / les yeux fi</a:t>
            </a:r>
            <a:r>
              <a:rPr lang="fr-FR" b="1" dirty="0" smtClean="0"/>
              <a:t>xés</a:t>
            </a:r>
            <a:r>
              <a:rPr lang="fr-FR" dirty="0" smtClean="0"/>
              <a:t> / sur mes </a:t>
            </a:r>
            <a:r>
              <a:rPr lang="fr-FR" b="1" dirty="0" smtClean="0"/>
              <a:t>pen</a:t>
            </a:r>
            <a:r>
              <a:rPr lang="fr-FR" dirty="0" smtClean="0"/>
              <a:t>sées</a:t>
            </a:r>
          </a:p>
          <a:p>
            <a:pPr marL="0" indent="0">
              <a:buNone/>
            </a:pPr>
            <a:endParaRPr lang="fr-FR" dirty="0"/>
          </a:p>
          <a:p>
            <a:pPr marL="0" indent="0">
              <a:buNone/>
            </a:pPr>
            <a:r>
              <a:rPr lang="fr-FR" dirty="0" smtClean="0"/>
              <a:t>Rythme ternaire: 4 / 4 / 4</a:t>
            </a:r>
          </a:p>
          <a:p>
            <a:pPr marL="0" indent="0">
              <a:buNone/>
            </a:pPr>
            <a:r>
              <a:rPr lang="fr-FR" dirty="0" smtClean="0"/>
              <a:t>- Évocation du balancement régulier de la marche</a:t>
            </a:r>
          </a:p>
          <a:p>
            <a:pPr marL="0" indent="0">
              <a:buNone/>
            </a:pPr>
            <a:r>
              <a:rPr lang="fr-FR" dirty="0" smtClean="0"/>
              <a:t>- Évocation de l’absorption du père meurtri dans ses pensées</a:t>
            </a:r>
          </a:p>
          <a:p>
            <a:pPr marL="0" indent="0">
              <a:buNone/>
            </a:pPr>
            <a:r>
              <a:rPr lang="fr-FR" dirty="0" smtClean="0"/>
              <a:t>lancinantes</a:t>
            </a:r>
          </a:p>
          <a:p>
            <a:pPr marL="0" indent="0">
              <a:buNone/>
            </a:pP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45282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453" y="2675467"/>
            <a:ext cx="7972347" cy="3793128"/>
          </a:xfrm>
        </p:spPr>
        <p:txBody>
          <a:bodyPr>
            <a:normAutofit/>
          </a:bodyPr>
          <a:lstStyle/>
          <a:p>
            <a:r>
              <a:rPr lang="fr-FR" dirty="0" smtClean="0"/>
              <a:t>Ce vers de Pierre de Corneille (</a:t>
            </a:r>
            <a:r>
              <a:rPr lang="fr-FR" i="1" dirty="0" smtClean="0"/>
              <a:t>Suréna) </a:t>
            </a:r>
            <a:r>
              <a:rPr lang="fr-FR" dirty="0" smtClean="0"/>
              <a:t>est-il binaire ou ternaire?</a:t>
            </a:r>
          </a:p>
          <a:p>
            <a:endParaRPr lang="fr-FR" i="1" dirty="0"/>
          </a:p>
          <a:p>
            <a:pPr marL="0" indent="0">
              <a:buNone/>
            </a:pPr>
            <a:r>
              <a:rPr lang="fr-FR" dirty="0" smtClean="0"/>
              <a:t>« Toujours aimer, toujours souffrir, toujours mourir. »</a:t>
            </a:r>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333137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14453" y="2675467"/>
            <a:ext cx="7972347" cy="3793128"/>
          </a:xfrm>
        </p:spPr>
        <p:txBody>
          <a:bodyPr>
            <a:normAutofit/>
          </a:bodyPr>
          <a:lstStyle/>
          <a:p>
            <a:r>
              <a:rPr lang="fr-FR" dirty="0" smtClean="0"/>
              <a:t>Ce vers de Pierre de Corneille (</a:t>
            </a:r>
            <a:r>
              <a:rPr lang="fr-FR" i="1" dirty="0" smtClean="0"/>
              <a:t>Suréna) </a:t>
            </a:r>
            <a:r>
              <a:rPr lang="fr-FR" dirty="0" smtClean="0"/>
              <a:t>est-il binaire ou ternaire?</a:t>
            </a:r>
          </a:p>
          <a:p>
            <a:endParaRPr lang="fr-FR" i="1" dirty="0"/>
          </a:p>
          <a:p>
            <a:pPr marL="0" indent="0">
              <a:buNone/>
            </a:pPr>
            <a:r>
              <a:rPr lang="fr-FR" dirty="0" smtClean="0"/>
              <a:t>« Toujours aimer, / toujours souffrir, / toujours mourir. »</a:t>
            </a:r>
          </a:p>
          <a:p>
            <a:pPr marL="0" indent="0">
              <a:buNone/>
            </a:pPr>
            <a:endParaRPr lang="fr-FR" dirty="0"/>
          </a:p>
          <a:p>
            <a:pPr marL="0" indent="0">
              <a:buNone/>
            </a:pPr>
            <a:r>
              <a:rPr lang="fr-FR" dirty="0" smtClean="0"/>
              <a:t>Réponse: 3 groupes de 4 syllabes</a:t>
            </a:r>
          </a:p>
          <a:p>
            <a:pPr marL="0" indent="0">
              <a:buNone/>
            </a:pPr>
            <a:r>
              <a:rPr lang="fr-FR" dirty="0" smtClean="0"/>
              <a:t>- Évocation de la force contraignante du destin et de l’accablement qui en résulte.</a:t>
            </a:r>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Exercice de repérage rythmique</a:t>
            </a:r>
            <a:endParaRPr lang="fr-FR" dirty="0"/>
          </a:p>
        </p:txBody>
      </p:sp>
    </p:spTree>
    <p:extLst>
      <p:ext uri="{BB962C8B-B14F-4D97-AF65-F5344CB8AC3E}">
        <p14:creationId xmlns:p14="http://schemas.microsoft.com/office/powerpoint/2010/main" val="339285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b="1" dirty="0" smtClean="0"/>
              <a:t>Croissant</a:t>
            </a:r>
            <a:r>
              <a:rPr lang="fr-FR" dirty="0" smtClean="0"/>
              <a:t>, quand les groupes sont de plus en plus longs (amplification):</a:t>
            </a:r>
          </a:p>
          <a:p>
            <a:r>
              <a:rPr lang="fr-FR" b="1" dirty="0" smtClean="0"/>
              <a:t>Décroissant</a:t>
            </a:r>
            <a:r>
              <a:rPr lang="fr-FR" dirty="0" smtClean="0"/>
              <a:t>, quand les groupes sont de plus en plus courts (marquer le déclin, la chute)</a:t>
            </a:r>
          </a:p>
          <a:p>
            <a:pPr marL="301943" lvl="1" indent="0">
              <a:buNone/>
            </a:pPr>
            <a:endParaRPr lang="fr-FR" dirty="0" smtClean="0"/>
          </a:p>
          <a:p>
            <a:pPr marL="301943" lvl="1" indent="0">
              <a:buNone/>
            </a:pPr>
            <a:r>
              <a:rPr lang="fr-FR" dirty="0" smtClean="0"/>
              <a:t>Vers au rythme croissant:</a:t>
            </a:r>
          </a:p>
          <a:p>
            <a:pPr marL="301943" lvl="1" indent="0">
              <a:buNone/>
            </a:pPr>
            <a:r>
              <a:rPr lang="fr-FR" dirty="0" smtClean="0"/>
              <a:t>Ô ra/</a:t>
            </a:r>
            <a:r>
              <a:rPr lang="fr-FR" dirty="0" err="1" smtClean="0"/>
              <a:t>ge</a:t>
            </a:r>
            <a:r>
              <a:rPr lang="fr-FR" dirty="0" smtClean="0"/>
              <a:t>! Ô désespoir! // Ô vieillesse ennemie!</a:t>
            </a:r>
          </a:p>
          <a:p>
            <a:pPr marL="301943" lvl="1" indent="0">
              <a:buNone/>
            </a:pPr>
            <a:r>
              <a:rPr lang="fr-FR" dirty="0" smtClean="0"/>
              <a:t>Pierre Corneille, </a:t>
            </a:r>
            <a:r>
              <a:rPr lang="fr-FR" i="1" dirty="0" smtClean="0"/>
              <a:t>Le Cid</a:t>
            </a:r>
          </a:p>
        </p:txBody>
      </p:sp>
      <p:sp>
        <p:nvSpPr>
          <p:cNvPr id="3" name="Titre 2"/>
          <p:cNvSpPr>
            <a:spLocks noGrp="1"/>
          </p:cNvSpPr>
          <p:nvPr>
            <p:ph type="title"/>
          </p:nvPr>
        </p:nvSpPr>
        <p:spPr/>
        <p:txBody>
          <a:bodyPr/>
          <a:lstStyle/>
          <a:p>
            <a:r>
              <a:rPr lang="fr-FR" dirty="0" smtClean="0"/>
              <a:t>Le rythme peut </a:t>
            </a:r>
            <a:r>
              <a:rPr lang="fr-FR" dirty="0" smtClean="0"/>
              <a:t>être</a:t>
            </a:r>
            <a:endParaRPr lang="fr-FR" dirty="0"/>
          </a:p>
        </p:txBody>
      </p:sp>
    </p:spTree>
    <p:extLst>
      <p:ext uri="{BB962C8B-B14F-4D97-AF65-F5344CB8AC3E}">
        <p14:creationId xmlns:p14="http://schemas.microsoft.com/office/powerpoint/2010/main" val="62698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La versification française recouvre </a:t>
            </a:r>
            <a:r>
              <a:rPr lang="fr-FR" i="1" dirty="0"/>
              <a:t>les règles d’écriture </a:t>
            </a:r>
            <a:r>
              <a:rPr lang="fr-FR" i="1" dirty="0" smtClean="0"/>
              <a:t>poétique</a:t>
            </a:r>
          </a:p>
          <a:p>
            <a:pPr marL="0" indent="0">
              <a:buNone/>
            </a:pPr>
            <a:endParaRPr lang="fr-FR" dirty="0"/>
          </a:p>
          <a:p>
            <a:r>
              <a:rPr lang="fr-FR" dirty="0"/>
              <a:t>Avant le romantisme et d’autres courants ou poètes qui émancipèrent la poésie des règles classiques aux XIXe et XXe siècles, écrire un poème </a:t>
            </a:r>
            <a:r>
              <a:rPr lang="fr-FR" dirty="0" smtClean="0"/>
              <a:t>était </a:t>
            </a:r>
            <a:r>
              <a:rPr lang="fr-FR" dirty="0"/>
              <a:t>très </a:t>
            </a:r>
            <a:r>
              <a:rPr lang="fr-FR" dirty="0" smtClean="0"/>
              <a:t>codifié</a:t>
            </a:r>
            <a:endParaRPr lang="fr-FR" dirty="0"/>
          </a:p>
        </p:txBody>
      </p:sp>
      <p:sp>
        <p:nvSpPr>
          <p:cNvPr id="3" name="Titre 2"/>
          <p:cNvSpPr>
            <a:spLocks noGrp="1"/>
          </p:cNvSpPr>
          <p:nvPr>
            <p:ph type="title"/>
          </p:nvPr>
        </p:nvSpPr>
        <p:spPr/>
        <p:txBody>
          <a:bodyPr/>
          <a:lstStyle/>
          <a:p>
            <a:r>
              <a:rPr lang="fr-FR" dirty="0"/>
              <a:t>Définition</a:t>
            </a:r>
          </a:p>
        </p:txBody>
      </p:sp>
    </p:spTree>
    <p:extLst>
      <p:ext uri="{BB962C8B-B14F-4D97-AF65-F5344CB8AC3E}">
        <p14:creationId xmlns:p14="http://schemas.microsoft.com/office/powerpoint/2010/main" val="19953810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9453" y="1993564"/>
            <a:ext cx="8616560" cy="4601585"/>
          </a:xfrm>
        </p:spPr>
        <p:txBody>
          <a:bodyPr>
            <a:normAutofit fontScale="92500" lnSpcReduction="10000"/>
          </a:bodyPr>
          <a:lstStyle/>
          <a:p>
            <a:r>
              <a:rPr lang="fr-FR" dirty="0"/>
              <a:t>C'est une coupure, un repos placé dans un vers après une syllabe accentuée.</a:t>
            </a:r>
          </a:p>
          <a:p>
            <a:pPr marL="0" indent="0">
              <a:buNone/>
            </a:pPr>
            <a:r>
              <a:rPr lang="fr-FR" dirty="0" smtClean="0"/>
              <a:t>	</a:t>
            </a:r>
            <a:r>
              <a:rPr lang="fr-FR" dirty="0" smtClean="0"/>
              <a:t>EXEMPLE:</a:t>
            </a:r>
            <a:endParaRPr lang="fr-FR" dirty="0"/>
          </a:p>
          <a:p>
            <a:pPr marL="0" indent="0">
              <a:buNone/>
            </a:pPr>
            <a:r>
              <a:rPr lang="fr-FR" dirty="0" smtClean="0"/>
              <a:t>	Mais </a:t>
            </a:r>
            <a:r>
              <a:rPr lang="fr-FR" dirty="0"/>
              <a:t>si quelqu'un venait </a:t>
            </a:r>
            <a:r>
              <a:rPr lang="fr-FR" dirty="0" smtClean="0"/>
              <a:t>/</a:t>
            </a:r>
            <a:r>
              <a:rPr lang="fr-FR" b="1" dirty="0" smtClean="0"/>
              <a:t>/</a:t>
            </a:r>
            <a:r>
              <a:rPr lang="fr-FR" dirty="0"/>
              <a:t>de la part de Cassandre; </a:t>
            </a:r>
            <a:endParaRPr lang="fr-FR" dirty="0" smtClean="0"/>
          </a:p>
          <a:p>
            <a:pPr marL="0" indent="0">
              <a:buNone/>
            </a:pPr>
            <a:r>
              <a:rPr lang="fr-FR" dirty="0"/>
              <a:t>	</a:t>
            </a:r>
            <a:r>
              <a:rPr lang="fr-FR" sz="1900" i="1" dirty="0" smtClean="0"/>
              <a:t>(césure due </a:t>
            </a:r>
            <a:r>
              <a:rPr lang="fr-FR" sz="1900" i="1" dirty="0"/>
              <a:t>au groupe </a:t>
            </a:r>
            <a:r>
              <a:rPr lang="fr-FR" sz="1900" i="1" dirty="0" smtClean="0"/>
              <a:t>fonctionnel)</a:t>
            </a:r>
            <a:endParaRPr lang="fr-FR" sz="1900" i="1" dirty="0"/>
          </a:p>
          <a:p>
            <a:pPr marL="0" indent="0">
              <a:buNone/>
            </a:pPr>
            <a:r>
              <a:rPr lang="fr-FR" dirty="0" smtClean="0"/>
              <a:t>	Ouvre </a:t>
            </a:r>
            <a:r>
              <a:rPr lang="fr-FR" dirty="0"/>
              <a:t>lui tôt la porte</a:t>
            </a:r>
            <a:r>
              <a:rPr lang="fr-FR" dirty="0" smtClean="0"/>
              <a:t>, /</a:t>
            </a:r>
            <a:r>
              <a:rPr lang="fr-FR" b="1" dirty="0" smtClean="0"/>
              <a:t>/</a:t>
            </a:r>
            <a:r>
              <a:rPr lang="fr-FR" dirty="0"/>
              <a:t>et ne la fais attendre; </a:t>
            </a:r>
            <a:endParaRPr lang="fr-FR" dirty="0" smtClean="0"/>
          </a:p>
          <a:p>
            <a:pPr marL="0" indent="0">
              <a:buNone/>
            </a:pPr>
            <a:r>
              <a:rPr lang="fr-FR" dirty="0"/>
              <a:t>	</a:t>
            </a:r>
            <a:r>
              <a:rPr lang="fr-FR" sz="1900" i="1" dirty="0" smtClean="0"/>
              <a:t>(césure </a:t>
            </a:r>
            <a:r>
              <a:rPr lang="fr-FR" sz="1900" i="1" dirty="0"/>
              <a:t>due à </a:t>
            </a:r>
            <a:r>
              <a:rPr lang="fr-FR" sz="1900" i="1" dirty="0" smtClean="0"/>
              <a:t>la </a:t>
            </a:r>
            <a:r>
              <a:rPr lang="fr-FR" sz="1900" i="1" dirty="0"/>
              <a:t>virgule et à la conjonction "</a:t>
            </a:r>
            <a:r>
              <a:rPr lang="fr-FR" sz="1900" i="1" dirty="0" smtClean="0"/>
              <a:t>et »)</a:t>
            </a:r>
            <a:endParaRPr lang="fr-FR" sz="1900" i="1" dirty="0"/>
          </a:p>
          <a:p>
            <a:pPr marL="0" indent="0">
              <a:buNone/>
            </a:pPr>
            <a:r>
              <a:rPr lang="fr-FR" dirty="0" smtClean="0"/>
              <a:t>	</a:t>
            </a:r>
            <a:r>
              <a:rPr lang="fr-FR" sz="2200" dirty="0" smtClean="0"/>
              <a:t>Pierre </a:t>
            </a:r>
            <a:r>
              <a:rPr lang="fr-FR" sz="2200" dirty="0"/>
              <a:t>de </a:t>
            </a:r>
            <a:r>
              <a:rPr lang="fr-FR" sz="2200" dirty="0" smtClean="0"/>
              <a:t>Ronsard</a:t>
            </a:r>
          </a:p>
          <a:p>
            <a:pPr marL="0" indent="0">
              <a:buNone/>
            </a:pPr>
            <a:endParaRPr lang="fr-FR" dirty="0"/>
          </a:p>
          <a:p>
            <a:r>
              <a:rPr lang="fr-FR" dirty="0"/>
              <a:t>Dans cet extrait d'un poème de Ronsard, les 3 alexandrins ont une césure entre la sixième et la septième syllabe: </a:t>
            </a:r>
            <a:endParaRPr lang="fr-FR" dirty="0" smtClean="0"/>
          </a:p>
          <a:p>
            <a:pPr marL="0" indent="0">
              <a:buNone/>
            </a:pPr>
            <a:r>
              <a:rPr lang="fr-FR" dirty="0" smtClean="0"/>
              <a:t>    chaque </a:t>
            </a:r>
            <a:r>
              <a:rPr lang="fr-FR" dirty="0"/>
              <a:t>moitié du vers se nomme </a:t>
            </a:r>
            <a:r>
              <a:rPr lang="fr-FR" b="1" dirty="0"/>
              <a:t>hémistiche.</a:t>
            </a:r>
          </a:p>
        </p:txBody>
      </p:sp>
      <p:sp>
        <p:nvSpPr>
          <p:cNvPr id="3" name="Titre 2"/>
          <p:cNvSpPr>
            <a:spLocks noGrp="1"/>
          </p:cNvSpPr>
          <p:nvPr>
            <p:ph type="title"/>
          </p:nvPr>
        </p:nvSpPr>
        <p:spPr/>
        <p:txBody>
          <a:bodyPr/>
          <a:lstStyle/>
          <a:p>
            <a:r>
              <a:rPr lang="fr-FR" dirty="0" smtClean="0"/>
              <a:t>La césure</a:t>
            </a:r>
            <a:endParaRPr lang="fr-FR" dirty="0"/>
          </a:p>
        </p:txBody>
      </p:sp>
    </p:spTree>
    <p:extLst>
      <p:ext uri="{BB962C8B-B14F-4D97-AF65-F5344CB8AC3E}">
        <p14:creationId xmlns:p14="http://schemas.microsoft.com/office/powerpoint/2010/main" val="3804027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057632"/>
            <a:ext cx="8350535" cy="4656203"/>
          </a:xfrm>
        </p:spPr>
        <p:txBody>
          <a:bodyPr>
            <a:normAutofit lnSpcReduction="10000"/>
          </a:bodyPr>
          <a:lstStyle/>
          <a:p>
            <a:r>
              <a:rPr lang="fr-FR" dirty="0"/>
              <a:t>Il se produit un hiatus quand deux voyelles, l'une finale, l'autre </a:t>
            </a:r>
            <a:r>
              <a:rPr lang="fr-FR" dirty="0" smtClean="0"/>
              <a:t>initiale, </a:t>
            </a:r>
            <a:r>
              <a:rPr lang="fr-FR" dirty="0"/>
              <a:t>se rencontrent. Ceci est surtout mal venu lorsqu'une voyelle rencontre une même voyelle:</a:t>
            </a:r>
          </a:p>
          <a:p>
            <a:pPr marL="0" indent="0">
              <a:buNone/>
            </a:pPr>
            <a:r>
              <a:rPr lang="fr-FR" dirty="0" smtClean="0"/>
              <a:t>	Il </a:t>
            </a:r>
            <a:r>
              <a:rPr lang="fr-FR" dirty="0"/>
              <a:t>se réveill</a:t>
            </a:r>
            <a:r>
              <a:rPr lang="fr-FR" b="1" dirty="0"/>
              <a:t>a à</a:t>
            </a:r>
            <a:r>
              <a:rPr lang="fr-FR" dirty="0"/>
              <a:t> l'aube.</a:t>
            </a:r>
          </a:p>
          <a:p>
            <a:pPr marL="0" indent="0">
              <a:buNone/>
            </a:pPr>
            <a:r>
              <a:rPr lang="fr-FR" dirty="0" smtClean="0"/>
              <a:t>	J'</a:t>
            </a:r>
            <a:r>
              <a:rPr lang="fr-FR" b="1" dirty="0" smtClean="0"/>
              <a:t>ai </a:t>
            </a:r>
            <a:r>
              <a:rPr lang="fr-FR" b="1" dirty="0"/>
              <a:t>é</a:t>
            </a:r>
            <a:r>
              <a:rPr lang="fr-FR" dirty="0"/>
              <a:t>vité la pluie.</a:t>
            </a:r>
          </a:p>
          <a:p>
            <a:pPr marL="0" indent="0">
              <a:buNone/>
            </a:pPr>
            <a:endParaRPr lang="fr-FR" dirty="0"/>
          </a:p>
          <a:p>
            <a:r>
              <a:rPr lang="fr-FR" dirty="0"/>
              <a:t>Quand un mot commence par un h aspiré, il n'y a pas de hiatus</a:t>
            </a:r>
            <a:r>
              <a:rPr lang="fr-FR" dirty="0" smtClean="0"/>
              <a:t>.</a:t>
            </a:r>
            <a:endParaRPr lang="fr-FR" dirty="0"/>
          </a:p>
          <a:p>
            <a:pPr marL="0" indent="0">
              <a:buNone/>
            </a:pPr>
            <a:r>
              <a:rPr lang="fr-FR" dirty="0" smtClean="0"/>
              <a:t>	Il </a:t>
            </a:r>
            <a:r>
              <a:rPr lang="fr-FR" dirty="0"/>
              <a:t>me passa s</a:t>
            </a:r>
            <a:r>
              <a:rPr lang="fr-FR" b="1" dirty="0"/>
              <a:t>a ha</a:t>
            </a:r>
            <a:r>
              <a:rPr lang="fr-FR" dirty="0"/>
              <a:t>che.</a:t>
            </a:r>
          </a:p>
          <a:p>
            <a:pPr marL="0" indent="0">
              <a:buNone/>
            </a:pPr>
            <a:r>
              <a:rPr lang="fr-FR" dirty="0"/>
              <a:t> </a:t>
            </a:r>
          </a:p>
          <a:p>
            <a:r>
              <a:rPr lang="fr-FR" dirty="0"/>
              <a:t>Finalement, il faudrait éviter l'hiatus qui choque l'oreille à la diction.</a:t>
            </a:r>
          </a:p>
        </p:txBody>
      </p:sp>
      <p:sp>
        <p:nvSpPr>
          <p:cNvPr id="3" name="Titre 2"/>
          <p:cNvSpPr>
            <a:spLocks noGrp="1"/>
          </p:cNvSpPr>
          <p:nvPr>
            <p:ph type="title"/>
          </p:nvPr>
        </p:nvSpPr>
        <p:spPr/>
        <p:txBody>
          <a:bodyPr/>
          <a:lstStyle/>
          <a:p>
            <a:r>
              <a:rPr lang="fr-FR" dirty="0" smtClean="0"/>
              <a:t>L’hiatus</a:t>
            </a:r>
            <a:endParaRPr lang="fr-FR" dirty="0"/>
          </a:p>
        </p:txBody>
      </p:sp>
    </p:spTree>
    <p:extLst>
      <p:ext uri="{BB962C8B-B14F-4D97-AF65-F5344CB8AC3E}">
        <p14:creationId xmlns:p14="http://schemas.microsoft.com/office/powerpoint/2010/main" val="17542204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171011"/>
            <a:ext cx="7408333" cy="4091208"/>
          </a:xfrm>
        </p:spPr>
        <p:txBody>
          <a:bodyPr>
            <a:normAutofit lnSpcReduction="10000"/>
          </a:bodyPr>
          <a:lstStyle/>
          <a:p>
            <a:r>
              <a:rPr lang="fr-FR" dirty="0" smtClean="0"/>
              <a:t>Recouvre toute inadéquation entre syntaxe et métrique</a:t>
            </a:r>
          </a:p>
          <a:p>
            <a:r>
              <a:rPr lang="fr-FR" dirty="0" smtClean="0"/>
              <a:t>Un groupe syntaxique déborde sur le vers suivant</a:t>
            </a:r>
          </a:p>
          <a:p>
            <a:r>
              <a:rPr lang="fr-FR" dirty="0" smtClean="0"/>
              <a:t>On peut jouer avec ce procédé pour créer un effet de continuité ou de mise en évidence</a:t>
            </a:r>
          </a:p>
          <a:p>
            <a:r>
              <a:rPr lang="fr-FR" dirty="0" smtClean="0"/>
              <a:t>L’enjambement peut même être strophique</a:t>
            </a:r>
          </a:p>
          <a:p>
            <a:endParaRPr lang="fr-FR" dirty="0" smtClean="0"/>
          </a:p>
          <a:p>
            <a:r>
              <a:rPr lang="fr-FR" dirty="0" smtClean="0"/>
              <a:t>Ex: </a:t>
            </a:r>
            <a:r>
              <a:rPr lang="fr-FR" dirty="0"/>
              <a:t>« Et je ne hais rien tant que les </a:t>
            </a:r>
            <a:r>
              <a:rPr lang="fr-FR" dirty="0">
                <a:solidFill>
                  <a:srgbClr val="FF0000"/>
                </a:solidFill>
              </a:rPr>
              <a:t>contorsions</a:t>
            </a:r>
          </a:p>
          <a:p>
            <a:pPr marL="0" indent="0">
              <a:buNone/>
            </a:pPr>
            <a:r>
              <a:rPr lang="fr-FR" dirty="0" smtClean="0"/>
              <a:t>	</a:t>
            </a:r>
            <a:r>
              <a:rPr lang="fr-FR" dirty="0" smtClean="0">
                <a:solidFill>
                  <a:srgbClr val="FF0000"/>
                </a:solidFill>
              </a:rPr>
              <a:t>De </a:t>
            </a:r>
            <a:r>
              <a:rPr lang="fr-FR" dirty="0">
                <a:solidFill>
                  <a:srgbClr val="FF0000"/>
                </a:solidFill>
              </a:rPr>
              <a:t>tous ces grands </a:t>
            </a:r>
            <a:r>
              <a:rPr lang="fr-FR" dirty="0"/>
              <a:t>faiseurs de protestations </a:t>
            </a:r>
            <a:r>
              <a:rPr lang="fr-FR" dirty="0" smtClean="0"/>
              <a:t>»</a:t>
            </a:r>
          </a:p>
          <a:p>
            <a:pPr marL="0" indent="0">
              <a:buNone/>
            </a:pPr>
            <a:r>
              <a:rPr lang="fr-FR" dirty="0" smtClean="0"/>
              <a:t>	Molière, </a:t>
            </a:r>
            <a:r>
              <a:rPr lang="fr-FR" i="1" dirty="0" smtClean="0"/>
              <a:t>Le Misanthrope</a:t>
            </a:r>
            <a:endParaRPr lang="fr-FR" dirty="0"/>
          </a:p>
        </p:txBody>
      </p:sp>
      <p:sp>
        <p:nvSpPr>
          <p:cNvPr id="3" name="Titre 2"/>
          <p:cNvSpPr>
            <a:spLocks noGrp="1"/>
          </p:cNvSpPr>
          <p:nvPr>
            <p:ph type="title"/>
          </p:nvPr>
        </p:nvSpPr>
        <p:spPr/>
        <p:txBody>
          <a:bodyPr/>
          <a:lstStyle/>
          <a:p>
            <a:r>
              <a:rPr lang="fr-FR" dirty="0" smtClean="0"/>
              <a:t>L’enjambement</a:t>
            </a:r>
            <a:endParaRPr lang="fr-FR" dirty="0"/>
          </a:p>
        </p:txBody>
      </p:sp>
    </p:spTree>
    <p:extLst>
      <p:ext uri="{BB962C8B-B14F-4D97-AF65-F5344CB8AC3E}">
        <p14:creationId xmlns:p14="http://schemas.microsoft.com/office/powerpoint/2010/main" val="3637624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253002"/>
            <a:ext cx="8229599" cy="4396766"/>
          </a:xfrm>
        </p:spPr>
        <p:txBody>
          <a:bodyPr>
            <a:normAutofit/>
          </a:bodyPr>
          <a:lstStyle/>
          <a:p>
            <a:r>
              <a:rPr lang="fr-FR" b="1" dirty="0"/>
              <a:t>Le contre-rejet est un type d’enjambement facilement identifiable: </a:t>
            </a:r>
            <a:r>
              <a:rPr lang="fr-FR" dirty="0"/>
              <a:t>u</a:t>
            </a:r>
            <a:r>
              <a:rPr lang="fr-FR" dirty="0" smtClean="0"/>
              <a:t>ne </a:t>
            </a:r>
            <a:r>
              <a:rPr lang="fr-FR" dirty="0"/>
              <a:t>partie du vers précédent </a:t>
            </a:r>
            <a:r>
              <a:rPr lang="fr-FR" dirty="0" smtClean="0"/>
              <a:t>(un ou deux mots</a:t>
            </a:r>
            <a:r>
              <a:rPr lang="fr-FR" dirty="0"/>
              <a:t>) </a:t>
            </a:r>
            <a:r>
              <a:rPr lang="fr-FR" dirty="0" smtClean="0"/>
              <a:t>déborde dans </a:t>
            </a:r>
            <a:r>
              <a:rPr lang="fr-FR" dirty="0"/>
              <a:t>le vers suivant</a:t>
            </a:r>
            <a:r>
              <a:rPr lang="fr-FR" dirty="0" smtClean="0"/>
              <a:t>.</a:t>
            </a:r>
          </a:p>
          <a:p>
            <a:pPr marL="0" indent="0">
              <a:buNone/>
            </a:pPr>
            <a:r>
              <a:rPr lang="fr-FR" dirty="0"/>
              <a:t> </a:t>
            </a:r>
          </a:p>
          <a:p>
            <a:pPr marL="0" indent="0">
              <a:buNone/>
            </a:pPr>
            <a:r>
              <a:rPr lang="fr-FR" dirty="0" smtClean="0"/>
              <a:t>	Le </a:t>
            </a:r>
            <a:r>
              <a:rPr lang="fr-FR" dirty="0"/>
              <a:t>spectacle fini. la charmante inconnue</a:t>
            </a:r>
          </a:p>
          <a:p>
            <a:pPr marL="0" indent="0">
              <a:buNone/>
            </a:pPr>
            <a:r>
              <a:rPr lang="fr-FR" b="1" dirty="0" smtClean="0"/>
              <a:t>	Se </a:t>
            </a:r>
            <a:r>
              <a:rPr lang="fr-FR" b="1" dirty="0"/>
              <a:t>leva</a:t>
            </a:r>
            <a:r>
              <a:rPr lang="fr-FR" dirty="0"/>
              <a:t>; le cou blanc, l'épaule demi-nue</a:t>
            </a:r>
          </a:p>
          <a:p>
            <a:pPr marL="0" indent="0">
              <a:buNone/>
            </a:pPr>
            <a:r>
              <a:rPr lang="fr-FR" b="1" dirty="0" smtClean="0"/>
              <a:t>	Se </a:t>
            </a:r>
            <a:r>
              <a:rPr lang="fr-FR" b="1" dirty="0"/>
              <a:t>voilèrent</a:t>
            </a:r>
            <a:r>
              <a:rPr lang="fr-FR" dirty="0"/>
              <a:t>; la main rentra dans le manchon.</a:t>
            </a:r>
          </a:p>
          <a:p>
            <a:pPr marL="0" indent="0">
              <a:buNone/>
            </a:pPr>
            <a:r>
              <a:rPr lang="fr-FR" dirty="0" smtClean="0"/>
              <a:t>	Et</a:t>
            </a:r>
            <a:r>
              <a:rPr lang="fr-FR" dirty="0"/>
              <a:t>, lorsque je la vis au seuil de sa maison</a:t>
            </a:r>
          </a:p>
          <a:p>
            <a:pPr marL="0" indent="0">
              <a:buNone/>
            </a:pPr>
            <a:r>
              <a:rPr lang="fr-FR" b="1" dirty="0" smtClean="0"/>
              <a:t>	S'enfuir</a:t>
            </a:r>
            <a:r>
              <a:rPr lang="fr-FR" dirty="0"/>
              <a:t>, je m'aperçus que je l'avais suivie.</a:t>
            </a:r>
          </a:p>
          <a:p>
            <a:pPr marL="0" indent="0">
              <a:buNone/>
            </a:pPr>
            <a:r>
              <a:rPr lang="fr-FR" dirty="0" smtClean="0"/>
              <a:t>	(Alfred </a:t>
            </a:r>
            <a:r>
              <a:rPr lang="fr-FR" dirty="0"/>
              <a:t>de </a:t>
            </a:r>
            <a:r>
              <a:rPr lang="fr-FR" dirty="0" smtClean="0"/>
              <a:t>Musset)</a:t>
            </a:r>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Enjambement: le rejet</a:t>
            </a:r>
            <a:endParaRPr lang="fr-FR" dirty="0"/>
          </a:p>
        </p:txBody>
      </p:sp>
    </p:spTree>
    <p:extLst>
      <p:ext uri="{BB962C8B-B14F-4D97-AF65-F5344CB8AC3E}">
        <p14:creationId xmlns:p14="http://schemas.microsoft.com/office/powerpoint/2010/main" val="16823941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326428"/>
            <a:ext cx="8446123" cy="4519658"/>
          </a:xfrm>
        </p:spPr>
        <p:txBody>
          <a:bodyPr>
            <a:normAutofit/>
          </a:bodyPr>
          <a:lstStyle/>
          <a:p>
            <a:r>
              <a:rPr lang="fr-FR" b="1" dirty="0" smtClean="0"/>
              <a:t>Le contre-rejet est un type d’enjambement facilement identifiable: </a:t>
            </a:r>
            <a:r>
              <a:rPr lang="fr-FR" dirty="0" smtClean="0"/>
              <a:t>une </a:t>
            </a:r>
            <a:r>
              <a:rPr lang="fr-FR" dirty="0"/>
              <a:t>partie du vers suivant, comptant </a:t>
            </a:r>
            <a:r>
              <a:rPr lang="fr-FR" dirty="0" smtClean="0"/>
              <a:t>un ou deux mots, </a:t>
            </a:r>
            <a:r>
              <a:rPr lang="fr-FR" dirty="0"/>
              <a:t>est contenue dans le vers </a:t>
            </a:r>
            <a:r>
              <a:rPr lang="fr-FR" dirty="0" smtClean="0"/>
              <a:t>précédent (aspiration)</a:t>
            </a:r>
          </a:p>
          <a:p>
            <a:pPr marL="0" indent="0">
              <a:buNone/>
            </a:pPr>
            <a:r>
              <a:rPr lang="fr-FR" dirty="0" smtClean="0"/>
              <a:t>	</a:t>
            </a:r>
            <a:endParaRPr lang="fr-FR" dirty="0"/>
          </a:p>
          <a:p>
            <a:pPr marL="0" indent="0">
              <a:buNone/>
            </a:pPr>
            <a:r>
              <a:rPr lang="fr-FR" dirty="0" smtClean="0"/>
              <a:t>	Et </a:t>
            </a:r>
            <a:r>
              <a:rPr lang="fr-FR" dirty="0"/>
              <a:t>de longs corbillards, sans tambours ni musique,</a:t>
            </a:r>
          </a:p>
          <a:p>
            <a:pPr marL="0" indent="0">
              <a:buNone/>
            </a:pPr>
            <a:r>
              <a:rPr lang="fr-FR" dirty="0" smtClean="0"/>
              <a:t>	Défilent </a:t>
            </a:r>
            <a:r>
              <a:rPr lang="fr-FR" dirty="0"/>
              <a:t>lentement dans mon âme; </a:t>
            </a:r>
            <a:r>
              <a:rPr lang="fr-FR" b="1" dirty="0"/>
              <a:t>l'espoir,</a:t>
            </a:r>
            <a:endParaRPr lang="fr-FR" dirty="0"/>
          </a:p>
          <a:p>
            <a:pPr marL="0" indent="0">
              <a:buNone/>
            </a:pPr>
            <a:r>
              <a:rPr lang="fr-FR" dirty="0" smtClean="0"/>
              <a:t>	Vaincu</a:t>
            </a:r>
            <a:r>
              <a:rPr lang="fr-FR" dirty="0"/>
              <a:t>, pleure, et l'angoisse atroce, despotique,</a:t>
            </a:r>
          </a:p>
          <a:p>
            <a:pPr marL="0" indent="0">
              <a:buNone/>
            </a:pPr>
            <a:r>
              <a:rPr lang="fr-FR" dirty="0" smtClean="0"/>
              <a:t>	Sur </a:t>
            </a:r>
            <a:r>
              <a:rPr lang="fr-FR" dirty="0"/>
              <a:t>mon crâne incliné plante son drapeau noir.</a:t>
            </a:r>
          </a:p>
          <a:p>
            <a:pPr marL="0" indent="0">
              <a:buNone/>
            </a:pPr>
            <a:r>
              <a:rPr lang="fr-FR" dirty="0" smtClean="0"/>
              <a:t>	(Charles </a:t>
            </a:r>
            <a:r>
              <a:rPr lang="fr-FR" dirty="0"/>
              <a:t>Baudelaire, </a:t>
            </a:r>
            <a:r>
              <a:rPr lang="fr-FR" dirty="0" smtClean="0"/>
              <a:t>« Spleen »)</a:t>
            </a:r>
          </a:p>
          <a:p>
            <a:pPr marL="0" indent="0">
              <a:buNone/>
            </a:pPr>
            <a:endParaRPr lang="fr-FR" dirty="0"/>
          </a:p>
        </p:txBody>
      </p:sp>
      <p:sp>
        <p:nvSpPr>
          <p:cNvPr id="3" name="Titre 2"/>
          <p:cNvSpPr>
            <a:spLocks noGrp="1"/>
          </p:cNvSpPr>
          <p:nvPr>
            <p:ph type="title"/>
          </p:nvPr>
        </p:nvSpPr>
        <p:spPr/>
        <p:txBody>
          <a:bodyPr>
            <a:normAutofit/>
          </a:bodyPr>
          <a:lstStyle/>
          <a:p>
            <a:r>
              <a:rPr lang="fr-FR" dirty="0" smtClean="0"/>
              <a:t>Enjambement: le contre-rejet</a:t>
            </a:r>
            <a:endParaRPr lang="fr-FR" dirty="0"/>
          </a:p>
        </p:txBody>
      </p:sp>
    </p:spTree>
    <p:extLst>
      <p:ext uri="{BB962C8B-B14F-4D97-AF65-F5344CB8AC3E}">
        <p14:creationId xmlns:p14="http://schemas.microsoft.com/office/powerpoint/2010/main" val="12066795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32142" y="2007220"/>
            <a:ext cx="8794079" cy="4710821"/>
          </a:xfrm>
        </p:spPr>
        <p:txBody>
          <a:bodyPr>
            <a:normAutofit fontScale="70000" lnSpcReduction="20000"/>
          </a:bodyPr>
          <a:lstStyle/>
          <a:p>
            <a:pPr marL="0" indent="0">
              <a:buNone/>
            </a:pPr>
            <a:r>
              <a:rPr lang="fr-FR" sz="3100" b="1" dirty="0" smtClean="0"/>
              <a:t>La </a:t>
            </a:r>
            <a:r>
              <a:rPr lang="fr-FR" sz="3100" b="1" dirty="0"/>
              <a:t>rime </a:t>
            </a:r>
            <a:r>
              <a:rPr lang="fr-FR" sz="3100" b="1" dirty="0" smtClean="0"/>
              <a:t>peut être féminine:</a:t>
            </a:r>
            <a:r>
              <a:rPr lang="fr-FR" sz="3100" dirty="0"/>
              <a:t> </a:t>
            </a:r>
            <a:r>
              <a:rPr lang="fr-FR" sz="3100" dirty="0" smtClean="0"/>
              <a:t>La </a:t>
            </a:r>
            <a:r>
              <a:rPr lang="fr-FR" sz="3100" dirty="0"/>
              <a:t>dernière syllabe se termine par un </a:t>
            </a:r>
            <a:r>
              <a:rPr lang="fr-FR" sz="3100" dirty="0" smtClean="0"/>
              <a:t>« e » muet</a:t>
            </a:r>
            <a:endParaRPr lang="fr-FR" dirty="0" smtClean="0"/>
          </a:p>
          <a:p>
            <a:pPr marL="0" indent="0">
              <a:buNone/>
            </a:pPr>
            <a:r>
              <a:rPr lang="fr-FR" dirty="0"/>
              <a:t>	</a:t>
            </a:r>
            <a:r>
              <a:rPr lang="fr-FR" sz="2900" dirty="0" smtClean="0"/>
              <a:t>Mignonne </a:t>
            </a:r>
            <a:r>
              <a:rPr lang="fr-FR" sz="2900" dirty="0"/>
              <a:t>allons voir si la ros</a:t>
            </a:r>
            <a:r>
              <a:rPr lang="fr-FR" sz="2900" b="1" dirty="0"/>
              <a:t>e</a:t>
            </a:r>
            <a:endParaRPr lang="fr-FR" sz="2900" dirty="0"/>
          </a:p>
          <a:p>
            <a:pPr marL="0" indent="0">
              <a:buNone/>
            </a:pPr>
            <a:r>
              <a:rPr lang="fr-FR" sz="2900" dirty="0" smtClean="0"/>
              <a:t>	Qui </a:t>
            </a:r>
            <a:r>
              <a:rPr lang="fr-FR" sz="2900" dirty="0"/>
              <a:t>ce matin avait déclos</a:t>
            </a:r>
            <a:r>
              <a:rPr lang="fr-FR" sz="2900" b="1" dirty="0"/>
              <a:t>e</a:t>
            </a:r>
            <a:endParaRPr lang="fr-FR" sz="2900" dirty="0"/>
          </a:p>
          <a:p>
            <a:pPr marL="0" indent="0">
              <a:buNone/>
            </a:pPr>
            <a:r>
              <a:rPr lang="fr-FR" sz="2900" dirty="0" smtClean="0"/>
              <a:t>	(Pierre </a:t>
            </a:r>
            <a:r>
              <a:rPr lang="fr-FR" sz="2900" dirty="0"/>
              <a:t>de </a:t>
            </a:r>
            <a:r>
              <a:rPr lang="fr-FR" sz="2900" dirty="0" smtClean="0"/>
              <a:t>Ronsard)</a:t>
            </a:r>
            <a:endParaRPr lang="fr-FR" sz="2900" dirty="0"/>
          </a:p>
          <a:p>
            <a:pPr marL="0" indent="0">
              <a:buNone/>
            </a:pPr>
            <a:endParaRPr lang="fr-FR" dirty="0"/>
          </a:p>
          <a:p>
            <a:pPr marL="0" indent="0">
              <a:buNone/>
            </a:pPr>
            <a:r>
              <a:rPr lang="fr-FR" sz="3100" b="1" dirty="0" smtClean="0"/>
              <a:t>La </a:t>
            </a:r>
            <a:r>
              <a:rPr lang="fr-FR" sz="3100" b="1" dirty="0"/>
              <a:t>rime </a:t>
            </a:r>
            <a:r>
              <a:rPr lang="fr-FR" sz="3100" b="1" dirty="0" smtClean="0"/>
              <a:t>peut être masculine:</a:t>
            </a:r>
            <a:r>
              <a:rPr lang="fr-FR" sz="3100" dirty="0"/>
              <a:t> </a:t>
            </a:r>
            <a:r>
              <a:rPr lang="fr-FR" sz="3100" dirty="0" smtClean="0"/>
              <a:t>La </a:t>
            </a:r>
            <a:r>
              <a:rPr lang="fr-FR" sz="3100" dirty="0"/>
              <a:t>dernière syllabe ne se termine </a:t>
            </a:r>
            <a:r>
              <a:rPr lang="fr-FR" sz="3100" u="sng" dirty="0"/>
              <a:t>pas</a:t>
            </a:r>
            <a:r>
              <a:rPr lang="fr-FR" sz="3100" dirty="0"/>
              <a:t> par un </a:t>
            </a:r>
            <a:r>
              <a:rPr lang="fr-FR" sz="3100" dirty="0" smtClean="0"/>
              <a:t>« e »</a:t>
            </a:r>
            <a:endParaRPr lang="fr-FR" dirty="0"/>
          </a:p>
          <a:p>
            <a:pPr marL="0" indent="0">
              <a:buNone/>
            </a:pPr>
            <a:r>
              <a:rPr lang="fr-FR" dirty="0" smtClean="0"/>
              <a:t>	</a:t>
            </a:r>
            <a:r>
              <a:rPr lang="fr-FR" sz="2900" dirty="0" smtClean="0"/>
              <a:t>En </a:t>
            </a:r>
            <a:r>
              <a:rPr lang="fr-FR" sz="2900" dirty="0"/>
              <a:t>sa plus verte </a:t>
            </a:r>
            <a:r>
              <a:rPr lang="fr-FR" sz="2900" dirty="0" smtClean="0"/>
              <a:t>nouv</a:t>
            </a:r>
            <a:r>
              <a:rPr lang="fr-FR" sz="2900" b="1" dirty="0" smtClean="0"/>
              <a:t>eauté</a:t>
            </a:r>
            <a:endParaRPr lang="fr-FR" sz="2900" dirty="0"/>
          </a:p>
          <a:p>
            <a:pPr marL="0" indent="0">
              <a:buNone/>
            </a:pPr>
            <a:r>
              <a:rPr lang="fr-FR" sz="2900" dirty="0" smtClean="0"/>
              <a:t>	Fera </a:t>
            </a:r>
            <a:r>
              <a:rPr lang="fr-FR" sz="2900" dirty="0"/>
              <a:t>ternir votre b</a:t>
            </a:r>
            <a:r>
              <a:rPr lang="fr-FR" sz="2900" b="1" dirty="0"/>
              <a:t>eauté</a:t>
            </a:r>
            <a:endParaRPr lang="fr-FR" sz="2900" dirty="0"/>
          </a:p>
          <a:p>
            <a:pPr marL="0" indent="0">
              <a:buNone/>
            </a:pPr>
            <a:r>
              <a:rPr lang="fr-FR" sz="2900" dirty="0" smtClean="0"/>
              <a:t>	(Pierre </a:t>
            </a:r>
            <a:r>
              <a:rPr lang="fr-FR" sz="2900" dirty="0"/>
              <a:t>de </a:t>
            </a:r>
            <a:r>
              <a:rPr lang="fr-FR" sz="2900" dirty="0" smtClean="0"/>
              <a:t>Ronsard)</a:t>
            </a:r>
          </a:p>
          <a:p>
            <a:pPr marL="0" indent="0">
              <a:buNone/>
            </a:pPr>
            <a:endParaRPr lang="fr-FR" dirty="0"/>
          </a:p>
          <a:p>
            <a:r>
              <a:rPr lang="fr-FR" sz="2900" dirty="0" smtClean="0"/>
              <a:t>« nouveauté » </a:t>
            </a:r>
            <a:r>
              <a:rPr lang="fr-FR" sz="2900" dirty="0"/>
              <a:t>et </a:t>
            </a:r>
            <a:r>
              <a:rPr lang="fr-FR" sz="2900" dirty="0" smtClean="0"/>
              <a:t>« beauté » </a:t>
            </a:r>
            <a:r>
              <a:rPr lang="fr-FR" sz="2900" dirty="0"/>
              <a:t>sont de genre masculin: la rime n'a donc aucun rapport avec le genre des noms</a:t>
            </a:r>
            <a:r>
              <a:rPr lang="fr-FR" sz="2900" dirty="0" smtClean="0"/>
              <a:t>.</a:t>
            </a:r>
            <a:endParaRPr lang="fr-FR" sz="2900" dirty="0"/>
          </a:p>
          <a:p>
            <a:r>
              <a:rPr lang="fr-FR" sz="2900" dirty="0" smtClean="0"/>
              <a:t>La poésie classique alterne rimes </a:t>
            </a:r>
            <a:r>
              <a:rPr lang="fr-FR" sz="2900" dirty="0"/>
              <a:t>masculines et rimes féminines.</a:t>
            </a:r>
          </a:p>
          <a:p>
            <a:pPr marL="0" indent="0">
              <a:buNone/>
            </a:pPr>
            <a:endParaRPr lang="fr-FR" dirty="0"/>
          </a:p>
        </p:txBody>
      </p:sp>
      <p:sp>
        <p:nvSpPr>
          <p:cNvPr id="3" name="Titre 2"/>
          <p:cNvSpPr>
            <a:spLocks noGrp="1"/>
          </p:cNvSpPr>
          <p:nvPr>
            <p:ph type="title"/>
          </p:nvPr>
        </p:nvSpPr>
        <p:spPr/>
        <p:txBody>
          <a:bodyPr/>
          <a:lstStyle/>
          <a:p>
            <a:r>
              <a:rPr lang="fr-FR" dirty="0" smtClean="0"/>
              <a:t>La rime</a:t>
            </a:r>
            <a:endParaRPr lang="fr-FR" dirty="0"/>
          </a:p>
        </p:txBody>
      </p:sp>
    </p:spTree>
    <p:extLst>
      <p:ext uri="{BB962C8B-B14F-4D97-AF65-F5344CB8AC3E}">
        <p14:creationId xmlns:p14="http://schemas.microsoft.com/office/powerpoint/2010/main" val="5118934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12256491"/>
              </p:ext>
            </p:extLst>
          </p:nvPr>
        </p:nvGraphicFramePr>
        <p:xfrm>
          <a:off x="231774" y="2034529"/>
          <a:ext cx="8698860" cy="4609350"/>
        </p:xfrm>
        <a:graphic>
          <a:graphicData uri="http://schemas.openxmlformats.org/drawingml/2006/table">
            <a:tbl>
              <a:tblPr firstRow="1" bandRow="1">
                <a:tableStyleId>{5C22544A-7EE6-4342-B048-85BDC9FD1C3A}</a:tableStyleId>
              </a:tblPr>
              <a:tblGrid>
                <a:gridCol w="2899620"/>
                <a:gridCol w="2899620"/>
                <a:gridCol w="2899620"/>
              </a:tblGrid>
              <a:tr h="4609350">
                <a:tc>
                  <a:txBody>
                    <a:bodyPr/>
                    <a:lstStyle/>
                    <a:p>
                      <a:r>
                        <a:rPr lang="fr-FR" dirty="0" smtClean="0">
                          <a:solidFill>
                            <a:srgbClr val="FF0000"/>
                          </a:solidFill>
                        </a:rPr>
                        <a:t>Riche</a:t>
                      </a:r>
                    </a:p>
                    <a:p>
                      <a:endParaRPr lang="fr-FR" dirty="0" smtClean="0"/>
                    </a:p>
                    <a:p>
                      <a:r>
                        <a:rPr lang="fr-FR" dirty="0" smtClean="0"/>
                        <a:t>Au moins trois sons doivent rimer.</a:t>
                      </a:r>
                    </a:p>
                    <a:p>
                      <a:r>
                        <a:rPr lang="fr-FR" dirty="0" smtClean="0"/>
                        <a:t> </a:t>
                      </a:r>
                    </a:p>
                    <a:p>
                      <a:r>
                        <a:rPr lang="fr-FR" dirty="0" smtClean="0"/>
                        <a:t>D’aller là-bas vivre en</a:t>
                      </a:r>
                      <a:r>
                        <a:rPr lang="fr-FR" dirty="0" smtClean="0">
                          <a:solidFill>
                            <a:srgbClr val="FF0000"/>
                          </a:solidFill>
                        </a:rPr>
                        <a:t>semble</a:t>
                      </a:r>
                    </a:p>
                    <a:p>
                      <a:r>
                        <a:rPr lang="fr-FR" dirty="0" smtClean="0"/>
                        <a:t>(…)</a:t>
                      </a:r>
                    </a:p>
                    <a:p>
                      <a:r>
                        <a:rPr lang="fr-FR" dirty="0" smtClean="0"/>
                        <a:t>Au pays qui te re</a:t>
                      </a:r>
                      <a:r>
                        <a:rPr lang="fr-FR" dirty="0" smtClean="0">
                          <a:solidFill>
                            <a:srgbClr val="FF0000"/>
                          </a:solidFill>
                        </a:rPr>
                        <a:t>ssemble</a:t>
                      </a:r>
                    </a:p>
                    <a:p>
                      <a:endParaRPr lang="fr-FR" dirty="0" smtClean="0"/>
                    </a:p>
                    <a:p>
                      <a:r>
                        <a:rPr lang="fr-FR" dirty="0" smtClean="0"/>
                        <a:t>(Charles Baudelaire)</a:t>
                      </a:r>
                      <a:endParaRPr lang="fr-FR" dirty="0"/>
                    </a:p>
                  </a:txBody>
                  <a:tcPr/>
                </a:tc>
                <a:tc>
                  <a:txBody>
                    <a:bodyPr/>
                    <a:lstStyle/>
                    <a:p>
                      <a:r>
                        <a:rPr lang="fr-FR" dirty="0" smtClean="0">
                          <a:solidFill>
                            <a:srgbClr val="FFFF00"/>
                          </a:solidFill>
                        </a:rPr>
                        <a:t>Suffisante</a:t>
                      </a:r>
                    </a:p>
                    <a:p>
                      <a:endParaRPr lang="fr-FR" dirty="0" smtClean="0"/>
                    </a:p>
                    <a:p>
                      <a:r>
                        <a:rPr lang="fr-FR" u="none" dirty="0" smtClean="0"/>
                        <a:t>Deux sons doivent rimer.</a:t>
                      </a:r>
                    </a:p>
                    <a:p>
                      <a:r>
                        <a:rPr lang="fr-FR" u="none" dirty="0" smtClean="0"/>
                        <a:t> </a:t>
                      </a:r>
                    </a:p>
                    <a:p>
                      <a:r>
                        <a:rPr lang="fr-FR" u="none" dirty="0" smtClean="0"/>
                        <a:t>C'était un peu avant No</a:t>
                      </a:r>
                      <a:r>
                        <a:rPr lang="fr-FR" b="1" u="none" dirty="0" smtClean="0">
                          <a:solidFill>
                            <a:srgbClr val="FFFF00"/>
                          </a:solidFill>
                        </a:rPr>
                        <a:t>ël</a:t>
                      </a:r>
                      <a:r>
                        <a:rPr lang="fr-FR" u="none" dirty="0" smtClean="0"/>
                        <a:t>,</a:t>
                      </a:r>
                    </a:p>
                    <a:p>
                      <a:r>
                        <a:rPr lang="fr-FR" u="none" dirty="0" smtClean="0"/>
                        <a:t>Quand on met les jambons en s</a:t>
                      </a:r>
                      <a:r>
                        <a:rPr lang="fr-FR" b="1" u="none" dirty="0" smtClean="0">
                          <a:solidFill>
                            <a:srgbClr val="FFFF00"/>
                          </a:solidFill>
                        </a:rPr>
                        <a:t>el</a:t>
                      </a:r>
                      <a:r>
                        <a:rPr lang="fr-FR" u="none" dirty="0" smtClean="0"/>
                        <a:t>.</a:t>
                      </a:r>
                    </a:p>
                    <a:p>
                      <a:r>
                        <a:rPr lang="fr-FR" i="1" u="none" dirty="0" smtClean="0"/>
                        <a:t>Le roman de </a:t>
                      </a:r>
                      <a:r>
                        <a:rPr lang="fr-FR" i="1" u="none" dirty="0" err="1" smtClean="0"/>
                        <a:t>Renart</a:t>
                      </a:r>
                      <a:endParaRPr lang="fr-FR" i="1" u="none" dirty="0" smtClean="0"/>
                    </a:p>
                    <a:p>
                      <a:r>
                        <a:rPr lang="fr-FR" u="none" dirty="0" smtClean="0"/>
                        <a:t> </a:t>
                      </a:r>
                    </a:p>
                    <a:p>
                      <a:endParaRPr lang="fr-FR" u="none" dirty="0"/>
                    </a:p>
                  </a:txBody>
                  <a:tcPr/>
                </a:tc>
                <a:tc>
                  <a:txBody>
                    <a:bodyPr/>
                    <a:lstStyle/>
                    <a:p>
                      <a:r>
                        <a:rPr lang="fr-FR" dirty="0" smtClean="0">
                          <a:solidFill>
                            <a:srgbClr val="FF6600"/>
                          </a:solidFill>
                        </a:rPr>
                        <a:t>Pauvre</a:t>
                      </a:r>
                    </a:p>
                    <a:p>
                      <a:endParaRPr lang="fr-FR" dirty="0" smtClean="0"/>
                    </a:p>
                    <a:p>
                      <a:r>
                        <a:rPr lang="fr-FR" u="none" dirty="0" smtClean="0"/>
                        <a:t>Un seul son rime </a:t>
                      </a:r>
                    </a:p>
                    <a:p>
                      <a:endParaRPr lang="fr-FR" u="none" dirty="0" smtClean="0"/>
                    </a:p>
                    <a:p>
                      <a:r>
                        <a:rPr lang="fr-FR" u="none" dirty="0" smtClean="0"/>
                        <a:t>Quand la pluie étalant ses immenses traîn</a:t>
                      </a:r>
                      <a:r>
                        <a:rPr lang="fr-FR" b="1" u="none" dirty="0" smtClean="0"/>
                        <a:t>ées</a:t>
                      </a:r>
                      <a:endParaRPr lang="fr-FR" u="none" dirty="0" smtClean="0"/>
                    </a:p>
                    <a:p>
                      <a:r>
                        <a:rPr lang="fr-FR" u="none" dirty="0" smtClean="0"/>
                        <a:t>D'une vaste prison imite les barr</a:t>
                      </a:r>
                      <a:r>
                        <a:rPr lang="fr-FR" b="1" u="none" dirty="0" smtClean="0">
                          <a:solidFill>
                            <a:srgbClr val="FF6600"/>
                          </a:solidFill>
                        </a:rPr>
                        <a:t>eaux</a:t>
                      </a:r>
                      <a:r>
                        <a:rPr lang="fr-FR" u="none" dirty="0" smtClean="0"/>
                        <a:t>,</a:t>
                      </a:r>
                    </a:p>
                    <a:p>
                      <a:r>
                        <a:rPr lang="fr-FR" u="none" dirty="0" smtClean="0"/>
                        <a:t>Et qu'un peuple muet d'infâmes araign</a:t>
                      </a:r>
                      <a:r>
                        <a:rPr lang="fr-FR" b="1" u="none" dirty="0" smtClean="0"/>
                        <a:t>ées </a:t>
                      </a:r>
                      <a:endParaRPr lang="fr-FR" u="none" dirty="0" smtClean="0"/>
                    </a:p>
                    <a:p>
                      <a:r>
                        <a:rPr lang="fr-FR" u="none" dirty="0" smtClean="0"/>
                        <a:t>Vient tendre ses filets au fond de nos cerv</a:t>
                      </a:r>
                      <a:r>
                        <a:rPr lang="fr-FR" b="1" u="none" dirty="0" smtClean="0">
                          <a:solidFill>
                            <a:srgbClr val="FF6600"/>
                          </a:solidFill>
                        </a:rPr>
                        <a:t>eaux</a:t>
                      </a:r>
                      <a:r>
                        <a:rPr lang="fr-FR" u="none" dirty="0" smtClean="0"/>
                        <a:t>.</a:t>
                      </a:r>
                    </a:p>
                    <a:p>
                      <a:r>
                        <a:rPr lang="fr-FR" u="none" dirty="0" smtClean="0"/>
                        <a:t>(Charles Baudelaire)</a:t>
                      </a:r>
                    </a:p>
                    <a:p>
                      <a:endParaRPr lang="fr-FR" u="none" dirty="0"/>
                    </a:p>
                  </a:txBody>
                  <a:tcPr/>
                </a:tc>
              </a:tr>
            </a:tbl>
          </a:graphicData>
        </a:graphic>
      </p:graphicFrame>
      <p:sp>
        <p:nvSpPr>
          <p:cNvPr id="3" name="Titre 2"/>
          <p:cNvSpPr>
            <a:spLocks noGrp="1"/>
          </p:cNvSpPr>
          <p:nvPr>
            <p:ph type="title"/>
          </p:nvPr>
        </p:nvSpPr>
        <p:spPr/>
        <p:txBody>
          <a:bodyPr/>
          <a:lstStyle/>
          <a:p>
            <a:r>
              <a:rPr lang="fr-FR" dirty="0" smtClean="0"/>
              <a:t>Rimes riches, suffisantes, pauvres</a:t>
            </a:r>
            <a:endParaRPr lang="fr-FR" dirty="0"/>
          </a:p>
        </p:txBody>
      </p:sp>
    </p:spTree>
    <p:extLst>
      <p:ext uri="{BB962C8B-B14F-4D97-AF65-F5344CB8AC3E}">
        <p14:creationId xmlns:p14="http://schemas.microsoft.com/office/powerpoint/2010/main" val="6079277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9453" y="1829710"/>
            <a:ext cx="8427347" cy="4710822"/>
          </a:xfrm>
        </p:spPr>
        <p:txBody>
          <a:bodyPr>
            <a:normAutofit fontScale="92500" lnSpcReduction="20000"/>
          </a:bodyPr>
          <a:lstStyle/>
          <a:p>
            <a:r>
              <a:rPr lang="fr-FR" dirty="0" smtClean="0"/>
              <a:t>La rime est dite « plate » quand </a:t>
            </a:r>
            <a:r>
              <a:rPr lang="fr-FR" dirty="0"/>
              <a:t>les rimes masculines et féminines alternent deux à deux</a:t>
            </a:r>
          </a:p>
          <a:p>
            <a:pPr marL="0" indent="0">
              <a:buNone/>
            </a:pPr>
            <a:endParaRPr lang="fr-FR" dirty="0"/>
          </a:p>
          <a:p>
            <a:pPr marL="0" indent="0">
              <a:buNone/>
            </a:pPr>
            <a:r>
              <a:rPr lang="fr-FR" dirty="0" smtClean="0"/>
              <a:t>	Quand </a:t>
            </a:r>
            <a:r>
              <a:rPr lang="fr-FR" dirty="0"/>
              <a:t>une lueur pâle à l'orient se l</a:t>
            </a:r>
            <a:r>
              <a:rPr lang="fr-FR" b="1" dirty="0"/>
              <a:t>ève</a:t>
            </a:r>
            <a:r>
              <a:rPr lang="fr-FR" dirty="0" smtClean="0"/>
              <a:t>,  (a)</a:t>
            </a:r>
            <a:endParaRPr lang="fr-FR" dirty="0"/>
          </a:p>
          <a:p>
            <a:pPr marL="0" indent="0">
              <a:buNone/>
            </a:pPr>
            <a:r>
              <a:rPr lang="fr-FR" dirty="0" smtClean="0"/>
              <a:t>	Quand </a:t>
            </a:r>
            <a:r>
              <a:rPr lang="fr-FR" dirty="0"/>
              <a:t>la porte du jour, vague et pareille au r</a:t>
            </a:r>
            <a:r>
              <a:rPr lang="fr-FR" b="1" dirty="0"/>
              <a:t>êve</a:t>
            </a:r>
            <a:r>
              <a:rPr lang="fr-FR" dirty="0" smtClean="0"/>
              <a:t>, (a)</a:t>
            </a:r>
            <a:endParaRPr lang="fr-FR" dirty="0"/>
          </a:p>
          <a:p>
            <a:pPr marL="0" indent="0">
              <a:buNone/>
            </a:pPr>
            <a:r>
              <a:rPr lang="fr-FR" dirty="0" smtClean="0"/>
              <a:t>	Commence </a:t>
            </a:r>
            <a:r>
              <a:rPr lang="fr-FR" dirty="0"/>
              <a:t>à s'</a:t>
            </a:r>
            <a:r>
              <a:rPr lang="fr-FR" dirty="0" err="1"/>
              <a:t>entreouvrir</a:t>
            </a:r>
            <a:r>
              <a:rPr lang="fr-FR" dirty="0"/>
              <a:t> et blanchit l'ho</a:t>
            </a:r>
            <a:r>
              <a:rPr lang="fr-FR" b="1" dirty="0"/>
              <a:t>rizon</a:t>
            </a:r>
            <a:r>
              <a:rPr lang="fr-FR" dirty="0" smtClean="0"/>
              <a:t>, (b)</a:t>
            </a:r>
            <a:endParaRPr lang="fr-FR" dirty="0"/>
          </a:p>
          <a:p>
            <a:pPr marL="0" indent="0">
              <a:buNone/>
            </a:pPr>
            <a:r>
              <a:rPr lang="fr-FR" dirty="0" smtClean="0"/>
              <a:t>	Comme </a:t>
            </a:r>
            <a:r>
              <a:rPr lang="fr-FR" dirty="0"/>
              <a:t>l'espoir blanchit le seuil d'une p</a:t>
            </a:r>
            <a:r>
              <a:rPr lang="fr-FR" b="1" dirty="0"/>
              <a:t>rison</a:t>
            </a:r>
            <a:r>
              <a:rPr lang="fr-FR" dirty="0" smtClean="0"/>
              <a:t>, (b)</a:t>
            </a:r>
            <a:endParaRPr lang="fr-FR" dirty="0"/>
          </a:p>
          <a:p>
            <a:pPr marL="0" indent="0">
              <a:buNone/>
            </a:pPr>
            <a:r>
              <a:rPr lang="fr-FR" dirty="0" smtClean="0"/>
              <a:t>	Se </a:t>
            </a:r>
            <a:r>
              <a:rPr lang="fr-FR" dirty="0"/>
              <a:t>réveiller, c'est bien, et travailler, c'est j</a:t>
            </a:r>
            <a:r>
              <a:rPr lang="fr-FR" b="1" dirty="0"/>
              <a:t>uste</a:t>
            </a:r>
            <a:r>
              <a:rPr lang="fr-FR" dirty="0" smtClean="0"/>
              <a:t>. (c)</a:t>
            </a:r>
            <a:endParaRPr lang="fr-FR" dirty="0"/>
          </a:p>
          <a:p>
            <a:pPr marL="0" indent="0">
              <a:buNone/>
            </a:pPr>
            <a:r>
              <a:rPr lang="fr-FR" dirty="0" smtClean="0"/>
              <a:t>	Quand </a:t>
            </a:r>
            <a:r>
              <a:rPr lang="fr-FR" dirty="0"/>
              <a:t>le matin à Dieu chante son hymne aug</a:t>
            </a:r>
            <a:r>
              <a:rPr lang="fr-FR" b="1" dirty="0"/>
              <a:t>uste</a:t>
            </a:r>
            <a:r>
              <a:rPr lang="fr-FR" dirty="0" smtClean="0"/>
              <a:t>, (c)</a:t>
            </a:r>
            <a:endParaRPr lang="fr-FR" dirty="0"/>
          </a:p>
          <a:p>
            <a:pPr marL="0" indent="0">
              <a:buNone/>
            </a:pPr>
            <a:r>
              <a:rPr lang="fr-FR" dirty="0" smtClean="0"/>
              <a:t>	Le </a:t>
            </a:r>
            <a:r>
              <a:rPr lang="fr-FR" dirty="0"/>
              <a:t>travail, saint tribut dû par l'homme mor</a:t>
            </a:r>
            <a:r>
              <a:rPr lang="fr-FR" b="1" dirty="0"/>
              <a:t>tel</a:t>
            </a:r>
            <a:r>
              <a:rPr lang="fr-FR" dirty="0" smtClean="0"/>
              <a:t>, (d)</a:t>
            </a:r>
            <a:endParaRPr lang="fr-FR" dirty="0"/>
          </a:p>
          <a:p>
            <a:pPr marL="0" indent="0">
              <a:buNone/>
            </a:pPr>
            <a:r>
              <a:rPr lang="fr-FR" dirty="0" smtClean="0"/>
              <a:t>	Est </a:t>
            </a:r>
            <a:r>
              <a:rPr lang="fr-FR" dirty="0"/>
              <a:t>la strophe sacrée au pied du sombre au</a:t>
            </a:r>
            <a:r>
              <a:rPr lang="fr-FR" b="1" dirty="0"/>
              <a:t>tel</a:t>
            </a:r>
            <a:r>
              <a:rPr lang="fr-FR" dirty="0" smtClean="0"/>
              <a:t>; (d)</a:t>
            </a:r>
            <a:endParaRPr lang="fr-FR" dirty="0"/>
          </a:p>
          <a:p>
            <a:pPr marL="0" indent="0">
              <a:buNone/>
            </a:pPr>
            <a:r>
              <a:rPr lang="fr-FR" dirty="0" smtClean="0"/>
              <a:t>	(Victor Hugo)</a:t>
            </a:r>
          </a:p>
          <a:p>
            <a:pPr marL="0" indent="0">
              <a:buNone/>
            </a:pPr>
            <a:endParaRPr lang="fr-FR" dirty="0" smtClean="0"/>
          </a:p>
          <a:p>
            <a:pPr marL="0" indent="0">
              <a:buNone/>
            </a:pPr>
            <a:r>
              <a:rPr lang="fr-FR" dirty="0" smtClean="0"/>
              <a:t>Schéma: </a:t>
            </a:r>
            <a:r>
              <a:rPr lang="fr-FR" dirty="0" err="1" smtClean="0"/>
              <a:t>aabb</a:t>
            </a:r>
            <a:r>
              <a:rPr lang="fr-FR" dirty="0" smtClean="0"/>
              <a:t> / </a:t>
            </a:r>
            <a:r>
              <a:rPr lang="fr-FR" dirty="0" err="1" smtClean="0"/>
              <a:t>ccdd</a:t>
            </a:r>
            <a:r>
              <a:rPr lang="fr-FR" dirty="0" smtClean="0"/>
              <a:t> / </a:t>
            </a:r>
            <a:r>
              <a:rPr lang="fr-FR" dirty="0" err="1" smtClean="0"/>
              <a:t>eeff</a:t>
            </a:r>
            <a:r>
              <a:rPr lang="fr-FR" dirty="0" smtClean="0"/>
              <a:t> / …</a:t>
            </a:r>
            <a:endParaRPr lang="fr-FR" dirty="0"/>
          </a:p>
        </p:txBody>
      </p:sp>
      <p:sp>
        <p:nvSpPr>
          <p:cNvPr id="3" name="Titre 2"/>
          <p:cNvSpPr>
            <a:spLocks noGrp="1"/>
          </p:cNvSpPr>
          <p:nvPr>
            <p:ph type="title"/>
          </p:nvPr>
        </p:nvSpPr>
        <p:spPr/>
        <p:txBody>
          <a:bodyPr>
            <a:normAutofit/>
          </a:bodyPr>
          <a:lstStyle/>
          <a:p>
            <a:r>
              <a:rPr lang="fr-FR" dirty="0" smtClean="0"/>
              <a:t>Types de rimes: la rime plate</a:t>
            </a:r>
            <a:endParaRPr lang="fr-FR" dirty="0"/>
          </a:p>
        </p:txBody>
      </p:sp>
    </p:spTree>
    <p:extLst>
      <p:ext uri="{BB962C8B-B14F-4D97-AF65-F5344CB8AC3E}">
        <p14:creationId xmlns:p14="http://schemas.microsoft.com/office/powerpoint/2010/main" val="2593955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19869"/>
            <a:ext cx="8364191" cy="4738131"/>
          </a:xfrm>
        </p:spPr>
        <p:txBody>
          <a:bodyPr>
            <a:normAutofit/>
          </a:bodyPr>
          <a:lstStyle/>
          <a:p>
            <a:r>
              <a:rPr lang="fr-FR" b="1" dirty="0"/>
              <a:t>Les rimes </a:t>
            </a:r>
            <a:r>
              <a:rPr lang="fr-FR" b="1" dirty="0" smtClean="0"/>
              <a:t>croisées</a:t>
            </a:r>
            <a:r>
              <a:rPr lang="fr-FR" dirty="0" smtClean="0"/>
              <a:t>: elles </a:t>
            </a:r>
            <a:r>
              <a:rPr lang="fr-FR" dirty="0"/>
              <a:t>alternent une à une:</a:t>
            </a:r>
          </a:p>
          <a:p>
            <a:pPr marL="0" indent="0">
              <a:buNone/>
            </a:pPr>
            <a:endParaRPr lang="fr-FR" dirty="0"/>
          </a:p>
          <a:p>
            <a:pPr marL="0" indent="0">
              <a:buNone/>
            </a:pPr>
            <a:r>
              <a:rPr lang="fr-FR" dirty="0"/>
              <a:t>	</a:t>
            </a:r>
            <a:r>
              <a:rPr lang="fr-FR" dirty="0" smtClean="0"/>
              <a:t>Comme </a:t>
            </a:r>
            <a:r>
              <a:rPr lang="fr-FR" dirty="0"/>
              <a:t>je descendais des Fleuves </a:t>
            </a:r>
            <a:r>
              <a:rPr lang="fr-FR" dirty="0" smtClean="0"/>
              <a:t>impa</a:t>
            </a:r>
            <a:r>
              <a:rPr lang="fr-FR" b="1" dirty="0" smtClean="0"/>
              <a:t>ssibles (a) </a:t>
            </a:r>
            <a:endParaRPr lang="fr-FR" dirty="0"/>
          </a:p>
          <a:p>
            <a:pPr marL="0" indent="0">
              <a:buNone/>
            </a:pPr>
            <a:r>
              <a:rPr lang="fr-FR" dirty="0" smtClean="0"/>
              <a:t>	Je </a:t>
            </a:r>
            <a:r>
              <a:rPr lang="fr-FR" dirty="0"/>
              <a:t>ne me sentis plus guidé par les ha</a:t>
            </a:r>
            <a:r>
              <a:rPr lang="fr-FR" b="1" dirty="0"/>
              <a:t>leurs</a:t>
            </a:r>
            <a:r>
              <a:rPr lang="fr-FR" dirty="0"/>
              <a:t> </a:t>
            </a:r>
            <a:r>
              <a:rPr lang="fr-FR" dirty="0" smtClean="0"/>
              <a:t>: (b)</a:t>
            </a:r>
            <a:endParaRPr lang="fr-FR" dirty="0"/>
          </a:p>
          <a:p>
            <a:pPr marL="0" indent="0">
              <a:buNone/>
            </a:pPr>
            <a:r>
              <a:rPr lang="fr-FR" dirty="0" smtClean="0"/>
              <a:t>	Des </a:t>
            </a:r>
            <a:r>
              <a:rPr lang="fr-FR" dirty="0"/>
              <a:t>Peaux-Rouges criards les avaient pris pour </a:t>
            </a:r>
            <a:r>
              <a:rPr lang="fr-FR" b="1" dirty="0" smtClean="0"/>
              <a:t>cibles (a)</a:t>
            </a:r>
            <a:endParaRPr lang="fr-FR" dirty="0"/>
          </a:p>
          <a:p>
            <a:pPr marL="0" indent="0">
              <a:buNone/>
            </a:pPr>
            <a:r>
              <a:rPr lang="fr-FR" dirty="0" smtClean="0"/>
              <a:t>	Les </a:t>
            </a:r>
            <a:r>
              <a:rPr lang="fr-FR" dirty="0"/>
              <a:t>ayant cloués nus aux poteaux de cou</a:t>
            </a:r>
            <a:r>
              <a:rPr lang="fr-FR" b="1" dirty="0"/>
              <a:t>leurs.</a:t>
            </a:r>
            <a:r>
              <a:rPr lang="fr-FR" dirty="0"/>
              <a:t> </a:t>
            </a:r>
            <a:r>
              <a:rPr lang="fr-FR" dirty="0" smtClean="0"/>
              <a:t>(b)	(</a:t>
            </a:r>
            <a:r>
              <a:rPr lang="fr-FR" dirty="0"/>
              <a:t>Rimbaud</a:t>
            </a:r>
            <a:r>
              <a:rPr lang="fr-FR" dirty="0" smtClean="0"/>
              <a:t>)</a:t>
            </a:r>
          </a:p>
          <a:p>
            <a:pPr marL="0" indent="0">
              <a:buNone/>
            </a:pPr>
            <a:endParaRPr lang="fr-FR" dirty="0"/>
          </a:p>
          <a:p>
            <a:pPr marL="0" indent="0">
              <a:buNone/>
            </a:pPr>
            <a:r>
              <a:rPr lang="fr-FR" dirty="0" smtClean="0"/>
              <a:t>Schéma: </a:t>
            </a:r>
            <a:r>
              <a:rPr lang="fr-FR" dirty="0" err="1" smtClean="0"/>
              <a:t>abab</a:t>
            </a:r>
            <a:r>
              <a:rPr lang="fr-FR" dirty="0" smtClean="0"/>
              <a:t> / </a:t>
            </a:r>
            <a:r>
              <a:rPr lang="fr-FR" dirty="0" err="1" smtClean="0"/>
              <a:t>cdcd</a:t>
            </a:r>
            <a:r>
              <a:rPr lang="fr-FR" dirty="0" smtClean="0"/>
              <a:t> / </a:t>
            </a:r>
            <a:r>
              <a:rPr lang="fr-FR" dirty="0" err="1" smtClean="0"/>
              <a:t>efef</a:t>
            </a:r>
            <a:r>
              <a:rPr lang="fr-FR" dirty="0" smtClean="0"/>
              <a:t> /</a:t>
            </a:r>
            <a:endParaRPr lang="fr-FR" dirty="0"/>
          </a:p>
        </p:txBody>
      </p:sp>
      <p:sp>
        <p:nvSpPr>
          <p:cNvPr id="3" name="Titre 2"/>
          <p:cNvSpPr>
            <a:spLocks noGrp="1"/>
          </p:cNvSpPr>
          <p:nvPr>
            <p:ph type="title"/>
          </p:nvPr>
        </p:nvSpPr>
        <p:spPr/>
        <p:txBody>
          <a:bodyPr/>
          <a:lstStyle/>
          <a:p>
            <a:r>
              <a:rPr lang="fr-FR" dirty="0" smtClean="0"/>
              <a:t>Rimes croisées</a:t>
            </a:r>
            <a:endParaRPr lang="fr-FR" dirty="0"/>
          </a:p>
        </p:txBody>
      </p:sp>
    </p:spTree>
    <p:extLst>
      <p:ext uri="{BB962C8B-B14F-4D97-AF65-F5344CB8AC3E}">
        <p14:creationId xmlns:p14="http://schemas.microsoft.com/office/powerpoint/2010/main" val="37065674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119870"/>
            <a:ext cx="8446123" cy="4901985"/>
          </a:xfrm>
        </p:spPr>
        <p:txBody>
          <a:bodyPr/>
          <a:lstStyle/>
          <a:p>
            <a:r>
              <a:rPr lang="fr-FR" dirty="0" smtClean="0"/>
              <a:t>Lorsque deux rimes sont entourées par </a:t>
            </a:r>
            <a:r>
              <a:rPr lang="fr-FR" dirty="0"/>
              <a:t>deux </a:t>
            </a:r>
            <a:r>
              <a:rPr lang="fr-FR" dirty="0" smtClean="0"/>
              <a:t>autres:</a:t>
            </a:r>
          </a:p>
          <a:p>
            <a:endParaRPr lang="fr-FR" dirty="0"/>
          </a:p>
          <a:p>
            <a:pPr marL="0" indent="0">
              <a:buNone/>
            </a:pPr>
            <a:r>
              <a:rPr lang="fr-FR" dirty="0" smtClean="0"/>
              <a:t>	Lecteur</a:t>
            </a:r>
            <a:r>
              <a:rPr lang="fr-FR" dirty="0"/>
              <a:t>, as-tu quelquefois </a:t>
            </a:r>
            <a:r>
              <a:rPr lang="fr-FR" dirty="0" smtClean="0"/>
              <a:t>respi</a:t>
            </a:r>
            <a:r>
              <a:rPr lang="fr-FR" b="1" dirty="0" smtClean="0"/>
              <a:t>ré (a)</a:t>
            </a:r>
            <a:endParaRPr lang="fr-FR" dirty="0"/>
          </a:p>
          <a:p>
            <a:pPr marL="0" indent="0">
              <a:buNone/>
            </a:pPr>
            <a:r>
              <a:rPr lang="fr-FR" dirty="0" smtClean="0"/>
              <a:t>	Avec </a:t>
            </a:r>
            <a:r>
              <a:rPr lang="fr-FR" dirty="0"/>
              <a:t>ivresse et lente </a:t>
            </a:r>
            <a:r>
              <a:rPr lang="fr-FR" dirty="0" smtClean="0"/>
              <a:t>gourmand</a:t>
            </a:r>
            <a:r>
              <a:rPr lang="fr-FR" b="1" dirty="0" smtClean="0"/>
              <a:t>ise (b)</a:t>
            </a:r>
            <a:endParaRPr lang="fr-FR" dirty="0"/>
          </a:p>
          <a:p>
            <a:pPr marL="0" indent="0">
              <a:buNone/>
            </a:pPr>
            <a:r>
              <a:rPr lang="fr-FR" dirty="0" smtClean="0"/>
              <a:t>	Ce </a:t>
            </a:r>
            <a:r>
              <a:rPr lang="fr-FR" dirty="0" err="1"/>
              <a:t>gravin</a:t>
            </a:r>
            <a:r>
              <a:rPr lang="fr-FR" dirty="0"/>
              <a:t> d'encens qui remplit une </a:t>
            </a:r>
            <a:r>
              <a:rPr lang="fr-FR" dirty="0" smtClean="0"/>
              <a:t>égl</a:t>
            </a:r>
            <a:r>
              <a:rPr lang="fr-FR" b="1" dirty="0" smtClean="0"/>
              <a:t>ise (b)</a:t>
            </a:r>
            <a:endParaRPr lang="fr-FR" dirty="0"/>
          </a:p>
          <a:p>
            <a:pPr marL="0" indent="0">
              <a:buNone/>
            </a:pPr>
            <a:r>
              <a:rPr lang="fr-FR" dirty="0" smtClean="0"/>
              <a:t>	Ou </a:t>
            </a:r>
            <a:r>
              <a:rPr lang="fr-FR" dirty="0"/>
              <a:t>d'un sachet le musc invété</a:t>
            </a:r>
            <a:r>
              <a:rPr lang="fr-FR" b="1" dirty="0"/>
              <a:t>ré</a:t>
            </a:r>
            <a:r>
              <a:rPr lang="fr-FR" dirty="0" smtClean="0"/>
              <a:t>? (a)</a:t>
            </a:r>
            <a:endParaRPr lang="fr-FR" dirty="0"/>
          </a:p>
          <a:p>
            <a:pPr marL="0" indent="0">
              <a:buNone/>
            </a:pPr>
            <a:r>
              <a:rPr lang="fr-FR" dirty="0" smtClean="0"/>
              <a:t>	(Charles Baudelaire)</a:t>
            </a:r>
          </a:p>
          <a:p>
            <a:pPr marL="0" indent="0">
              <a:buNone/>
            </a:pPr>
            <a:endParaRPr lang="fr-FR" dirty="0"/>
          </a:p>
          <a:p>
            <a:pPr marL="0" indent="0">
              <a:buNone/>
            </a:pPr>
            <a:r>
              <a:rPr lang="fr-FR" dirty="0" smtClean="0"/>
              <a:t>Schéma: </a:t>
            </a:r>
            <a:r>
              <a:rPr lang="fr-FR" dirty="0" err="1" smtClean="0"/>
              <a:t>abba</a:t>
            </a:r>
            <a:r>
              <a:rPr lang="fr-FR" dirty="0" smtClean="0"/>
              <a:t> / </a:t>
            </a:r>
            <a:r>
              <a:rPr lang="fr-FR" dirty="0" err="1" smtClean="0"/>
              <a:t>cddc</a:t>
            </a:r>
            <a:r>
              <a:rPr lang="fr-FR" dirty="0" smtClean="0"/>
              <a:t> / </a:t>
            </a:r>
            <a:r>
              <a:rPr lang="fr-FR" dirty="0" err="1" smtClean="0"/>
              <a:t>effe</a:t>
            </a:r>
            <a:r>
              <a:rPr lang="fr-FR" dirty="0" smtClean="0"/>
              <a:t> /</a:t>
            </a:r>
            <a:endParaRPr lang="fr-FR" dirty="0"/>
          </a:p>
        </p:txBody>
      </p:sp>
      <p:sp>
        <p:nvSpPr>
          <p:cNvPr id="3" name="Titre 2"/>
          <p:cNvSpPr>
            <a:spLocks noGrp="1"/>
          </p:cNvSpPr>
          <p:nvPr>
            <p:ph type="title"/>
          </p:nvPr>
        </p:nvSpPr>
        <p:spPr/>
        <p:txBody>
          <a:bodyPr/>
          <a:lstStyle/>
          <a:p>
            <a:r>
              <a:rPr lang="fr-FR" dirty="0" smtClean="0"/>
              <a:t>Rimes embrassées</a:t>
            </a:r>
            <a:endParaRPr lang="fr-FR" dirty="0"/>
          </a:p>
        </p:txBody>
      </p:sp>
    </p:spTree>
    <p:extLst>
      <p:ext uri="{BB962C8B-B14F-4D97-AF65-F5344CB8AC3E}">
        <p14:creationId xmlns:p14="http://schemas.microsoft.com/office/powerpoint/2010/main" val="33209682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6763" y="2307620"/>
            <a:ext cx="8575594" cy="4314839"/>
          </a:xfrm>
        </p:spPr>
        <p:txBody>
          <a:bodyPr>
            <a:normAutofit fontScale="77500" lnSpcReduction="20000"/>
          </a:bodyPr>
          <a:lstStyle/>
          <a:p>
            <a:r>
              <a:rPr lang="fr-FR" sz="4100" dirty="0"/>
              <a:t>le «e</a:t>
            </a:r>
            <a:r>
              <a:rPr lang="fr-FR" sz="4100" dirty="0" smtClean="0"/>
              <a:t>», parfois caduc (=muet): </a:t>
            </a:r>
          </a:p>
          <a:p>
            <a:pPr marL="0" indent="0">
              <a:buNone/>
            </a:pPr>
            <a:r>
              <a:rPr lang="fr-FR" dirty="0" smtClean="0"/>
              <a:t>1) Il </a:t>
            </a:r>
            <a:r>
              <a:rPr lang="fr-FR" b="1" dirty="0"/>
              <a:t>compte toujours</a:t>
            </a:r>
            <a:r>
              <a:rPr lang="fr-FR" dirty="0"/>
              <a:t> comme syllabe, quand il est placé </a:t>
            </a:r>
            <a:r>
              <a:rPr lang="fr-FR" b="1" dirty="0"/>
              <a:t>entre deux consonnes</a:t>
            </a:r>
            <a:r>
              <a:rPr lang="fr-FR" dirty="0"/>
              <a:t> :</a:t>
            </a:r>
          </a:p>
          <a:p>
            <a:pPr marL="0" indent="0">
              <a:buNone/>
            </a:pPr>
            <a:endParaRPr lang="fr-FR" dirty="0" smtClean="0"/>
          </a:p>
          <a:p>
            <a:pPr marL="0" indent="0">
              <a:buNone/>
            </a:pPr>
            <a:r>
              <a:rPr lang="fr-FR" dirty="0" smtClean="0"/>
              <a:t>Quand </a:t>
            </a:r>
            <a:r>
              <a:rPr lang="fr-FR" dirty="0"/>
              <a:t>Colett</a:t>
            </a:r>
            <a:r>
              <a:rPr lang="fr-FR" b="1" dirty="0"/>
              <a:t>e</a:t>
            </a:r>
            <a:r>
              <a:rPr lang="fr-FR" dirty="0"/>
              <a:t> Colet </a:t>
            </a:r>
            <a:r>
              <a:rPr lang="fr-FR" dirty="0" err="1" smtClean="0"/>
              <a:t>colie</a:t>
            </a:r>
            <a:r>
              <a:rPr lang="fr-FR" dirty="0"/>
              <a:t> </a:t>
            </a:r>
            <a:r>
              <a:rPr lang="fr-FR" dirty="0" smtClean="0"/>
              <a:t>(8)</a:t>
            </a:r>
            <a:endParaRPr lang="fr-FR" dirty="0"/>
          </a:p>
          <a:p>
            <a:pPr marL="0" indent="0">
              <a:buNone/>
            </a:pPr>
            <a:r>
              <a:rPr lang="fr-FR" dirty="0"/>
              <a:t>Ell</a:t>
            </a:r>
            <a:r>
              <a:rPr lang="fr-FR" b="1" dirty="0"/>
              <a:t>e </a:t>
            </a:r>
            <a:r>
              <a:rPr lang="fr-FR" dirty="0"/>
              <a:t>le prend par le </a:t>
            </a:r>
            <a:r>
              <a:rPr lang="fr-FR" dirty="0" err="1" smtClean="0"/>
              <a:t>colet</a:t>
            </a:r>
            <a:r>
              <a:rPr lang="fr-FR" dirty="0"/>
              <a:t> </a:t>
            </a:r>
            <a:r>
              <a:rPr lang="fr-FR" dirty="0" smtClean="0"/>
              <a:t> (8)</a:t>
            </a:r>
            <a:endParaRPr lang="fr-FR" dirty="0"/>
          </a:p>
          <a:p>
            <a:pPr marL="0" indent="0">
              <a:buNone/>
            </a:pPr>
            <a:r>
              <a:rPr lang="fr-FR" dirty="0" smtClean="0"/>
              <a:t>(Eustache Deschamps)</a:t>
            </a:r>
            <a:endParaRPr lang="fr-FR" dirty="0"/>
          </a:p>
          <a:p>
            <a:pPr marL="0" indent="0">
              <a:buNone/>
            </a:pPr>
            <a:endParaRPr lang="fr-FR" dirty="0"/>
          </a:p>
          <a:p>
            <a:pPr marL="0" indent="0">
              <a:buNone/>
            </a:pPr>
            <a:r>
              <a:rPr lang="fr-FR" dirty="0" smtClean="0"/>
              <a:t>2) Il </a:t>
            </a:r>
            <a:r>
              <a:rPr lang="fr-FR" b="1" dirty="0"/>
              <a:t>ne compte pas</a:t>
            </a:r>
            <a:r>
              <a:rPr lang="fr-FR" dirty="0"/>
              <a:t> comme syllabe devant un mot </a:t>
            </a:r>
            <a:r>
              <a:rPr lang="fr-FR" b="1" dirty="0"/>
              <a:t>commençant par</a:t>
            </a:r>
            <a:r>
              <a:rPr lang="fr-FR" dirty="0"/>
              <a:t> une </a:t>
            </a:r>
            <a:r>
              <a:rPr lang="fr-FR" b="1" dirty="0"/>
              <a:t>voyelle</a:t>
            </a:r>
            <a:r>
              <a:rPr lang="fr-FR" dirty="0"/>
              <a:t> ou un </a:t>
            </a:r>
            <a:r>
              <a:rPr lang="fr-FR" b="1" dirty="0"/>
              <a:t>h muet </a:t>
            </a:r>
            <a:r>
              <a:rPr lang="fr-FR" b="1" dirty="0" smtClean="0"/>
              <a:t>(ex. l’horloge):</a:t>
            </a:r>
            <a:endParaRPr lang="fr-FR" dirty="0"/>
          </a:p>
          <a:p>
            <a:pPr marL="0" indent="0">
              <a:buNone/>
            </a:pPr>
            <a:r>
              <a:rPr lang="fr-FR" dirty="0" smtClean="0"/>
              <a:t>Pour </a:t>
            </a:r>
            <a:r>
              <a:rPr lang="fr-FR" dirty="0"/>
              <a:t>contenter notre désir </a:t>
            </a:r>
            <a:r>
              <a:rPr lang="fr-FR" dirty="0" smtClean="0"/>
              <a:t>(8)</a:t>
            </a:r>
            <a:endParaRPr lang="fr-FR" dirty="0"/>
          </a:p>
          <a:p>
            <a:pPr marL="0" indent="0">
              <a:buNone/>
            </a:pPr>
            <a:r>
              <a:rPr lang="fr-FR" dirty="0"/>
              <a:t>Et satisfaire à notr</a:t>
            </a:r>
            <a:r>
              <a:rPr lang="fr-FR" b="1" dirty="0"/>
              <a:t>e</a:t>
            </a:r>
            <a:r>
              <a:rPr lang="fr-FR" dirty="0"/>
              <a:t> attente, Et </a:t>
            </a:r>
            <a:r>
              <a:rPr lang="fr-FR" dirty="0" err="1"/>
              <a:t>satisfair'à</a:t>
            </a:r>
            <a:r>
              <a:rPr lang="fr-FR" dirty="0"/>
              <a:t> notre attente </a:t>
            </a:r>
            <a:r>
              <a:rPr lang="fr-FR" dirty="0" smtClean="0"/>
              <a:t>(8)</a:t>
            </a:r>
            <a:endParaRPr lang="fr-FR" dirty="0"/>
          </a:p>
          <a:p>
            <a:pPr marL="0" indent="0">
              <a:buNone/>
            </a:pPr>
            <a:r>
              <a:rPr lang="fr-FR" dirty="0"/>
              <a:t>Ne faîtes qu'un demi-soupir </a:t>
            </a:r>
            <a:r>
              <a:rPr lang="fr-FR" dirty="0" smtClean="0"/>
              <a:t>(8)</a:t>
            </a:r>
            <a:endParaRPr lang="fr-FR" dirty="0"/>
          </a:p>
          <a:p>
            <a:pPr marL="0" indent="0">
              <a:buNone/>
            </a:pPr>
            <a:r>
              <a:rPr lang="fr-FR" dirty="0"/>
              <a:t>Et nous en ferons plus de trente. </a:t>
            </a:r>
            <a:r>
              <a:rPr lang="fr-FR" dirty="0" smtClean="0"/>
              <a:t>(8)</a:t>
            </a:r>
            <a:endParaRPr lang="fr-FR" dirty="0"/>
          </a:p>
          <a:p>
            <a:pPr marL="0" indent="0">
              <a:buNone/>
            </a:pPr>
            <a:r>
              <a:rPr lang="fr-FR" dirty="0" smtClean="0"/>
              <a:t>(Charles Cotin)</a:t>
            </a:r>
            <a:endParaRPr lang="fr-FR" dirty="0"/>
          </a:p>
        </p:txBody>
      </p:sp>
      <p:sp>
        <p:nvSpPr>
          <p:cNvPr id="3" name="Titre 2"/>
          <p:cNvSpPr>
            <a:spLocks noGrp="1"/>
          </p:cNvSpPr>
          <p:nvPr>
            <p:ph type="title"/>
          </p:nvPr>
        </p:nvSpPr>
        <p:spPr/>
        <p:txBody>
          <a:bodyPr/>
          <a:lstStyle/>
          <a:p>
            <a:r>
              <a:rPr lang="fr-FR" dirty="0"/>
              <a:t>Compter les syllabes</a:t>
            </a:r>
          </a:p>
        </p:txBody>
      </p:sp>
    </p:spTree>
    <p:extLst>
      <p:ext uri="{BB962C8B-B14F-4D97-AF65-F5344CB8AC3E}">
        <p14:creationId xmlns:p14="http://schemas.microsoft.com/office/powerpoint/2010/main" val="27516469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751340"/>
            <a:ext cx="8497529" cy="4688674"/>
          </a:xfrm>
        </p:spPr>
        <p:txBody>
          <a:bodyPr>
            <a:normAutofit/>
          </a:bodyPr>
          <a:lstStyle/>
          <a:p>
            <a:r>
              <a:rPr lang="fr-FR" sz="2800" dirty="0" smtClean="0"/>
              <a:t>Les mots à la rime s’allument de </a:t>
            </a:r>
            <a:r>
              <a:rPr lang="fr-FR" sz="2800" i="1" dirty="0" smtClean="0"/>
              <a:t>reflets réciproques</a:t>
            </a:r>
            <a:r>
              <a:rPr lang="fr-FR" sz="2800" dirty="0" smtClean="0"/>
              <a:t>, comme le disait Mallarmé.</a:t>
            </a:r>
          </a:p>
          <a:p>
            <a:r>
              <a:rPr lang="fr-FR" sz="2800" dirty="0" smtClean="0"/>
              <a:t>Les mots à la rime sont rapprochés par leur signifiant (leur plasticité phonétique). Par extension, leur signifié (ce qu’ils signifient) peut être confronté.</a:t>
            </a:r>
          </a:p>
          <a:p>
            <a:r>
              <a:rPr lang="fr-FR" sz="2800" dirty="0" smtClean="0"/>
              <a:t>Les mots à la rime sont souvent les </a:t>
            </a:r>
            <a:r>
              <a:rPr lang="fr-FR" sz="2800" dirty="0" err="1" smtClean="0"/>
              <a:t>mots-clé</a:t>
            </a:r>
            <a:r>
              <a:rPr lang="fr-FR" sz="2800" dirty="0" smtClean="0"/>
              <a:t> du poème.</a:t>
            </a:r>
          </a:p>
        </p:txBody>
      </p:sp>
      <p:sp>
        <p:nvSpPr>
          <p:cNvPr id="3" name="Titre 2"/>
          <p:cNvSpPr>
            <a:spLocks noGrp="1"/>
          </p:cNvSpPr>
          <p:nvPr>
            <p:ph type="title"/>
          </p:nvPr>
        </p:nvSpPr>
        <p:spPr/>
        <p:txBody>
          <a:bodyPr/>
          <a:lstStyle/>
          <a:p>
            <a:r>
              <a:rPr lang="fr-FR" dirty="0" smtClean="0"/>
              <a:t>La rime: des reflets</a:t>
            </a:r>
            <a:endParaRPr lang="fr-FR" dirty="0"/>
          </a:p>
        </p:txBody>
      </p:sp>
    </p:spTree>
    <p:extLst>
      <p:ext uri="{BB962C8B-B14F-4D97-AF65-F5344CB8AC3E}">
        <p14:creationId xmlns:p14="http://schemas.microsoft.com/office/powerpoint/2010/main" val="33398232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4074" y="2148929"/>
            <a:ext cx="8630215" cy="4869814"/>
          </a:xfrm>
        </p:spPr>
        <p:txBody>
          <a:bodyPr>
            <a:normAutofit fontScale="55000" lnSpcReduction="20000"/>
          </a:bodyPr>
          <a:lstStyle/>
          <a:p>
            <a:pPr marL="0" indent="0">
              <a:buNone/>
            </a:pPr>
            <a:r>
              <a:rPr lang="fr-FR" sz="3800" b="1" dirty="0"/>
              <a:t>L'inversion </a:t>
            </a:r>
            <a:r>
              <a:rPr lang="fr-FR" sz="3800" b="1" dirty="0" smtClean="0"/>
              <a:t>(ou transformation de la phrase P):</a:t>
            </a:r>
            <a:r>
              <a:rPr lang="fr-FR" sz="3800" dirty="0"/>
              <a:t> </a:t>
            </a:r>
            <a:r>
              <a:rPr lang="fr-FR" sz="3800" dirty="0" smtClean="0"/>
              <a:t>permet </a:t>
            </a:r>
            <a:r>
              <a:rPr lang="fr-FR" sz="3800" dirty="0"/>
              <a:t>de changer la place des mots dans la </a:t>
            </a:r>
            <a:r>
              <a:rPr lang="fr-FR" sz="3800" dirty="0" smtClean="0"/>
              <a:t>phrase</a:t>
            </a:r>
            <a:r>
              <a:rPr lang="fr-FR" sz="3800" dirty="0"/>
              <a:t> </a:t>
            </a:r>
            <a:r>
              <a:rPr lang="fr-FR" sz="3800" dirty="0" smtClean="0"/>
              <a:t>afin de placer le </a:t>
            </a:r>
            <a:r>
              <a:rPr lang="fr-FR" sz="3800" dirty="0"/>
              <a:t>mot </a:t>
            </a:r>
            <a:r>
              <a:rPr lang="fr-FR" sz="3800" dirty="0" smtClean="0"/>
              <a:t>essentiel </a:t>
            </a:r>
            <a:r>
              <a:rPr lang="fr-FR" sz="3800" dirty="0"/>
              <a:t>à la rime </a:t>
            </a:r>
            <a:endParaRPr lang="fr-FR" sz="3800" dirty="0" smtClean="0"/>
          </a:p>
          <a:p>
            <a:pPr marL="0" indent="0">
              <a:buNone/>
            </a:pPr>
            <a:endParaRPr lang="fr-FR" sz="3800" dirty="0"/>
          </a:p>
          <a:p>
            <a:pPr marL="0" indent="0">
              <a:buNone/>
            </a:pPr>
            <a:r>
              <a:rPr lang="fr-FR" sz="3800" dirty="0" smtClean="0"/>
              <a:t>	De </a:t>
            </a:r>
            <a:r>
              <a:rPr lang="fr-FR" sz="3800" dirty="0"/>
              <a:t>paresse amoureuse et de langueur </a:t>
            </a:r>
            <a:r>
              <a:rPr lang="fr-FR" sz="3800" dirty="0" smtClean="0"/>
              <a:t>voilée (Alfred </a:t>
            </a:r>
            <a:r>
              <a:rPr lang="fr-FR" sz="3800" dirty="0"/>
              <a:t>de </a:t>
            </a:r>
            <a:r>
              <a:rPr lang="fr-FR" sz="3800" dirty="0" smtClean="0"/>
              <a:t>Musset)</a:t>
            </a:r>
            <a:r>
              <a:rPr lang="fr-FR" sz="3800" dirty="0"/>
              <a:t>	</a:t>
            </a:r>
            <a:endParaRPr lang="fr-FR" sz="3800" dirty="0" smtClean="0"/>
          </a:p>
          <a:p>
            <a:pPr marL="0" indent="0">
              <a:buNone/>
            </a:pPr>
            <a:r>
              <a:rPr lang="fr-FR" sz="3800" b="1" dirty="0"/>
              <a:t>	</a:t>
            </a:r>
            <a:r>
              <a:rPr lang="fr-FR" sz="3800" dirty="0" smtClean="0">
                <a:sym typeface="Wingdings"/>
              </a:rPr>
              <a:t> </a:t>
            </a:r>
            <a:r>
              <a:rPr lang="fr-FR" sz="3800" dirty="0" smtClean="0"/>
              <a:t>Au </a:t>
            </a:r>
            <a:r>
              <a:rPr lang="fr-FR" sz="3800" dirty="0"/>
              <a:t>lieu de: Voilée de langueur et de paresse amoureuse.</a:t>
            </a:r>
          </a:p>
          <a:p>
            <a:pPr marL="0" indent="0">
              <a:buNone/>
            </a:pPr>
            <a:r>
              <a:rPr lang="fr-FR" sz="3800" dirty="0"/>
              <a:t> </a:t>
            </a:r>
          </a:p>
          <a:p>
            <a:pPr marL="0" indent="0">
              <a:buNone/>
            </a:pPr>
            <a:r>
              <a:rPr lang="fr-FR" sz="3800" b="1" dirty="0" smtClean="0"/>
              <a:t>Inversion du </a:t>
            </a:r>
            <a:r>
              <a:rPr lang="fr-FR" sz="3800" b="1" dirty="0"/>
              <a:t>sujet du verbe :</a:t>
            </a:r>
            <a:endParaRPr lang="fr-FR" sz="3800" dirty="0"/>
          </a:p>
          <a:p>
            <a:pPr marL="0" indent="0">
              <a:buNone/>
            </a:pPr>
            <a:r>
              <a:rPr lang="fr-FR" sz="3800" dirty="0"/>
              <a:t> </a:t>
            </a:r>
          </a:p>
          <a:p>
            <a:pPr marL="0" indent="0">
              <a:buNone/>
            </a:pPr>
            <a:r>
              <a:rPr lang="fr-FR" sz="3800" dirty="0" smtClean="0"/>
              <a:t>	Je </a:t>
            </a:r>
            <a:r>
              <a:rPr lang="fr-FR" sz="3800" dirty="0"/>
              <a:t>fuis, ainsi le veut la fortune </a:t>
            </a:r>
            <a:r>
              <a:rPr lang="fr-FR" sz="3800" dirty="0" smtClean="0"/>
              <a:t>ennemie. (Racine)</a:t>
            </a:r>
          </a:p>
          <a:p>
            <a:pPr marL="0" indent="0">
              <a:buNone/>
            </a:pPr>
            <a:r>
              <a:rPr lang="fr-FR" sz="3800" dirty="0"/>
              <a:t>	</a:t>
            </a:r>
            <a:r>
              <a:rPr lang="fr-FR" sz="3800" dirty="0" smtClean="0">
                <a:sym typeface="Wingdings"/>
              </a:rPr>
              <a:t> Au lieu de: Je fuis, ainsi la fortune ennemie le veut</a:t>
            </a:r>
            <a:endParaRPr lang="fr-FR" sz="3800" dirty="0"/>
          </a:p>
          <a:p>
            <a:pPr marL="0" indent="0">
              <a:buNone/>
            </a:pPr>
            <a:endParaRPr lang="fr-FR" sz="3800" dirty="0"/>
          </a:p>
          <a:p>
            <a:pPr marL="0" indent="0">
              <a:buNone/>
            </a:pPr>
            <a:r>
              <a:rPr lang="fr-FR" sz="3800" b="1" dirty="0" smtClean="0"/>
              <a:t>Inversion du complément du verbe:</a:t>
            </a:r>
          </a:p>
          <a:p>
            <a:pPr marL="0" indent="0">
              <a:buNone/>
            </a:pPr>
            <a:r>
              <a:rPr lang="fr-FR" sz="3800" dirty="0"/>
              <a:t>Le temps aux plus belles </a:t>
            </a:r>
            <a:r>
              <a:rPr lang="fr-FR" sz="3800" dirty="0" smtClean="0"/>
              <a:t>choses</a:t>
            </a:r>
            <a:r>
              <a:rPr lang="fr-FR" sz="3800" dirty="0"/>
              <a:t> </a:t>
            </a:r>
            <a:r>
              <a:rPr lang="fr-FR" sz="3800" dirty="0" smtClean="0"/>
              <a:t>/ </a:t>
            </a:r>
            <a:r>
              <a:rPr lang="fr-FR" sz="3800" dirty="0"/>
              <a:t>Se plaît à faire un affront</a:t>
            </a:r>
            <a:r>
              <a:rPr lang="fr-FR" sz="3800" dirty="0" smtClean="0"/>
              <a:t>;</a:t>
            </a:r>
          </a:p>
          <a:p>
            <a:pPr marL="0" indent="0">
              <a:buNone/>
            </a:pPr>
            <a:r>
              <a:rPr lang="fr-FR" sz="3800" dirty="0" smtClean="0">
                <a:sym typeface="Wingdings"/>
              </a:rPr>
              <a:t> </a:t>
            </a:r>
            <a:r>
              <a:rPr lang="fr-FR" sz="3800" dirty="0" smtClean="0"/>
              <a:t>Le temps </a:t>
            </a:r>
            <a:r>
              <a:rPr lang="fr-FR" sz="3800" dirty="0"/>
              <a:t>s</a:t>
            </a:r>
            <a:r>
              <a:rPr lang="fr-FR" sz="3800" dirty="0" smtClean="0"/>
              <a:t>e </a:t>
            </a:r>
            <a:r>
              <a:rPr lang="fr-FR" sz="3800" dirty="0"/>
              <a:t>plaît à faire un </a:t>
            </a:r>
            <a:r>
              <a:rPr lang="fr-FR" sz="3800" dirty="0" smtClean="0"/>
              <a:t>affront</a:t>
            </a:r>
            <a:r>
              <a:rPr lang="fr-FR" sz="3800" dirty="0"/>
              <a:t> </a:t>
            </a:r>
            <a:r>
              <a:rPr lang="fr-FR" sz="3800" dirty="0" smtClean="0"/>
              <a:t>aux </a:t>
            </a:r>
            <a:r>
              <a:rPr lang="fr-FR" sz="3800" dirty="0"/>
              <a:t>plus belles choses</a:t>
            </a:r>
            <a:r>
              <a:rPr lang="fr-FR" sz="3800" b="1" dirty="0"/>
              <a:t>	</a:t>
            </a:r>
          </a:p>
          <a:p>
            <a:pPr marL="0" indent="0">
              <a:buNone/>
            </a:pPr>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La poésie transforme la phrase!</a:t>
            </a:r>
            <a:endParaRPr lang="fr-FR" dirty="0"/>
          </a:p>
        </p:txBody>
      </p:sp>
    </p:spTree>
    <p:extLst>
      <p:ext uri="{BB962C8B-B14F-4D97-AF65-F5344CB8AC3E}">
        <p14:creationId xmlns:p14="http://schemas.microsoft.com/office/powerpoint/2010/main" val="16644696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4074" y="1979910"/>
            <a:ext cx="8616559" cy="4656203"/>
          </a:xfrm>
        </p:spPr>
        <p:txBody>
          <a:bodyPr/>
          <a:lstStyle/>
          <a:p>
            <a:r>
              <a:rPr lang="fr-FR" dirty="0" smtClean="0"/>
              <a:t>Allitération: répétition </a:t>
            </a:r>
            <a:r>
              <a:rPr lang="fr-FR" dirty="0"/>
              <a:t>des mêmes </a:t>
            </a:r>
            <a:r>
              <a:rPr lang="fr-FR" dirty="0" smtClean="0"/>
              <a:t>syllabes consonantiques</a:t>
            </a:r>
            <a:endParaRPr lang="fr-FR" dirty="0"/>
          </a:p>
          <a:p>
            <a:pPr marL="0" indent="0">
              <a:buNone/>
            </a:pPr>
            <a:endParaRPr lang="fr-FR" dirty="0"/>
          </a:p>
        </p:txBody>
      </p:sp>
      <p:sp>
        <p:nvSpPr>
          <p:cNvPr id="3" name="Titre 2"/>
          <p:cNvSpPr>
            <a:spLocks noGrp="1"/>
          </p:cNvSpPr>
          <p:nvPr>
            <p:ph type="title"/>
          </p:nvPr>
        </p:nvSpPr>
        <p:spPr/>
        <p:txBody>
          <a:bodyPr/>
          <a:lstStyle/>
          <a:p>
            <a:r>
              <a:rPr lang="fr-FR" dirty="0" smtClean="0"/>
              <a:t>Allitérations et assonances</a:t>
            </a:r>
            <a:endParaRPr lang="fr-FR" dirty="0"/>
          </a:p>
        </p:txBody>
      </p:sp>
      <p:pic>
        <p:nvPicPr>
          <p:cNvPr id="4" name="Image 3" descr="Capture d’écran 2014-04-22 à 11.17.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83" y="2688367"/>
            <a:ext cx="6354713" cy="3783892"/>
          </a:xfrm>
          <a:prstGeom prst="rect">
            <a:avLst/>
          </a:prstGeom>
        </p:spPr>
      </p:pic>
    </p:spTree>
    <p:extLst>
      <p:ext uri="{BB962C8B-B14F-4D97-AF65-F5344CB8AC3E}">
        <p14:creationId xmlns:p14="http://schemas.microsoft.com/office/powerpoint/2010/main" val="27393950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543423"/>
            <a:ext cx="8229599" cy="3450696"/>
          </a:xfrm>
        </p:spPr>
        <p:txBody>
          <a:bodyPr/>
          <a:lstStyle/>
          <a:p>
            <a:pPr marL="0" indent="0">
              <a:buNone/>
            </a:pPr>
            <a:r>
              <a:rPr lang="fr-FR" dirty="0" smtClean="0"/>
              <a:t>Répétition de mêmes syllabes vocaliques (voyelles)</a:t>
            </a:r>
          </a:p>
          <a:p>
            <a:pPr marL="0" indent="0">
              <a:buNone/>
            </a:pPr>
            <a:endParaRPr lang="fr-FR" dirty="0" smtClean="0"/>
          </a:p>
          <a:p>
            <a:r>
              <a:rPr lang="fr-FR" dirty="0" smtClean="0"/>
              <a:t>avec le phonème /i/:</a:t>
            </a:r>
          </a:p>
          <a:p>
            <a:endParaRPr lang="fr-FR" dirty="0" smtClean="0"/>
          </a:p>
          <a:p>
            <a:pPr marL="0" indent="0">
              <a:buNone/>
            </a:pPr>
            <a:r>
              <a:rPr lang="fr-FR" dirty="0"/>
              <a:t>	</a:t>
            </a:r>
            <a:r>
              <a:rPr lang="fr-FR" dirty="0" smtClean="0"/>
              <a:t>« Tout m’afflige et me nuit et conspire à me nuire »</a:t>
            </a:r>
          </a:p>
          <a:p>
            <a:pPr marL="0" indent="0">
              <a:buNone/>
            </a:pPr>
            <a:r>
              <a:rPr lang="fr-FR" dirty="0"/>
              <a:t>	</a:t>
            </a:r>
            <a:r>
              <a:rPr lang="fr-FR" dirty="0" smtClean="0"/>
              <a:t>Racine, </a:t>
            </a:r>
            <a:r>
              <a:rPr lang="fr-FR" i="1" dirty="0" smtClean="0"/>
              <a:t>Phèdre</a:t>
            </a:r>
            <a:endParaRPr lang="fr-FR" dirty="0"/>
          </a:p>
        </p:txBody>
      </p:sp>
      <p:sp>
        <p:nvSpPr>
          <p:cNvPr id="3" name="Titre 2"/>
          <p:cNvSpPr>
            <a:spLocks noGrp="1"/>
          </p:cNvSpPr>
          <p:nvPr>
            <p:ph type="title"/>
          </p:nvPr>
        </p:nvSpPr>
        <p:spPr/>
        <p:txBody>
          <a:bodyPr/>
          <a:lstStyle/>
          <a:p>
            <a:r>
              <a:rPr lang="fr-FR" dirty="0" smtClean="0"/>
              <a:t>Assonanc</a:t>
            </a:r>
            <a:r>
              <a:rPr lang="fr-FR" dirty="0"/>
              <a:t>e</a:t>
            </a:r>
          </a:p>
        </p:txBody>
      </p:sp>
    </p:spTree>
    <p:extLst>
      <p:ext uri="{BB962C8B-B14F-4D97-AF65-F5344CB8AC3E}">
        <p14:creationId xmlns:p14="http://schemas.microsoft.com/office/powerpoint/2010/main" val="327277042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02409" y="2148976"/>
            <a:ext cx="7677991" cy="4253949"/>
          </a:xfrm>
        </p:spPr>
        <p:txBody>
          <a:bodyPr>
            <a:normAutofit fontScale="92500" lnSpcReduction="20000"/>
          </a:bodyPr>
          <a:lstStyle/>
          <a:p>
            <a:r>
              <a:rPr lang="fr-FR" dirty="0"/>
              <a:t>Le rythme et la sonorité semblent s'accorder aux sentiments :</a:t>
            </a:r>
          </a:p>
          <a:p>
            <a:pPr marL="0" indent="0">
              <a:buNone/>
            </a:pPr>
            <a:r>
              <a:rPr lang="fr-FR" dirty="0"/>
              <a:t> </a:t>
            </a:r>
          </a:p>
          <a:p>
            <a:pPr marL="0" indent="0">
              <a:buNone/>
            </a:pPr>
            <a:r>
              <a:rPr lang="fr-FR" dirty="0" smtClean="0"/>
              <a:t>	Les </a:t>
            </a:r>
            <a:r>
              <a:rPr lang="fr-FR" dirty="0"/>
              <a:t>sanglots longs</a:t>
            </a:r>
          </a:p>
          <a:p>
            <a:pPr marL="0" indent="0">
              <a:buNone/>
            </a:pPr>
            <a:r>
              <a:rPr lang="fr-FR" dirty="0" smtClean="0"/>
              <a:t>	Des </a:t>
            </a:r>
            <a:r>
              <a:rPr lang="fr-FR" dirty="0"/>
              <a:t>violons</a:t>
            </a:r>
          </a:p>
          <a:p>
            <a:pPr marL="0" indent="0">
              <a:buNone/>
            </a:pPr>
            <a:r>
              <a:rPr lang="fr-FR" dirty="0" smtClean="0"/>
              <a:t>	</a:t>
            </a:r>
            <a:r>
              <a:rPr lang="fr-FR" dirty="0"/>
              <a:t> </a:t>
            </a:r>
            <a:r>
              <a:rPr lang="fr-FR" dirty="0" smtClean="0"/>
              <a:t>    De </a:t>
            </a:r>
            <a:r>
              <a:rPr lang="fr-FR" dirty="0"/>
              <a:t>l'automne</a:t>
            </a:r>
          </a:p>
          <a:p>
            <a:pPr marL="0" indent="0">
              <a:buNone/>
            </a:pPr>
            <a:r>
              <a:rPr lang="fr-FR" dirty="0" smtClean="0"/>
              <a:t>	Blessent </a:t>
            </a:r>
            <a:r>
              <a:rPr lang="fr-FR" dirty="0"/>
              <a:t>mon </a:t>
            </a:r>
            <a:r>
              <a:rPr lang="fr-FR" dirty="0" smtClean="0"/>
              <a:t>cœur </a:t>
            </a:r>
            <a:endParaRPr lang="fr-FR" dirty="0"/>
          </a:p>
          <a:p>
            <a:pPr marL="0" indent="0">
              <a:buNone/>
            </a:pPr>
            <a:r>
              <a:rPr lang="fr-FR" dirty="0" smtClean="0"/>
              <a:t>	D'une </a:t>
            </a:r>
            <a:r>
              <a:rPr lang="fr-FR" dirty="0"/>
              <a:t>langueur</a:t>
            </a:r>
          </a:p>
          <a:p>
            <a:pPr marL="0" indent="0">
              <a:buNone/>
            </a:pPr>
            <a:r>
              <a:rPr lang="fr-FR" dirty="0" smtClean="0"/>
              <a:t>	     Monotone</a:t>
            </a:r>
            <a:r>
              <a:rPr lang="fr-FR" dirty="0"/>
              <a:t>.</a:t>
            </a:r>
          </a:p>
          <a:p>
            <a:pPr marL="627063" lvl="2" indent="0">
              <a:buNone/>
            </a:pPr>
            <a:r>
              <a:rPr lang="fr-FR" dirty="0" smtClean="0"/>
              <a:t>	(Paul Verlaine, </a:t>
            </a:r>
            <a:r>
              <a:rPr lang="fr-FR" i="1" dirty="0" smtClean="0"/>
              <a:t>Chanson d’automne</a:t>
            </a:r>
            <a:r>
              <a:rPr lang="fr-FR" dirty="0" smtClean="0"/>
              <a:t>)</a:t>
            </a:r>
          </a:p>
          <a:p>
            <a:pPr marL="627063" lvl="2" indent="0">
              <a:buNone/>
            </a:pPr>
            <a:endParaRPr lang="fr-FR" dirty="0"/>
          </a:p>
          <a:p>
            <a:pPr marL="627063" lvl="2" indent="0">
              <a:buNone/>
            </a:pPr>
            <a:r>
              <a:rPr lang="fr-FR" dirty="0" smtClean="0"/>
              <a:t>Allitération en « l » et retours à la ligne miment la monotonie et la lassitude</a:t>
            </a:r>
            <a:endParaRPr lang="fr-FR" dirty="0"/>
          </a:p>
        </p:txBody>
      </p:sp>
      <p:sp>
        <p:nvSpPr>
          <p:cNvPr id="3" name="Titre 2"/>
          <p:cNvSpPr>
            <a:spLocks noGrp="1"/>
          </p:cNvSpPr>
          <p:nvPr>
            <p:ph type="title"/>
          </p:nvPr>
        </p:nvSpPr>
        <p:spPr/>
        <p:txBody>
          <a:bodyPr/>
          <a:lstStyle/>
          <a:p>
            <a:r>
              <a:rPr lang="fr-FR" dirty="0" smtClean="0"/>
              <a:t>Jeu sur les sons et la structure</a:t>
            </a:r>
            <a:endParaRPr lang="fr-FR" dirty="0"/>
          </a:p>
        </p:txBody>
      </p:sp>
    </p:spTree>
    <p:extLst>
      <p:ext uri="{BB962C8B-B14F-4D97-AF65-F5344CB8AC3E}">
        <p14:creationId xmlns:p14="http://schemas.microsoft.com/office/powerpoint/2010/main" val="27186637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1" y="1937334"/>
            <a:ext cx="8367278" cy="4721235"/>
          </a:xfrm>
        </p:spPr>
        <p:txBody>
          <a:bodyPr/>
          <a:lstStyle/>
          <a:p>
            <a:r>
              <a:rPr lang="fr-FR" dirty="0" smtClean="0"/>
              <a:t>La strophe est un ensemble de vers formant un groupe, une unité. On nomme une strophe en fonction du nombre de vers qu’elle contient.</a:t>
            </a:r>
          </a:p>
          <a:p>
            <a:pPr marL="0" indent="0">
              <a:buNone/>
            </a:pPr>
            <a:r>
              <a:rPr lang="fr-FR" dirty="0" smtClean="0">
                <a:sym typeface="Wingdings"/>
              </a:rPr>
              <a:t> </a:t>
            </a:r>
            <a:r>
              <a:rPr lang="fr-FR" dirty="0" smtClean="0"/>
              <a:t>1 seul vers est appelé un « </a:t>
            </a:r>
            <a:r>
              <a:rPr lang="fr-FR" dirty="0" err="1" smtClean="0"/>
              <a:t>monostique</a:t>
            </a:r>
            <a:r>
              <a:rPr lang="fr-FR" dirty="0" smtClean="0"/>
              <a:t> »</a:t>
            </a:r>
          </a:p>
          <a:p>
            <a:pPr marL="0" indent="0">
              <a:buNone/>
            </a:pPr>
            <a:r>
              <a:rPr lang="fr-FR" dirty="0" smtClean="0"/>
              <a:t>« Et l’unique cordeau des trompettes marines » </a:t>
            </a:r>
          </a:p>
          <a:p>
            <a:pPr marL="0" indent="0">
              <a:buNone/>
            </a:pPr>
            <a:r>
              <a:rPr lang="fr-FR" dirty="0" smtClean="0"/>
              <a:t>(Apollinaire, </a:t>
            </a:r>
            <a:r>
              <a:rPr lang="fr-FR" i="1" dirty="0" smtClean="0"/>
              <a:t>Alcools</a:t>
            </a:r>
            <a:r>
              <a:rPr lang="fr-FR" dirty="0" smtClean="0"/>
              <a:t>)</a:t>
            </a:r>
            <a:endParaRPr lang="fr-FR" dirty="0"/>
          </a:p>
        </p:txBody>
      </p:sp>
      <p:sp>
        <p:nvSpPr>
          <p:cNvPr id="3" name="Titre 2"/>
          <p:cNvSpPr>
            <a:spLocks noGrp="1"/>
          </p:cNvSpPr>
          <p:nvPr>
            <p:ph type="title"/>
          </p:nvPr>
        </p:nvSpPr>
        <p:spPr/>
        <p:txBody>
          <a:bodyPr/>
          <a:lstStyle/>
          <a:p>
            <a:r>
              <a:rPr lang="fr-FR" dirty="0" smtClean="0"/>
              <a:t>Strophes</a:t>
            </a:r>
            <a:endParaRPr lang="fr-FR" dirty="0"/>
          </a:p>
        </p:txBody>
      </p:sp>
      <p:pic>
        <p:nvPicPr>
          <p:cNvPr id="4" name="Image 3" descr="Capture d’écran 2014-04-22 à 11.3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22" y="4573150"/>
            <a:ext cx="5105400" cy="1663700"/>
          </a:xfrm>
          <a:prstGeom prst="rect">
            <a:avLst/>
          </a:prstGeom>
        </p:spPr>
      </p:pic>
    </p:spTree>
    <p:extLst>
      <p:ext uri="{BB962C8B-B14F-4D97-AF65-F5344CB8AC3E}">
        <p14:creationId xmlns:p14="http://schemas.microsoft.com/office/powerpoint/2010/main" val="17407447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Les poèmes à forme fixe respectent une structure imposée, comme le nombre et la répétition de vers, des strophes, une certaine alternance des rimes.</a:t>
            </a:r>
          </a:p>
          <a:p>
            <a:pPr marL="0" indent="0">
              <a:buNone/>
            </a:pPr>
            <a:endParaRPr lang="fr-FR" dirty="0" smtClean="0"/>
          </a:p>
          <a:p>
            <a:r>
              <a:rPr lang="fr-FR" dirty="0" smtClean="0"/>
              <a:t>Les plus connus en Occident sont le sonnet, </a:t>
            </a:r>
            <a:r>
              <a:rPr lang="fr-FR" dirty="0" smtClean="0"/>
              <a:t>la fable, la </a:t>
            </a:r>
            <a:r>
              <a:rPr lang="fr-FR" dirty="0" smtClean="0"/>
              <a:t>ballade, l’ode, le rondeau, le triolet et le pantoum</a:t>
            </a:r>
            <a:endParaRPr lang="fr-FR" dirty="0"/>
          </a:p>
        </p:txBody>
      </p:sp>
      <p:sp>
        <p:nvSpPr>
          <p:cNvPr id="3" name="Titre 2"/>
          <p:cNvSpPr>
            <a:spLocks noGrp="1"/>
          </p:cNvSpPr>
          <p:nvPr>
            <p:ph type="title"/>
          </p:nvPr>
        </p:nvSpPr>
        <p:spPr/>
        <p:txBody>
          <a:bodyPr/>
          <a:lstStyle/>
          <a:p>
            <a:r>
              <a:rPr lang="fr-FR" dirty="0" smtClean="0"/>
              <a:t>Poèmes à forme fixe</a:t>
            </a:r>
            <a:endParaRPr lang="fr-FR" dirty="0"/>
          </a:p>
        </p:txBody>
      </p:sp>
    </p:spTree>
    <p:extLst>
      <p:ext uri="{BB962C8B-B14F-4D97-AF65-F5344CB8AC3E}">
        <p14:creationId xmlns:p14="http://schemas.microsoft.com/office/powerpoint/2010/main" val="26888516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mtClean="0"/>
              <a:t>Le sonnet</a:t>
            </a:r>
            <a:endParaRPr lang="fr-FR" dirty="0"/>
          </a:p>
        </p:txBody>
      </p:sp>
      <p:pic>
        <p:nvPicPr>
          <p:cNvPr id="6" name="Image 5" descr="Capture d’écran 2014-04-22 à 11.39.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41" y="1869377"/>
            <a:ext cx="5392894" cy="4449874"/>
          </a:xfrm>
          <a:prstGeom prst="rect">
            <a:avLst/>
          </a:prstGeom>
        </p:spPr>
      </p:pic>
      <p:sp>
        <p:nvSpPr>
          <p:cNvPr id="7" name="ZoneTexte 6"/>
          <p:cNvSpPr txBox="1"/>
          <p:nvPr/>
        </p:nvSpPr>
        <p:spPr>
          <a:xfrm>
            <a:off x="5962977" y="6121325"/>
            <a:ext cx="3002332" cy="369332"/>
          </a:xfrm>
          <a:prstGeom prst="rect">
            <a:avLst/>
          </a:prstGeom>
          <a:noFill/>
        </p:spPr>
        <p:txBody>
          <a:bodyPr wrap="none" rtlCol="0">
            <a:spAutoFit/>
          </a:bodyPr>
          <a:lstStyle/>
          <a:p>
            <a:r>
              <a:rPr lang="fr-FR" dirty="0" smtClean="0"/>
              <a:t>Boileau, </a:t>
            </a:r>
            <a:r>
              <a:rPr lang="fr-FR" i="1" dirty="0" smtClean="0"/>
              <a:t>Art poétique, XVIIe s.</a:t>
            </a:r>
            <a:endParaRPr lang="fr-FR" dirty="0"/>
          </a:p>
        </p:txBody>
      </p:sp>
      <p:cxnSp>
        <p:nvCxnSpPr>
          <p:cNvPr id="4" name="Connecteur droit 3"/>
          <p:cNvCxnSpPr>
            <a:endCxn id="8" idx="1"/>
          </p:cNvCxnSpPr>
          <p:nvPr/>
        </p:nvCxnSpPr>
        <p:spPr>
          <a:xfrm>
            <a:off x="4175144" y="4348764"/>
            <a:ext cx="1787833" cy="44183"/>
          </a:xfrm>
          <a:prstGeom prst="line">
            <a:avLst/>
          </a:prstGeom>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5962977" y="3931282"/>
            <a:ext cx="2723823" cy="923330"/>
          </a:xfrm>
          <a:prstGeom prst="rect">
            <a:avLst/>
          </a:prstGeom>
          <a:noFill/>
        </p:spPr>
        <p:txBody>
          <a:bodyPr wrap="square" rtlCol="0">
            <a:spAutoFit/>
          </a:bodyPr>
          <a:lstStyle/>
          <a:p>
            <a:r>
              <a:rPr lang="fr-FR" dirty="0"/>
              <a:t>liberté en poésie que l'auteur peut prendre avec les règles et l’usage </a:t>
            </a:r>
          </a:p>
        </p:txBody>
      </p:sp>
    </p:spTree>
    <p:extLst>
      <p:ext uri="{BB962C8B-B14F-4D97-AF65-F5344CB8AC3E}">
        <p14:creationId xmlns:p14="http://schemas.microsoft.com/office/powerpoint/2010/main" val="24053290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4728" y="1761249"/>
            <a:ext cx="7408333" cy="5061961"/>
          </a:xfrm>
        </p:spPr>
        <p:txBody>
          <a:bodyPr>
            <a:normAutofit fontScale="70000" lnSpcReduction="20000"/>
          </a:bodyPr>
          <a:lstStyle/>
          <a:p>
            <a:pPr marL="0" indent="0">
              <a:buNone/>
            </a:pPr>
            <a:r>
              <a:rPr lang="fr-FR" dirty="0"/>
              <a:t>La Nature est un temple où de vivants piliers</a:t>
            </a:r>
          </a:p>
          <a:p>
            <a:pPr marL="0" indent="0">
              <a:buNone/>
            </a:pPr>
            <a:r>
              <a:rPr lang="fr-FR" dirty="0"/>
              <a:t>Laissent parfois sortir de confuses paroles;</a:t>
            </a:r>
          </a:p>
          <a:p>
            <a:pPr marL="0" indent="0">
              <a:buNone/>
            </a:pPr>
            <a:r>
              <a:rPr lang="fr-FR" dirty="0"/>
              <a:t>L'homme y passe à travers des forêts de symboles</a:t>
            </a:r>
          </a:p>
          <a:p>
            <a:pPr marL="0" indent="0">
              <a:buNone/>
            </a:pPr>
            <a:r>
              <a:rPr lang="fr-FR" dirty="0"/>
              <a:t>Qui l'observent avec des regards familiers.</a:t>
            </a:r>
          </a:p>
          <a:p>
            <a:endParaRPr lang="fr-FR" dirty="0"/>
          </a:p>
          <a:p>
            <a:pPr marL="0" indent="0">
              <a:buNone/>
            </a:pPr>
            <a:r>
              <a:rPr lang="fr-FR" dirty="0"/>
              <a:t>Comme de longs échos qui de loin se confondent</a:t>
            </a:r>
          </a:p>
          <a:p>
            <a:pPr marL="0" indent="0">
              <a:buNone/>
            </a:pPr>
            <a:r>
              <a:rPr lang="fr-FR" dirty="0"/>
              <a:t>Dans une ténébreuse et profonde unité,</a:t>
            </a:r>
          </a:p>
          <a:p>
            <a:pPr marL="0" indent="0">
              <a:buNone/>
            </a:pPr>
            <a:r>
              <a:rPr lang="fr-FR" dirty="0"/>
              <a:t>Vaste comme la nuit et comme la clarté,</a:t>
            </a:r>
          </a:p>
          <a:p>
            <a:pPr marL="0" indent="0">
              <a:buNone/>
            </a:pPr>
            <a:r>
              <a:rPr lang="fr-FR" dirty="0"/>
              <a:t>Les parfums, les couleurs et les sons se répondent.</a:t>
            </a:r>
          </a:p>
          <a:p>
            <a:endParaRPr lang="fr-FR" dirty="0"/>
          </a:p>
          <a:p>
            <a:pPr marL="0" indent="0">
              <a:buNone/>
            </a:pPr>
            <a:r>
              <a:rPr lang="fr-FR" dirty="0"/>
              <a:t>II est des parfums frais comme des chairs d'enfants,</a:t>
            </a:r>
          </a:p>
          <a:p>
            <a:pPr marL="0" indent="0">
              <a:buNone/>
            </a:pPr>
            <a:r>
              <a:rPr lang="fr-FR" dirty="0"/>
              <a:t>Doux comme les hautbois, verts comme les prairies,</a:t>
            </a:r>
          </a:p>
          <a:p>
            <a:pPr marL="0" indent="0">
              <a:buNone/>
            </a:pPr>
            <a:r>
              <a:rPr lang="fr-FR" dirty="0"/>
              <a:t>— Et d'autres, corrompus, riches et triomphants,</a:t>
            </a:r>
          </a:p>
          <a:p>
            <a:endParaRPr lang="fr-FR" dirty="0"/>
          </a:p>
          <a:p>
            <a:pPr marL="0" indent="0">
              <a:buNone/>
            </a:pPr>
            <a:r>
              <a:rPr lang="fr-FR" dirty="0"/>
              <a:t>Ayant l'expansion des choses infinies,</a:t>
            </a:r>
          </a:p>
          <a:p>
            <a:pPr marL="0" indent="0">
              <a:buNone/>
            </a:pPr>
            <a:r>
              <a:rPr lang="fr-FR" dirty="0"/>
              <a:t>Comme l'ambre, le musc, le benjoin et l'encens,</a:t>
            </a:r>
          </a:p>
          <a:p>
            <a:pPr marL="0" indent="0">
              <a:buNone/>
            </a:pPr>
            <a:r>
              <a:rPr lang="fr-FR" dirty="0"/>
              <a:t>Qui chantent les transports de l'esprit et des sens.</a:t>
            </a:r>
          </a:p>
          <a:p>
            <a:endParaRPr lang="fr-FR" dirty="0"/>
          </a:p>
          <a:p>
            <a:pPr marL="0" indent="0">
              <a:buNone/>
            </a:pPr>
            <a:r>
              <a:rPr lang="fr-FR" dirty="0" smtClean="0"/>
              <a:t> </a:t>
            </a:r>
            <a:r>
              <a:rPr lang="fr-FR" dirty="0"/>
              <a:t>Charles </a:t>
            </a:r>
            <a:r>
              <a:rPr lang="fr-FR" dirty="0" smtClean="0"/>
              <a:t>Baudelaire, </a:t>
            </a:r>
            <a:r>
              <a:rPr lang="fr-FR" i="1" dirty="0" smtClean="0"/>
              <a:t>Les Fleurs du mal</a:t>
            </a:r>
            <a:endParaRPr lang="fr-FR" dirty="0"/>
          </a:p>
        </p:txBody>
      </p:sp>
      <p:sp>
        <p:nvSpPr>
          <p:cNvPr id="3" name="Titre 2"/>
          <p:cNvSpPr>
            <a:spLocks noGrp="1"/>
          </p:cNvSpPr>
          <p:nvPr>
            <p:ph type="title"/>
          </p:nvPr>
        </p:nvSpPr>
        <p:spPr>
          <a:xfrm>
            <a:off x="457200" y="330506"/>
            <a:ext cx="8229600" cy="1252728"/>
          </a:xfrm>
        </p:spPr>
        <p:txBody>
          <a:bodyPr/>
          <a:lstStyle/>
          <a:p>
            <a:r>
              <a:rPr lang="fr-FR" dirty="0" smtClean="0"/>
              <a:t>Exemple de sonnet</a:t>
            </a:r>
            <a:endParaRPr lang="fr-FR" dirty="0"/>
          </a:p>
        </p:txBody>
      </p:sp>
    </p:spTree>
    <p:extLst>
      <p:ext uri="{BB962C8B-B14F-4D97-AF65-F5344CB8AC3E}">
        <p14:creationId xmlns:p14="http://schemas.microsoft.com/office/powerpoint/2010/main" val="205638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fable</a:t>
            </a:r>
            <a:endParaRPr lang="fr-FR" dirty="0"/>
          </a:p>
        </p:txBody>
      </p:sp>
      <p:sp>
        <p:nvSpPr>
          <p:cNvPr id="4" name="Rectangle 3"/>
          <p:cNvSpPr/>
          <p:nvPr/>
        </p:nvSpPr>
        <p:spPr>
          <a:xfrm>
            <a:off x="457200" y="2476098"/>
            <a:ext cx="8229600" cy="6463309"/>
          </a:xfrm>
          <a:prstGeom prst="rect">
            <a:avLst/>
          </a:prstGeom>
        </p:spPr>
        <p:txBody>
          <a:bodyPr wrap="square" numCol="2">
            <a:spAutoFit/>
          </a:bodyPr>
          <a:lstStyle/>
          <a:p>
            <a:r>
              <a:rPr lang="fr-FR" dirty="0"/>
              <a:t>La cimaise ayant chaponné</a:t>
            </a:r>
          </a:p>
          <a:p>
            <a:r>
              <a:rPr lang="fr-FR" dirty="0"/>
              <a:t>Tout l’</a:t>
            </a:r>
            <a:r>
              <a:rPr lang="fr-FR" dirty="0" err="1"/>
              <a:t>éternueur</a:t>
            </a:r>
            <a:endParaRPr lang="fr-FR" dirty="0"/>
          </a:p>
          <a:p>
            <a:r>
              <a:rPr lang="fr-FR" dirty="0"/>
              <a:t>Se tuba fort dépurative</a:t>
            </a:r>
          </a:p>
          <a:p>
            <a:r>
              <a:rPr lang="fr-FR" dirty="0"/>
              <a:t>Quand la bixacée fut verdie :</a:t>
            </a:r>
          </a:p>
          <a:p>
            <a:r>
              <a:rPr lang="fr-FR" dirty="0"/>
              <a:t>Pas un sexué pétrographique morio</a:t>
            </a:r>
          </a:p>
          <a:p>
            <a:r>
              <a:rPr lang="fr-FR" dirty="0"/>
              <a:t>De moufette ou de verrat.</a:t>
            </a:r>
          </a:p>
          <a:p>
            <a:r>
              <a:rPr lang="fr-FR" dirty="0"/>
              <a:t>Elle alla crocher frange</a:t>
            </a:r>
          </a:p>
          <a:p>
            <a:r>
              <a:rPr lang="fr-FR" dirty="0"/>
              <a:t>Chez la fraction sa volcanique</a:t>
            </a:r>
          </a:p>
          <a:p>
            <a:r>
              <a:rPr lang="fr-FR" dirty="0"/>
              <a:t>La processionnant de lui primer</a:t>
            </a:r>
          </a:p>
          <a:p>
            <a:r>
              <a:rPr lang="fr-FR" dirty="0"/>
              <a:t>Quelque gramen pour succomber</a:t>
            </a:r>
          </a:p>
          <a:p>
            <a:r>
              <a:rPr lang="fr-FR" dirty="0"/>
              <a:t>Jusqu’à la salanque nucléaire.</a:t>
            </a:r>
          </a:p>
          <a:p>
            <a:r>
              <a:rPr lang="fr-FR" dirty="0"/>
              <a:t>« Je vous peinerai, lui discorda-t-elle,</a:t>
            </a:r>
          </a:p>
          <a:p>
            <a:r>
              <a:rPr lang="fr-FR" dirty="0"/>
              <a:t>Avant l’apanage, folâtrerie d’Annamite !</a:t>
            </a:r>
          </a:p>
          <a:p>
            <a:r>
              <a:rPr lang="fr-FR" dirty="0"/>
              <a:t>Interlocutoire et priodonte. »</a:t>
            </a:r>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La </a:t>
            </a:r>
            <a:r>
              <a:rPr lang="fr-FR" dirty="0"/>
              <a:t>fraction n’est pas prévisible :</a:t>
            </a:r>
          </a:p>
          <a:p>
            <a:r>
              <a:rPr lang="fr-FR" dirty="0"/>
              <a:t>C’est là son moléculaire défi.</a:t>
            </a:r>
          </a:p>
          <a:p>
            <a:r>
              <a:rPr lang="fr-FR" dirty="0"/>
              <a:t>« Que ferriez-vous au tendon cher ?</a:t>
            </a:r>
          </a:p>
          <a:p>
            <a:r>
              <a:rPr lang="fr-FR" dirty="0"/>
              <a:t>Discorda-t-elle à cette énarthrose.</a:t>
            </a:r>
          </a:p>
          <a:p>
            <a:r>
              <a:rPr lang="fr-FR" dirty="0"/>
              <a:t>- Nuncupation et joyau à tout vendeur,</a:t>
            </a:r>
          </a:p>
          <a:p>
            <a:r>
              <a:rPr lang="fr-FR" dirty="0"/>
              <a:t>Je chaponnais, ne vous déploie.</a:t>
            </a:r>
          </a:p>
          <a:p>
            <a:r>
              <a:rPr lang="fr-FR" dirty="0"/>
              <a:t>- Vous chaponniez ? J’en suis fort alarmante.</a:t>
            </a:r>
          </a:p>
          <a:p>
            <a:r>
              <a:rPr lang="fr-FR" dirty="0"/>
              <a:t>Eh bien ! débagoulez maintenant. »</a:t>
            </a:r>
          </a:p>
          <a:p>
            <a:endParaRPr lang="fr-FR" dirty="0" smtClean="0"/>
          </a:p>
          <a:p>
            <a:r>
              <a:rPr lang="fr-FR" dirty="0" smtClean="0"/>
              <a:t>(</a:t>
            </a:r>
            <a:r>
              <a:rPr lang="fr-FR" dirty="0"/>
              <a:t>Raymond Queneau)</a:t>
            </a:r>
            <a:endParaRPr lang="fr-FR" dirty="0"/>
          </a:p>
        </p:txBody>
      </p:sp>
    </p:spTree>
    <p:extLst>
      <p:ext uri="{BB962C8B-B14F-4D97-AF65-F5344CB8AC3E}">
        <p14:creationId xmlns:p14="http://schemas.microsoft.com/office/powerpoint/2010/main" val="36229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3398" y="2084941"/>
            <a:ext cx="8359069" cy="4560622"/>
          </a:xfrm>
        </p:spPr>
        <p:txBody>
          <a:bodyPr>
            <a:normAutofit fontScale="92500" lnSpcReduction="20000"/>
          </a:bodyPr>
          <a:lstStyle/>
          <a:p>
            <a:pPr marL="0" indent="0">
              <a:buNone/>
            </a:pPr>
            <a:r>
              <a:rPr lang="fr-FR" dirty="0" smtClean="0"/>
              <a:t>3) L'e </a:t>
            </a:r>
            <a:r>
              <a:rPr lang="fr-FR" b="1" dirty="0" smtClean="0"/>
              <a:t>ne </a:t>
            </a:r>
            <a:r>
              <a:rPr lang="fr-FR" b="1" dirty="0"/>
              <a:t>compte pas</a:t>
            </a:r>
            <a:r>
              <a:rPr lang="fr-FR" dirty="0"/>
              <a:t> </a:t>
            </a:r>
            <a:r>
              <a:rPr lang="fr-FR" dirty="0" smtClean="0"/>
              <a:t>comme une syllabe à </a:t>
            </a:r>
            <a:r>
              <a:rPr lang="fr-FR" dirty="0"/>
              <a:t>la fin du vers</a:t>
            </a:r>
            <a:r>
              <a:rPr lang="fr-FR" dirty="0" smtClean="0"/>
              <a:t>:</a:t>
            </a:r>
          </a:p>
          <a:p>
            <a:pPr marL="0" indent="0">
              <a:buNone/>
            </a:pPr>
            <a:endParaRPr lang="fr-FR" dirty="0"/>
          </a:p>
          <a:p>
            <a:pPr marL="0" indent="0">
              <a:buNone/>
            </a:pPr>
            <a:r>
              <a:rPr lang="fr-FR" dirty="0" smtClean="0"/>
              <a:t>	Quand </a:t>
            </a:r>
            <a:r>
              <a:rPr lang="fr-FR" dirty="0"/>
              <a:t>nous habitions tous ensembl</a:t>
            </a:r>
            <a:r>
              <a:rPr lang="fr-FR" b="1" dirty="0"/>
              <a:t>e </a:t>
            </a:r>
            <a:r>
              <a:rPr lang="fr-FR" b="1" dirty="0" smtClean="0"/>
              <a:t>(8) </a:t>
            </a:r>
          </a:p>
          <a:p>
            <a:pPr marL="0" indent="0">
              <a:buNone/>
            </a:pPr>
            <a:r>
              <a:rPr lang="fr-FR" dirty="0" smtClean="0"/>
              <a:t>	Sur </a:t>
            </a:r>
            <a:r>
              <a:rPr lang="fr-FR" dirty="0"/>
              <a:t>nos collin</a:t>
            </a:r>
            <a:r>
              <a:rPr lang="fr-FR" b="1" dirty="0"/>
              <a:t>es</a:t>
            </a:r>
            <a:r>
              <a:rPr lang="fr-FR" dirty="0"/>
              <a:t> d'autrefois, </a:t>
            </a:r>
            <a:r>
              <a:rPr lang="fr-FR" dirty="0" smtClean="0"/>
              <a:t>(</a:t>
            </a:r>
            <a:r>
              <a:rPr lang="fr-FR" b="1" dirty="0" smtClean="0"/>
              <a:t>8) </a:t>
            </a:r>
          </a:p>
          <a:p>
            <a:pPr marL="0" indent="0">
              <a:buNone/>
            </a:pPr>
            <a:r>
              <a:rPr lang="fr-FR" dirty="0" smtClean="0"/>
              <a:t>	Où </a:t>
            </a:r>
            <a:r>
              <a:rPr lang="fr-FR" dirty="0"/>
              <a:t>l'eau court</a:t>
            </a:r>
            <a:r>
              <a:rPr lang="fr-FR" dirty="0" smtClean="0"/>
              <a:t>,</a:t>
            </a:r>
            <a:r>
              <a:rPr lang="fr-FR" dirty="0"/>
              <a:t> </a:t>
            </a:r>
            <a:r>
              <a:rPr lang="fr-FR" dirty="0" smtClean="0"/>
              <a:t>où </a:t>
            </a:r>
            <a:r>
              <a:rPr lang="fr-FR" dirty="0"/>
              <a:t>le buisson trembl</a:t>
            </a:r>
            <a:r>
              <a:rPr lang="fr-FR" b="1" dirty="0"/>
              <a:t>e </a:t>
            </a:r>
            <a:r>
              <a:rPr lang="fr-FR" b="1" dirty="0" smtClean="0"/>
              <a:t>(8) </a:t>
            </a:r>
          </a:p>
          <a:p>
            <a:pPr marL="0" indent="0">
              <a:buNone/>
            </a:pPr>
            <a:r>
              <a:rPr lang="fr-FR" dirty="0" smtClean="0"/>
              <a:t>	Dans </a:t>
            </a:r>
            <a:r>
              <a:rPr lang="fr-FR" dirty="0"/>
              <a:t>la maison qui touch</a:t>
            </a:r>
            <a:r>
              <a:rPr lang="fr-FR" b="1" dirty="0"/>
              <a:t>e aux</a:t>
            </a:r>
            <a:r>
              <a:rPr lang="fr-FR" dirty="0"/>
              <a:t> bois... </a:t>
            </a:r>
            <a:r>
              <a:rPr lang="fr-FR" b="1" dirty="0"/>
              <a:t>8 </a:t>
            </a:r>
            <a:endParaRPr lang="fr-FR" b="1" dirty="0" smtClean="0"/>
          </a:p>
          <a:p>
            <a:pPr marL="0" indent="0">
              <a:buNone/>
            </a:pPr>
            <a:r>
              <a:rPr lang="fr-FR" dirty="0" smtClean="0"/>
              <a:t>	(Victor Hugo)</a:t>
            </a:r>
            <a:endParaRPr lang="fr-FR" dirty="0"/>
          </a:p>
          <a:p>
            <a:pPr marL="0" indent="0">
              <a:buNone/>
            </a:pPr>
            <a:endParaRPr lang="fr-FR" dirty="0"/>
          </a:p>
          <a:p>
            <a:pPr marL="0" indent="0">
              <a:buNone/>
            </a:pPr>
            <a:r>
              <a:rPr lang="fr-FR" dirty="0" smtClean="0"/>
              <a:t>4) Placé </a:t>
            </a:r>
            <a:r>
              <a:rPr lang="fr-FR" dirty="0"/>
              <a:t>à l'intérieur d'un </a:t>
            </a:r>
            <a:r>
              <a:rPr lang="fr-FR" dirty="0" smtClean="0"/>
              <a:t>mot</a:t>
            </a:r>
            <a:r>
              <a:rPr lang="fr-FR" dirty="0"/>
              <a:t>, entre une voyelle et une consonne, </a:t>
            </a:r>
            <a:endParaRPr lang="fr-FR" dirty="0" smtClean="0"/>
          </a:p>
          <a:p>
            <a:pPr marL="0" indent="0">
              <a:buNone/>
            </a:pPr>
            <a:r>
              <a:rPr lang="fr-FR" dirty="0" smtClean="0"/>
              <a:t>l’ </a:t>
            </a:r>
            <a:r>
              <a:rPr lang="fr-FR" dirty="0"/>
              <a:t> « </a:t>
            </a:r>
            <a:r>
              <a:rPr lang="fr-FR" dirty="0" smtClean="0"/>
              <a:t>e » ne </a:t>
            </a:r>
            <a:r>
              <a:rPr lang="fr-FR" dirty="0"/>
              <a:t>compte pas.</a:t>
            </a:r>
          </a:p>
          <a:p>
            <a:pPr marL="0" indent="0">
              <a:buNone/>
            </a:pPr>
            <a:endParaRPr lang="fr-FR" dirty="0"/>
          </a:p>
          <a:p>
            <a:pPr marL="0" indent="0">
              <a:buNone/>
            </a:pPr>
            <a:r>
              <a:rPr lang="fr-FR" dirty="0" smtClean="0"/>
              <a:t>	Je </a:t>
            </a:r>
            <a:r>
              <a:rPr lang="fr-FR" dirty="0"/>
              <a:t>ne t'envi</a:t>
            </a:r>
            <a:r>
              <a:rPr lang="fr-FR" b="1" dirty="0"/>
              <a:t>e</a:t>
            </a:r>
            <a:r>
              <a:rPr lang="fr-FR" dirty="0"/>
              <a:t>rai pas ce beau titre d'honneur</a:t>
            </a:r>
            <a:r>
              <a:rPr lang="fr-FR" dirty="0" smtClean="0"/>
              <a:t>.</a:t>
            </a:r>
          </a:p>
          <a:p>
            <a:pPr marL="0" indent="0">
              <a:buNone/>
            </a:pPr>
            <a:r>
              <a:rPr lang="fr-FR" dirty="0" smtClean="0"/>
              <a:t>	(</a:t>
            </a:r>
            <a:r>
              <a:rPr lang="fr-FR" dirty="0"/>
              <a:t>Corneille)</a:t>
            </a:r>
          </a:p>
        </p:txBody>
      </p:sp>
      <p:sp>
        <p:nvSpPr>
          <p:cNvPr id="3" name="Titre 2"/>
          <p:cNvSpPr>
            <a:spLocks noGrp="1"/>
          </p:cNvSpPr>
          <p:nvPr>
            <p:ph type="title"/>
          </p:nvPr>
        </p:nvSpPr>
        <p:spPr/>
        <p:txBody>
          <a:bodyPr/>
          <a:lstStyle/>
          <a:p>
            <a:r>
              <a:rPr lang="fr-FR" dirty="0" smtClean="0"/>
              <a:t>Le « e » caduc</a:t>
            </a:r>
            <a:endParaRPr lang="fr-FR" dirty="0"/>
          </a:p>
        </p:txBody>
      </p:sp>
    </p:spTree>
    <p:extLst>
      <p:ext uri="{BB962C8B-B14F-4D97-AF65-F5344CB8AC3E}">
        <p14:creationId xmlns:p14="http://schemas.microsoft.com/office/powerpoint/2010/main" val="36818754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802697"/>
            <a:ext cx="8042974" cy="4911794"/>
          </a:xfrm>
        </p:spPr>
        <p:txBody>
          <a:bodyPr>
            <a:noAutofit/>
          </a:bodyPr>
          <a:lstStyle/>
          <a:p>
            <a:pPr marL="0" indent="0">
              <a:buNone/>
            </a:pPr>
            <a:r>
              <a:rPr lang="fr-FR" dirty="0" smtClean="0"/>
              <a:t>	Les </a:t>
            </a:r>
            <a:r>
              <a:rPr lang="fr-FR" dirty="0"/>
              <a:t>papillons jouent à l'entour sur leurs ailes ;</a:t>
            </a:r>
          </a:p>
          <a:p>
            <a:pPr marL="0" indent="0">
              <a:buNone/>
            </a:pPr>
            <a:r>
              <a:rPr lang="fr-FR" dirty="0" smtClean="0"/>
              <a:t>	Ils </a:t>
            </a:r>
            <a:r>
              <a:rPr lang="fr-FR" dirty="0"/>
              <a:t>volent vers la mer, près de la chaîne des rochers.</a:t>
            </a:r>
          </a:p>
          <a:p>
            <a:pPr marL="0" indent="0">
              <a:buNone/>
            </a:pPr>
            <a:r>
              <a:rPr lang="fr-FR" dirty="0" smtClean="0"/>
              <a:t>	Mon </a:t>
            </a:r>
            <a:r>
              <a:rPr lang="fr-FR" dirty="0"/>
              <a:t>cœur s'est senti malade dans ma poitrine,</a:t>
            </a:r>
          </a:p>
          <a:p>
            <a:pPr marL="0" indent="0">
              <a:buNone/>
            </a:pPr>
            <a:r>
              <a:rPr lang="fr-FR" dirty="0" smtClean="0"/>
              <a:t>	Depuis </a:t>
            </a:r>
            <a:r>
              <a:rPr lang="fr-FR" dirty="0"/>
              <a:t>mes premiers jours jusqu'à l'heure présente.</a:t>
            </a:r>
          </a:p>
          <a:p>
            <a:endParaRPr lang="fr-FR" dirty="0"/>
          </a:p>
          <a:p>
            <a:pPr marL="0" indent="0">
              <a:buNone/>
            </a:pPr>
            <a:r>
              <a:rPr lang="fr-FR" b="1" dirty="0" smtClean="0"/>
              <a:t>	Ils </a:t>
            </a:r>
            <a:r>
              <a:rPr lang="fr-FR" b="1" dirty="0"/>
              <a:t>volent vers la mer, près de la chaîne de rochers...</a:t>
            </a:r>
            <a:endParaRPr lang="fr-FR" dirty="0"/>
          </a:p>
          <a:p>
            <a:pPr marL="0" indent="0">
              <a:buNone/>
            </a:pPr>
            <a:r>
              <a:rPr lang="fr-FR" dirty="0" smtClean="0"/>
              <a:t>	Le </a:t>
            </a:r>
            <a:r>
              <a:rPr lang="fr-FR" dirty="0"/>
              <a:t>vautour dirige son essor vers </a:t>
            </a:r>
            <a:r>
              <a:rPr lang="fr-FR" i="1" dirty="0" err="1"/>
              <a:t>Bandam</a:t>
            </a:r>
            <a:r>
              <a:rPr lang="fr-FR" dirty="0"/>
              <a:t>.;</a:t>
            </a:r>
          </a:p>
          <a:p>
            <a:pPr marL="0" indent="0">
              <a:buNone/>
            </a:pPr>
            <a:r>
              <a:rPr lang="fr-FR" b="1" dirty="0" smtClean="0"/>
              <a:t>	Depuis </a:t>
            </a:r>
            <a:r>
              <a:rPr lang="fr-FR" b="1" dirty="0"/>
              <a:t>mes premiers jours jusqu'à l'heure présente,</a:t>
            </a:r>
            <a:endParaRPr lang="fr-FR" dirty="0"/>
          </a:p>
          <a:p>
            <a:pPr marL="0" indent="0">
              <a:buNone/>
            </a:pPr>
            <a:r>
              <a:rPr lang="fr-FR" dirty="0" smtClean="0"/>
              <a:t>	J'ai </a:t>
            </a:r>
            <a:r>
              <a:rPr lang="fr-FR" dirty="0"/>
              <a:t>admiré bien des jeunes gens ;</a:t>
            </a:r>
          </a:p>
          <a:p>
            <a:pPr marL="0" indent="0">
              <a:buNone/>
            </a:pPr>
            <a:r>
              <a:rPr lang="fr-FR" dirty="0"/>
              <a:t>	</a:t>
            </a:r>
            <a:r>
              <a:rPr lang="fr-FR" dirty="0" smtClean="0"/>
              <a:t>(…)</a:t>
            </a:r>
          </a:p>
          <a:p>
            <a:pPr marL="0" indent="0">
              <a:buNone/>
            </a:pPr>
            <a:r>
              <a:rPr lang="fr-FR" dirty="0" smtClean="0"/>
              <a:t>	Victor Hugo, </a:t>
            </a:r>
            <a:r>
              <a:rPr lang="fr-FR" i="1" dirty="0" smtClean="0"/>
              <a:t>Les Orientales, </a:t>
            </a:r>
            <a:r>
              <a:rPr lang="fr-FR" dirty="0" smtClean="0"/>
              <a:t>« Pantoum </a:t>
            </a:r>
            <a:r>
              <a:rPr lang="fr-FR" dirty="0" err="1" smtClean="0"/>
              <a:t>malai</a:t>
            </a:r>
            <a:r>
              <a:rPr lang="fr-FR" dirty="0" smtClean="0"/>
              <a:t> »</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a:p>
        </p:txBody>
      </p:sp>
      <p:sp>
        <p:nvSpPr>
          <p:cNvPr id="3" name="Titre 2"/>
          <p:cNvSpPr>
            <a:spLocks noGrp="1"/>
          </p:cNvSpPr>
          <p:nvPr>
            <p:ph type="title"/>
          </p:nvPr>
        </p:nvSpPr>
        <p:spPr>
          <a:xfrm>
            <a:off x="457200" y="226136"/>
            <a:ext cx="8229600" cy="1252728"/>
          </a:xfrm>
        </p:spPr>
        <p:txBody>
          <a:bodyPr/>
          <a:lstStyle/>
          <a:p>
            <a:r>
              <a:rPr lang="fr-FR" dirty="0" smtClean="0"/>
              <a:t>Exemple d’un pantoum</a:t>
            </a:r>
            <a:endParaRPr lang="fr-FR" dirty="0"/>
          </a:p>
        </p:txBody>
      </p:sp>
    </p:spTree>
    <p:extLst>
      <p:ext uri="{BB962C8B-B14F-4D97-AF65-F5344CB8AC3E}">
        <p14:creationId xmlns:p14="http://schemas.microsoft.com/office/powerpoint/2010/main" val="192114817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99319"/>
            <a:ext cx="8229600" cy="1252728"/>
          </a:xfrm>
        </p:spPr>
        <p:txBody>
          <a:bodyPr/>
          <a:lstStyle/>
          <a:p>
            <a:r>
              <a:rPr lang="fr-FR" dirty="0" smtClean="0"/>
              <a:t>Exemple d’une ballade</a:t>
            </a:r>
            <a:endParaRPr lang="fr-FR" dirty="0"/>
          </a:p>
        </p:txBody>
      </p:sp>
      <p:pic>
        <p:nvPicPr>
          <p:cNvPr id="4" name="Image 3"/>
          <p:cNvPicPr>
            <a:picLocks noChangeAspect="1"/>
          </p:cNvPicPr>
          <p:nvPr/>
        </p:nvPicPr>
        <p:blipFill>
          <a:blip r:embed="rId3"/>
          <a:stretch>
            <a:fillRect/>
          </a:stretch>
        </p:blipFill>
        <p:spPr>
          <a:xfrm>
            <a:off x="196255" y="1712973"/>
            <a:ext cx="6379597" cy="4910601"/>
          </a:xfrm>
          <a:prstGeom prst="rect">
            <a:avLst/>
          </a:prstGeom>
        </p:spPr>
      </p:pic>
      <p:sp>
        <p:nvSpPr>
          <p:cNvPr id="5" name="ZoneTexte 4"/>
          <p:cNvSpPr txBox="1"/>
          <p:nvPr/>
        </p:nvSpPr>
        <p:spPr>
          <a:xfrm>
            <a:off x="6732420" y="3461616"/>
            <a:ext cx="2157157" cy="1754327"/>
          </a:xfrm>
          <a:prstGeom prst="rect">
            <a:avLst/>
          </a:prstGeom>
          <a:noFill/>
        </p:spPr>
        <p:txBody>
          <a:bodyPr wrap="square" rtlCol="0">
            <a:spAutoFit/>
          </a:bodyPr>
          <a:lstStyle/>
          <a:p>
            <a:r>
              <a:rPr lang="fr-FR" dirty="0" smtClean="0"/>
              <a:t>Poème médiéval composé de trois strophes (couplets) carrées et d’une demi-strophe appelée « envoi »</a:t>
            </a:r>
            <a:endParaRPr lang="fr-FR" dirty="0"/>
          </a:p>
        </p:txBody>
      </p:sp>
    </p:spTree>
    <p:extLst>
      <p:ext uri="{BB962C8B-B14F-4D97-AF65-F5344CB8AC3E}">
        <p14:creationId xmlns:p14="http://schemas.microsoft.com/office/powerpoint/2010/main" val="15110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8" y="2487493"/>
            <a:ext cx="6330056" cy="3916991"/>
          </a:xfrm>
        </p:spPr>
        <p:txBody>
          <a:bodyPr>
            <a:normAutofit fontScale="92500" lnSpcReduction="20000"/>
          </a:bodyPr>
          <a:lstStyle/>
          <a:p>
            <a:pPr marL="0" indent="0">
              <a:buNone/>
            </a:pPr>
            <a:r>
              <a:rPr lang="fr-FR" dirty="0"/>
              <a:t>Frères humains, qui après nous vivez,</a:t>
            </a:r>
          </a:p>
          <a:p>
            <a:pPr marL="0" indent="0">
              <a:buNone/>
            </a:pPr>
            <a:r>
              <a:rPr lang="fr-FR" dirty="0"/>
              <a:t>N'ayez les </a:t>
            </a:r>
            <a:r>
              <a:rPr lang="fr-FR" dirty="0" smtClean="0"/>
              <a:t>cœurs contre </a:t>
            </a:r>
            <a:r>
              <a:rPr lang="fr-FR" dirty="0"/>
              <a:t>nous endurcis,</a:t>
            </a:r>
          </a:p>
          <a:p>
            <a:pPr marL="0" indent="0">
              <a:buNone/>
            </a:pPr>
            <a:r>
              <a:rPr lang="fr-FR" dirty="0"/>
              <a:t>Car, si pitié de nous pauvres avez,</a:t>
            </a:r>
          </a:p>
          <a:p>
            <a:pPr marL="0" indent="0">
              <a:buNone/>
            </a:pPr>
            <a:r>
              <a:rPr lang="fr-FR" dirty="0"/>
              <a:t>Dieu en aura plus tôt de vous mercis.</a:t>
            </a:r>
          </a:p>
          <a:p>
            <a:pPr marL="0" indent="0">
              <a:buNone/>
            </a:pPr>
            <a:r>
              <a:rPr lang="fr-FR" dirty="0"/>
              <a:t>Vous nous voyez ci attachés, cinq, six :</a:t>
            </a:r>
          </a:p>
          <a:p>
            <a:pPr marL="0" indent="0">
              <a:buNone/>
            </a:pPr>
            <a:r>
              <a:rPr lang="fr-FR" dirty="0"/>
              <a:t>Quant à la chair, que trop avons nourrie,</a:t>
            </a:r>
          </a:p>
          <a:p>
            <a:pPr marL="0" indent="0">
              <a:buNone/>
            </a:pPr>
            <a:r>
              <a:rPr lang="fr-FR" dirty="0"/>
              <a:t>Elle est piéça dévorée et pourrie,</a:t>
            </a:r>
          </a:p>
          <a:p>
            <a:pPr marL="0" indent="0">
              <a:buNone/>
            </a:pPr>
            <a:r>
              <a:rPr lang="fr-FR" dirty="0"/>
              <a:t>Et nous, les os, devenons cendre et poudre. </a:t>
            </a:r>
          </a:p>
          <a:p>
            <a:pPr marL="0" indent="0">
              <a:buNone/>
            </a:pPr>
            <a:r>
              <a:rPr lang="fr-FR" dirty="0"/>
              <a:t>De notre mal personne ne s'en rie ;</a:t>
            </a:r>
          </a:p>
          <a:p>
            <a:pPr marL="0" indent="0">
              <a:buNone/>
            </a:pPr>
            <a:r>
              <a:rPr lang="fr-FR" dirty="0"/>
              <a:t>Mais priez Dieu que tous nous veuille absoudre </a:t>
            </a:r>
            <a:r>
              <a:rPr lang="fr-FR" dirty="0" smtClean="0"/>
              <a:t>!</a:t>
            </a:r>
          </a:p>
          <a:p>
            <a:pPr marL="0" indent="0">
              <a:buNone/>
            </a:pPr>
            <a:r>
              <a:rPr lang="fr-FR" dirty="0" smtClean="0"/>
              <a:t>(…)</a:t>
            </a:r>
            <a:endParaRPr lang="fr-FR" dirty="0"/>
          </a:p>
        </p:txBody>
      </p:sp>
      <p:sp>
        <p:nvSpPr>
          <p:cNvPr id="3" name="Titre 2"/>
          <p:cNvSpPr>
            <a:spLocks noGrp="1"/>
          </p:cNvSpPr>
          <p:nvPr>
            <p:ph type="title"/>
          </p:nvPr>
        </p:nvSpPr>
        <p:spPr/>
        <p:txBody>
          <a:bodyPr>
            <a:normAutofit fontScale="90000"/>
          </a:bodyPr>
          <a:lstStyle/>
          <a:p>
            <a:r>
              <a:rPr lang="fr-FR" dirty="0" smtClean="0"/>
              <a:t>Traduction de la ballade des pendus</a:t>
            </a:r>
            <a:endParaRPr lang="fr-FR" dirty="0"/>
          </a:p>
        </p:txBody>
      </p:sp>
    </p:spTree>
    <p:extLst>
      <p:ext uri="{BB962C8B-B14F-4D97-AF65-F5344CB8AC3E}">
        <p14:creationId xmlns:p14="http://schemas.microsoft.com/office/powerpoint/2010/main" val="197187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357990"/>
            <a:ext cx="7408333" cy="3450696"/>
          </a:xfrm>
        </p:spPr>
        <p:txBody>
          <a:bodyPr/>
          <a:lstStyle/>
          <a:p>
            <a:pPr marL="0" indent="0">
              <a:buNone/>
            </a:pPr>
            <a:r>
              <a:rPr lang="fr-FR" dirty="0"/>
              <a:t>Un vieil étang et</a:t>
            </a:r>
          </a:p>
          <a:p>
            <a:pPr marL="0" indent="0">
              <a:buNone/>
            </a:pPr>
            <a:r>
              <a:rPr lang="fr-FR" dirty="0"/>
              <a:t>Une grenouille qui plonge,</a:t>
            </a:r>
          </a:p>
          <a:p>
            <a:pPr marL="0" indent="0">
              <a:buNone/>
            </a:pPr>
            <a:r>
              <a:rPr lang="fr-FR" dirty="0"/>
              <a:t>Le bruit de l'eau</a:t>
            </a:r>
            <a:r>
              <a:rPr lang="fr-FR" dirty="0" smtClean="0"/>
              <a:t>.</a:t>
            </a:r>
          </a:p>
          <a:p>
            <a:pPr marL="0" indent="0">
              <a:buNone/>
            </a:pPr>
            <a:endParaRPr lang="fr-FR" dirty="0" smtClean="0"/>
          </a:p>
          <a:p>
            <a:pPr marL="0" indent="0">
              <a:buNone/>
            </a:pPr>
            <a:r>
              <a:rPr lang="fr-FR" dirty="0" err="1" smtClean="0"/>
              <a:t>Bashō</a:t>
            </a:r>
            <a:endParaRPr lang="fr-FR" dirty="0"/>
          </a:p>
        </p:txBody>
      </p:sp>
      <p:sp>
        <p:nvSpPr>
          <p:cNvPr id="3" name="Titre 2"/>
          <p:cNvSpPr>
            <a:spLocks noGrp="1"/>
          </p:cNvSpPr>
          <p:nvPr>
            <p:ph type="title"/>
          </p:nvPr>
        </p:nvSpPr>
        <p:spPr/>
        <p:txBody>
          <a:bodyPr/>
          <a:lstStyle/>
          <a:p>
            <a:r>
              <a:rPr lang="fr-FR" dirty="0" smtClean="0"/>
              <a:t>Le Ha</a:t>
            </a:r>
            <a:r>
              <a:rPr lang="fr-FR" dirty="0" smtClean="0"/>
              <a:t>ïku</a:t>
            </a:r>
            <a:endParaRPr lang="fr-FR" dirty="0"/>
          </a:p>
        </p:txBody>
      </p:sp>
      <p:pic>
        <p:nvPicPr>
          <p:cNvPr id="4" name="Image 3"/>
          <p:cNvPicPr>
            <a:picLocks noChangeAspect="1"/>
          </p:cNvPicPr>
          <p:nvPr/>
        </p:nvPicPr>
        <p:blipFill>
          <a:blip r:embed="rId3"/>
          <a:stretch>
            <a:fillRect/>
          </a:stretch>
        </p:blipFill>
        <p:spPr>
          <a:xfrm>
            <a:off x="4139649" y="3858126"/>
            <a:ext cx="4547151" cy="2764095"/>
          </a:xfrm>
          <a:prstGeom prst="rect">
            <a:avLst/>
          </a:prstGeom>
        </p:spPr>
      </p:pic>
    </p:spTree>
    <p:extLst>
      <p:ext uri="{BB962C8B-B14F-4D97-AF65-F5344CB8AC3E}">
        <p14:creationId xmlns:p14="http://schemas.microsoft.com/office/powerpoint/2010/main" val="1284932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56916" y="2536306"/>
            <a:ext cx="7408333" cy="3830283"/>
          </a:xfrm>
        </p:spPr>
        <p:txBody>
          <a:bodyPr>
            <a:normAutofit fontScale="92500" lnSpcReduction="10000"/>
          </a:bodyPr>
          <a:lstStyle/>
          <a:p>
            <a:r>
              <a:rPr lang="fr-FR" dirty="0" smtClean="0"/>
              <a:t>Ensemble de critères propres à tel auteur, tel recueil ou tel courant définissant les règles de la poésie, du Beau, au service d’une esthétique particulière.</a:t>
            </a:r>
          </a:p>
          <a:p>
            <a:pPr marL="0" indent="0">
              <a:buNone/>
            </a:pPr>
            <a:endParaRPr lang="fr-FR" dirty="0" smtClean="0"/>
          </a:p>
          <a:p>
            <a:r>
              <a:rPr lang="fr-FR" dirty="0" smtClean="0"/>
              <a:t>Ex. </a:t>
            </a:r>
          </a:p>
          <a:p>
            <a:pPr marL="0" indent="0">
              <a:buNone/>
            </a:pPr>
            <a:r>
              <a:rPr lang="fr-FR" dirty="0" smtClean="0"/>
              <a:t>	De </a:t>
            </a:r>
            <a:r>
              <a:rPr lang="fr-FR" dirty="0"/>
              <a:t>la musique avant toute chose,</a:t>
            </a:r>
          </a:p>
          <a:p>
            <a:pPr marL="0" indent="0">
              <a:buNone/>
            </a:pPr>
            <a:r>
              <a:rPr lang="fr-FR" dirty="0" smtClean="0"/>
              <a:t>	Et </a:t>
            </a:r>
            <a:r>
              <a:rPr lang="fr-FR" dirty="0"/>
              <a:t>pour cela préfère l'Impair</a:t>
            </a:r>
          </a:p>
          <a:p>
            <a:pPr marL="0" indent="0">
              <a:buNone/>
            </a:pPr>
            <a:r>
              <a:rPr lang="fr-FR" dirty="0" smtClean="0"/>
              <a:t>	Plus </a:t>
            </a:r>
            <a:r>
              <a:rPr lang="fr-FR" dirty="0"/>
              <a:t>vague et plus soluble dans l'air,</a:t>
            </a:r>
          </a:p>
          <a:p>
            <a:pPr marL="0" indent="0">
              <a:buNone/>
            </a:pPr>
            <a:r>
              <a:rPr lang="fr-FR" dirty="0" smtClean="0"/>
              <a:t>	Sans </a:t>
            </a:r>
            <a:r>
              <a:rPr lang="fr-FR" dirty="0"/>
              <a:t>rien en lui qui pèse ou qui pose</a:t>
            </a:r>
            <a:r>
              <a:rPr lang="fr-FR" dirty="0" smtClean="0"/>
              <a:t>.</a:t>
            </a:r>
          </a:p>
          <a:p>
            <a:pPr marL="0" indent="0">
              <a:buNone/>
            </a:pPr>
            <a:r>
              <a:rPr lang="fr-FR" dirty="0" smtClean="0"/>
              <a:t>	(Paul Verlaine)</a:t>
            </a:r>
            <a:endParaRPr lang="fr-FR" dirty="0"/>
          </a:p>
          <a:p>
            <a:endParaRPr lang="fr-FR" dirty="0"/>
          </a:p>
        </p:txBody>
      </p:sp>
      <p:sp>
        <p:nvSpPr>
          <p:cNvPr id="3" name="Titre 2"/>
          <p:cNvSpPr>
            <a:spLocks noGrp="1"/>
          </p:cNvSpPr>
          <p:nvPr>
            <p:ph type="title"/>
          </p:nvPr>
        </p:nvSpPr>
        <p:spPr/>
        <p:txBody>
          <a:bodyPr/>
          <a:lstStyle/>
          <a:p>
            <a:r>
              <a:rPr lang="fr-FR" dirty="0" smtClean="0"/>
              <a:t>L’art poétique</a:t>
            </a:r>
            <a:endParaRPr lang="fr-FR" dirty="0"/>
          </a:p>
        </p:txBody>
      </p:sp>
    </p:spTree>
    <p:extLst>
      <p:ext uri="{BB962C8B-B14F-4D97-AF65-F5344CB8AC3E}">
        <p14:creationId xmlns:p14="http://schemas.microsoft.com/office/powerpoint/2010/main" val="621811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4412" y="2541224"/>
            <a:ext cx="7408333" cy="623130"/>
          </a:xfrm>
        </p:spPr>
        <p:txBody>
          <a:bodyPr>
            <a:normAutofit fontScale="85000" lnSpcReduction="20000"/>
          </a:bodyPr>
          <a:lstStyle/>
          <a:p>
            <a:pPr marL="0" indent="0">
              <a:buNone/>
            </a:pPr>
            <a:r>
              <a:rPr lang="fr-FR" dirty="0" err="1" smtClean="0"/>
              <a:t>Buffard-Moret</a:t>
            </a:r>
            <a:r>
              <a:rPr lang="fr-FR" dirty="0" smtClean="0"/>
              <a:t> (B.), </a:t>
            </a:r>
            <a:r>
              <a:rPr lang="fr-FR" i="1" dirty="0"/>
              <a:t>Introduction à la versification</a:t>
            </a:r>
            <a:r>
              <a:rPr lang="fr-FR" dirty="0"/>
              <a:t>, </a:t>
            </a:r>
            <a:r>
              <a:rPr lang="fr-FR" dirty="0" smtClean="0"/>
              <a:t>Paris, </a:t>
            </a:r>
            <a:r>
              <a:rPr lang="fr-FR" dirty="0" err="1" smtClean="0"/>
              <a:t>Dunod</a:t>
            </a:r>
            <a:r>
              <a:rPr lang="fr-FR" dirty="0"/>
              <a:t>, </a:t>
            </a:r>
            <a:r>
              <a:rPr lang="fr-FR" dirty="0" smtClean="0"/>
              <a:t>coll. </a:t>
            </a:r>
            <a:r>
              <a:rPr lang="fr-FR" dirty="0"/>
              <a:t>« Les topos », 1997 (128 pages)</a:t>
            </a:r>
          </a:p>
        </p:txBody>
      </p:sp>
      <p:sp>
        <p:nvSpPr>
          <p:cNvPr id="3" name="Titre 2"/>
          <p:cNvSpPr>
            <a:spLocks noGrp="1"/>
          </p:cNvSpPr>
          <p:nvPr>
            <p:ph type="title"/>
          </p:nvPr>
        </p:nvSpPr>
        <p:spPr/>
        <p:txBody>
          <a:bodyPr>
            <a:normAutofit/>
          </a:bodyPr>
          <a:lstStyle/>
          <a:p>
            <a:r>
              <a:rPr lang="fr-FR" sz="4800" dirty="0" smtClean="0"/>
              <a:t>Source principale</a:t>
            </a:r>
            <a:endParaRPr lang="fr-FR" sz="4800" dirty="0"/>
          </a:p>
        </p:txBody>
      </p:sp>
      <p:pic>
        <p:nvPicPr>
          <p:cNvPr id="5" name="Image 4"/>
          <p:cNvPicPr>
            <a:picLocks noChangeAspect="1"/>
          </p:cNvPicPr>
          <p:nvPr/>
        </p:nvPicPr>
        <p:blipFill>
          <a:blip r:embed="rId2"/>
          <a:stretch>
            <a:fillRect/>
          </a:stretch>
        </p:blipFill>
        <p:spPr>
          <a:xfrm>
            <a:off x="6036259" y="3010963"/>
            <a:ext cx="2206486" cy="3581762"/>
          </a:xfrm>
          <a:prstGeom prst="rect">
            <a:avLst/>
          </a:prstGeom>
        </p:spPr>
      </p:pic>
    </p:spTree>
    <p:extLst>
      <p:ext uri="{BB962C8B-B14F-4D97-AF65-F5344CB8AC3E}">
        <p14:creationId xmlns:p14="http://schemas.microsoft.com/office/powerpoint/2010/main" val="2896089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3032629"/>
            <a:ext cx="7408333" cy="3450696"/>
          </a:xfrm>
        </p:spPr>
        <p:txBody>
          <a:bodyPr/>
          <a:lstStyle/>
          <a:p>
            <a:r>
              <a:rPr lang="fr-FR" dirty="0" smtClean="0"/>
              <a:t>Quand à longs traits je bois l’amoureuse étincelle</a:t>
            </a:r>
          </a:p>
          <a:p>
            <a:pPr marL="0" indent="0">
              <a:buNone/>
            </a:pPr>
            <a:r>
              <a:rPr lang="fr-FR" sz="2000" dirty="0"/>
              <a:t>(Ronsard</a:t>
            </a:r>
            <a:r>
              <a:rPr lang="fr-FR" sz="2000" dirty="0" smtClean="0"/>
              <a:t>)</a:t>
            </a:r>
          </a:p>
          <a:p>
            <a:pPr marL="0" indent="0">
              <a:buNone/>
            </a:pPr>
            <a:endParaRPr lang="fr-FR" dirty="0"/>
          </a:p>
          <a:p>
            <a:endParaRPr lang="fr-FR" dirty="0" smtClean="0"/>
          </a:p>
          <a:p>
            <a:pPr marL="0" indent="0">
              <a:buNone/>
            </a:pPr>
            <a:endParaRPr lang="fr-FR" sz="2000" dirty="0" smtClean="0"/>
          </a:p>
          <a:p>
            <a:pPr marL="0" indent="0">
              <a:buNone/>
            </a:pPr>
            <a:endParaRPr lang="fr-FR" sz="2000" dirty="0"/>
          </a:p>
          <a:p>
            <a:pPr marL="0" indent="0">
              <a:buNone/>
            </a:pPr>
            <a:endParaRPr lang="fr-FR" sz="2000" dirty="0"/>
          </a:p>
        </p:txBody>
      </p:sp>
      <p:sp>
        <p:nvSpPr>
          <p:cNvPr id="3" name="Titre 2"/>
          <p:cNvSpPr>
            <a:spLocks noGrp="1"/>
          </p:cNvSpPr>
          <p:nvPr>
            <p:ph type="title"/>
          </p:nvPr>
        </p:nvSpPr>
        <p:spPr/>
        <p:txBody>
          <a:bodyPr>
            <a:normAutofit fontScale="90000"/>
          </a:bodyPr>
          <a:lstStyle/>
          <a:p>
            <a:r>
              <a:rPr lang="fr-FR" dirty="0" smtClean="0"/>
              <a:t>Petits exercices: comptez les syllabes</a:t>
            </a:r>
            <a:endParaRPr lang="fr-FR" dirty="0"/>
          </a:p>
        </p:txBody>
      </p:sp>
    </p:spTree>
    <p:extLst>
      <p:ext uri="{BB962C8B-B14F-4D97-AF65-F5344CB8AC3E}">
        <p14:creationId xmlns:p14="http://schemas.microsoft.com/office/powerpoint/2010/main" val="227333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Quand à longs traits je bois l’amoureuse étincelle</a:t>
            </a:r>
          </a:p>
          <a:p>
            <a:pPr marL="0" indent="0">
              <a:buNone/>
            </a:pPr>
            <a:r>
              <a:rPr lang="fr-FR" sz="2000" dirty="0"/>
              <a:t>(Ronsard</a:t>
            </a:r>
            <a:r>
              <a:rPr lang="fr-FR" sz="2000" dirty="0" smtClean="0"/>
              <a:t>)</a:t>
            </a:r>
          </a:p>
          <a:p>
            <a:pPr marL="0" indent="0">
              <a:buNone/>
            </a:pPr>
            <a:endParaRPr lang="fr-FR" dirty="0"/>
          </a:p>
          <a:p>
            <a:endParaRPr lang="fr-FR" dirty="0" smtClean="0"/>
          </a:p>
          <a:p>
            <a:pPr marL="0" indent="0">
              <a:buNone/>
            </a:pPr>
            <a:endParaRPr lang="fr-FR" sz="2000" dirty="0" smtClean="0"/>
          </a:p>
          <a:p>
            <a:pPr marL="0" indent="0">
              <a:buNone/>
            </a:pPr>
            <a:endParaRPr lang="fr-FR" sz="2000" dirty="0"/>
          </a:p>
          <a:p>
            <a:pPr marL="0" indent="0">
              <a:buNone/>
            </a:pPr>
            <a:endParaRPr lang="fr-FR" sz="2000" dirty="0"/>
          </a:p>
        </p:txBody>
      </p:sp>
      <p:sp>
        <p:nvSpPr>
          <p:cNvPr id="3" name="Titre 2"/>
          <p:cNvSpPr>
            <a:spLocks noGrp="1"/>
          </p:cNvSpPr>
          <p:nvPr>
            <p:ph type="title"/>
          </p:nvPr>
        </p:nvSpPr>
        <p:spPr/>
        <p:txBody>
          <a:bodyPr>
            <a:normAutofit fontScale="90000"/>
          </a:bodyPr>
          <a:lstStyle/>
          <a:p>
            <a:r>
              <a:rPr lang="fr-FR" dirty="0" smtClean="0"/>
              <a:t>Petits exercices: comptez les syllabes</a:t>
            </a:r>
            <a:endParaRPr lang="fr-FR" dirty="0"/>
          </a:p>
        </p:txBody>
      </p:sp>
      <p:pic>
        <p:nvPicPr>
          <p:cNvPr id="4" name="Image 3" descr="Capture d’écran 2016-03-17 à 10.5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7" y="4123619"/>
            <a:ext cx="7416800" cy="1524000"/>
          </a:xfrm>
          <a:prstGeom prst="rect">
            <a:avLst/>
          </a:prstGeom>
        </p:spPr>
      </p:pic>
    </p:spTree>
    <p:extLst>
      <p:ext uri="{BB962C8B-B14F-4D97-AF65-F5344CB8AC3E}">
        <p14:creationId xmlns:p14="http://schemas.microsoft.com/office/powerpoint/2010/main" val="409587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3171525"/>
            <a:ext cx="7408333" cy="3450696"/>
          </a:xfrm>
        </p:spPr>
        <p:txBody>
          <a:bodyPr/>
          <a:lstStyle/>
          <a:p>
            <a:r>
              <a:rPr lang="fr-FR" dirty="0"/>
              <a:t>Comme un ange qui se dévoile</a:t>
            </a:r>
          </a:p>
          <a:p>
            <a:pPr marL="0" indent="0">
              <a:buNone/>
            </a:pPr>
            <a:r>
              <a:rPr lang="fr-FR" sz="2000" dirty="0"/>
              <a:t>(Hugo)</a:t>
            </a:r>
          </a:p>
          <a:p>
            <a:pPr marL="0" indent="0">
              <a:buNone/>
            </a:pPr>
            <a:endParaRPr lang="fr-FR" dirty="0"/>
          </a:p>
          <a:p>
            <a:endParaRPr lang="fr-FR" dirty="0" smtClean="0"/>
          </a:p>
          <a:p>
            <a:pPr marL="0" indent="0">
              <a:buNone/>
            </a:pPr>
            <a:endParaRPr lang="fr-FR" sz="2000" dirty="0" smtClean="0"/>
          </a:p>
          <a:p>
            <a:pPr marL="0" indent="0">
              <a:buNone/>
            </a:pPr>
            <a:endParaRPr lang="fr-FR" sz="2000" dirty="0"/>
          </a:p>
          <a:p>
            <a:pPr marL="0" indent="0">
              <a:buNone/>
            </a:pPr>
            <a:endParaRPr lang="fr-FR" sz="2000" dirty="0"/>
          </a:p>
        </p:txBody>
      </p:sp>
      <p:sp>
        <p:nvSpPr>
          <p:cNvPr id="3" name="Titre 2"/>
          <p:cNvSpPr>
            <a:spLocks noGrp="1"/>
          </p:cNvSpPr>
          <p:nvPr>
            <p:ph type="title"/>
          </p:nvPr>
        </p:nvSpPr>
        <p:spPr/>
        <p:txBody>
          <a:bodyPr>
            <a:normAutofit fontScale="90000"/>
          </a:bodyPr>
          <a:lstStyle/>
          <a:p>
            <a:r>
              <a:rPr lang="fr-FR" dirty="0" smtClean="0"/>
              <a:t>Petits exercices: comptez les syllabes</a:t>
            </a:r>
            <a:endParaRPr lang="fr-FR" dirty="0"/>
          </a:p>
        </p:txBody>
      </p:sp>
    </p:spTree>
    <p:extLst>
      <p:ext uri="{BB962C8B-B14F-4D97-AF65-F5344CB8AC3E}">
        <p14:creationId xmlns:p14="http://schemas.microsoft.com/office/powerpoint/2010/main" val="132299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Comme un ange qui se dévoile</a:t>
            </a:r>
          </a:p>
          <a:p>
            <a:pPr marL="0" indent="0">
              <a:buNone/>
            </a:pPr>
            <a:r>
              <a:rPr lang="fr-FR" sz="2000" dirty="0"/>
              <a:t>(Hugo)</a:t>
            </a:r>
          </a:p>
          <a:p>
            <a:pPr marL="0" indent="0">
              <a:buNone/>
            </a:pPr>
            <a:endParaRPr lang="fr-FR" dirty="0"/>
          </a:p>
          <a:p>
            <a:endParaRPr lang="fr-FR" dirty="0" smtClean="0"/>
          </a:p>
          <a:p>
            <a:pPr marL="0" indent="0">
              <a:buNone/>
            </a:pPr>
            <a:endParaRPr lang="fr-FR" sz="2000" dirty="0" smtClean="0"/>
          </a:p>
          <a:p>
            <a:pPr marL="0" indent="0">
              <a:buNone/>
            </a:pPr>
            <a:endParaRPr lang="fr-FR" sz="2000" dirty="0"/>
          </a:p>
          <a:p>
            <a:pPr marL="0" indent="0">
              <a:buNone/>
            </a:pPr>
            <a:endParaRPr lang="fr-FR" sz="2000" dirty="0"/>
          </a:p>
        </p:txBody>
      </p:sp>
      <p:sp>
        <p:nvSpPr>
          <p:cNvPr id="3" name="Titre 2"/>
          <p:cNvSpPr>
            <a:spLocks noGrp="1"/>
          </p:cNvSpPr>
          <p:nvPr>
            <p:ph type="title"/>
          </p:nvPr>
        </p:nvSpPr>
        <p:spPr/>
        <p:txBody>
          <a:bodyPr>
            <a:normAutofit fontScale="90000"/>
          </a:bodyPr>
          <a:lstStyle/>
          <a:p>
            <a:r>
              <a:rPr lang="fr-FR" dirty="0" smtClean="0"/>
              <a:t>Petits exercices: comptez les syllabes</a:t>
            </a:r>
            <a:endParaRPr lang="fr-FR" dirty="0"/>
          </a:p>
        </p:txBody>
      </p:sp>
      <p:pic>
        <p:nvPicPr>
          <p:cNvPr id="5" name="Image 4" descr="Capture d’écran 2016-03-17 à 10.5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7" y="4106509"/>
            <a:ext cx="7340600" cy="1549400"/>
          </a:xfrm>
          <a:prstGeom prst="rect">
            <a:avLst/>
          </a:prstGeom>
        </p:spPr>
      </p:pic>
    </p:spTree>
    <p:extLst>
      <p:ext uri="{BB962C8B-B14F-4D97-AF65-F5344CB8AC3E}">
        <p14:creationId xmlns:p14="http://schemas.microsoft.com/office/powerpoint/2010/main" val="245478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2089147"/>
            <a:ext cx="8229599" cy="4396766"/>
          </a:xfrm>
        </p:spPr>
        <p:txBody>
          <a:bodyPr>
            <a:normAutofit/>
          </a:bodyPr>
          <a:lstStyle/>
          <a:p>
            <a:pPr marL="0" indent="0">
              <a:buNone/>
            </a:pPr>
            <a:r>
              <a:rPr lang="fr-FR" dirty="0"/>
              <a:t> </a:t>
            </a:r>
            <a:r>
              <a:rPr lang="fr-FR" dirty="0" smtClean="0"/>
              <a:t>Quand </a:t>
            </a:r>
            <a:r>
              <a:rPr lang="fr-FR" dirty="0"/>
              <a:t>plusieurs voyelles se suivent dans un mot, il faut savoir combien elles forment de syllabes, car la diction du poème en dépend.</a:t>
            </a:r>
          </a:p>
          <a:p>
            <a:r>
              <a:rPr lang="fr-FR" dirty="0"/>
              <a:t>La prononciation en </a:t>
            </a:r>
            <a:r>
              <a:rPr lang="fr-FR" b="1" dirty="0"/>
              <a:t>deux syllabes de deux voyelles</a:t>
            </a:r>
            <a:r>
              <a:rPr lang="fr-FR" dirty="0"/>
              <a:t> côte à côte s'appelle une </a:t>
            </a:r>
            <a:r>
              <a:rPr lang="fr-FR" b="1" dirty="0" smtClean="0"/>
              <a:t>diérèse (</a:t>
            </a:r>
            <a:r>
              <a:rPr lang="fr-FR" b="1" dirty="0" err="1" smtClean="0"/>
              <a:t>di</a:t>
            </a:r>
            <a:r>
              <a:rPr lang="fr-FR" b="1" dirty="0" err="1"/>
              <a:t>é</a:t>
            </a:r>
            <a:r>
              <a:rPr lang="fr-FR" b="1" dirty="0"/>
              <a:t> </a:t>
            </a:r>
            <a:r>
              <a:rPr lang="fr-FR" b="1" dirty="0">
                <a:sym typeface="Wingdings"/>
              </a:rPr>
              <a:t> 2</a:t>
            </a:r>
            <a:r>
              <a:rPr lang="fr-FR" b="1" dirty="0" smtClean="0">
                <a:sym typeface="Wingdings"/>
              </a:rPr>
              <a:t>) Ex: </a:t>
            </a:r>
            <a:r>
              <a:rPr lang="fr-FR" b="1" dirty="0" err="1" smtClean="0">
                <a:sym typeface="Wingdings"/>
              </a:rPr>
              <a:t>hi-er</a:t>
            </a:r>
            <a:r>
              <a:rPr lang="fr-FR" b="1" dirty="0" smtClean="0">
                <a:sym typeface="Wingdings"/>
              </a:rPr>
              <a:t> / </a:t>
            </a:r>
            <a:r>
              <a:rPr lang="fr-FR" b="1" dirty="0" err="1" smtClean="0">
                <a:sym typeface="Wingdings"/>
              </a:rPr>
              <a:t>li-on</a:t>
            </a:r>
            <a:endParaRPr lang="fr-FR" b="1" dirty="0"/>
          </a:p>
          <a:p>
            <a:r>
              <a:rPr lang="fr-FR" dirty="0"/>
              <a:t>La prononciation </a:t>
            </a:r>
            <a:r>
              <a:rPr lang="fr-FR" b="1" dirty="0"/>
              <a:t>en une syllabe de deux voyelles</a:t>
            </a:r>
            <a:r>
              <a:rPr lang="fr-FR" dirty="0"/>
              <a:t> côte à côte s'appelle une </a:t>
            </a:r>
            <a:r>
              <a:rPr lang="fr-FR" b="1" dirty="0"/>
              <a:t>synérèse</a:t>
            </a:r>
            <a:r>
              <a:rPr lang="fr-FR" dirty="0" smtClean="0"/>
              <a:t>. Ex: mièvre / hier / lion</a:t>
            </a:r>
            <a:endParaRPr lang="fr-FR" dirty="0"/>
          </a:p>
          <a:p>
            <a:r>
              <a:rPr lang="fr-FR" dirty="0"/>
              <a:t>C'est </a:t>
            </a:r>
            <a:r>
              <a:rPr lang="fr-FR" dirty="0" smtClean="0"/>
              <a:t>le </a:t>
            </a:r>
            <a:r>
              <a:rPr lang="fr-FR" dirty="0"/>
              <a:t>versificateur qui décide de la prononciation et non l'étymologie</a:t>
            </a:r>
            <a:r>
              <a:rPr lang="fr-FR" dirty="0" smtClean="0"/>
              <a:t>. </a:t>
            </a:r>
            <a:endParaRPr lang="fr-FR" dirty="0"/>
          </a:p>
          <a:p>
            <a:r>
              <a:rPr lang="fr-FR" dirty="0" smtClean="0"/>
              <a:t>En cas de doute, c’est le cotexte qui aide à la décision</a:t>
            </a:r>
          </a:p>
          <a:p>
            <a:endParaRPr lang="fr-FR" dirty="0"/>
          </a:p>
        </p:txBody>
      </p:sp>
      <p:sp>
        <p:nvSpPr>
          <p:cNvPr id="3" name="Titre 2"/>
          <p:cNvSpPr>
            <a:spLocks noGrp="1"/>
          </p:cNvSpPr>
          <p:nvPr>
            <p:ph type="title"/>
          </p:nvPr>
        </p:nvSpPr>
        <p:spPr/>
        <p:txBody>
          <a:bodyPr/>
          <a:lstStyle/>
          <a:p>
            <a:r>
              <a:rPr lang="fr-FR" dirty="0" smtClean="0"/>
              <a:t>Diérèse et synérèse</a:t>
            </a:r>
            <a:endParaRPr lang="fr-FR" dirty="0"/>
          </a:p>
        </p:txBody>
      </p:sp>
    </p:spTree>
    <p:extLst>
      <p:ext uri="{BB962C8B-B14F-4D97-AF65-F5344CB8AC3E}">
        <p14:creationId xmlns:p14="http://schemas.microsoft.com/office/powerpoint/2010/main" val="14701801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scilloscop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Oscilloscope.thmx</Template>
  <TotalTime>312</TotalTime>
  <Words>1830</Words>
  <Application>Microsoft Macintosh PowerPoint</Application>
  <PresentationFormat>Présentation à l'écran (4:3)</PresentationFormat>
  <Paragraphs>422</Paragraphs>
  <Slides>45</Slides>
  <Notes>5</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Oscilloscope</vt:lpstr>
      <vt:lpstr>La versification</vt:lpstr>
      <vt:lpstr>Définition</vt:lpstr>
      <vt:lpstr>Compter les syllabes</vt:lpstr>
      <vt:lpstr>Le « e » caduc</vt:lpstr>
      <vt:lpstr>Petits exercices: comptez les syllabes</vt:lpstr>
      <vt:lpstr>Petits exercices: comptez les syllabes</vt:lpstr>
      <vt:lpstr>Petits exercices: comptez les syllabes</vt:lpstr>
      <vt:lpstr>Petits exercices: comptez les syllabes</vt:lpstr>
      <vt:lpstr>Diérèse et synérèse</vt:lpstr>
      <vt:lpstr>L’accent tonique</vt:lpstr>
      <vt:lpstr>L’accent tonique</vt:lpstr>
      <vt:lpstr>Le rythme du vers</vt:lpstr>
      <vt:lpstr>Exercice de repérage rythmique</vt:lpstr>
      <vt:lpstr>Exercice de repérage rythmique</vt:lpstr>
      <vt:lpstr>Exercice de repérage rythmique</vt:lpstr>
      <vt:lpstr>Exercice de repérage rythmique</vt:lpstr>
      <vt:lpstr>Exercice de repérage rythmique</vt:lpstr>
      <vt:lpstr>Exercice de repérage rythmique</vt:lpstr>
      <vt:lpstr>Le rythme peut être</vt:lpstr>
      <vt:lpstr>La césure</vt:lpstr>
      <vt:lpstr>L’hiatus</vt:lpstr>
      <vt:lpstr>L’enjambement</vt:lpstr>
      <vt:lpstr>Enjambement: le rejet</vt:lpstr>
      <vt:lpstr>Enjambement: le contre-rejet</vt:lpstr>
      <vt:lpstr>La rime</vt:lpstr>
      <vt:lpstr>Rimes riches, suffisantes, pauvres</vt:lpstr>
      <vt:lpstr>Types de rimes: la rime plate</vt:lpstr>
      <vt:lpstr>Rimes croisées</vt:lpstr>
      <vt:lpstr>Rimes embrassées</vt:lpstr>
      <vt:lpstr>La rime: des reflets</vt:lpstr>
      <vt:lpstr>La poésie transforme la phrase!</vt:lpstr>
      <vt:lpstr>Allitérations et assonances</vt:lpstr>
      <vt:lpstr>Assonance</vt:lpstr>
      <vt:lpstr>Jeu sur les sons et la structure</vt:lpstr>
      <vt:lpstr>Strophes</vt:lpstr>
      <vt:lpstr>Poèmes à forme fixe</vt:lpstr>
      <vt:lpstr>Le sonnet</vt:lpstr>
      <vt:lpstr>Exemple de sonnet</vt:lpstr>
      <vt:lpstr>La fable</vt:lpstr>
      <vt:lpstr>Exemple d’un pantoum</vt:lpstr>
      <vt:lpstr>Exemple d’une ballade</vt:lpstr>
      <vt:lpstr>Traduction de la ballade des pendus</vt:lpstr>
      <vt:lpstr>Le Haïku</vt:lpstr>
      <vt:lpstr>L’art poétique</vt:lpstr>
      <vt:lpstr>Source principale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versification</dc:title>
  <dc:creator>Jean-Luc Burri</dc:creator>
  <cp:lastModifiedBy>Jean-Luc Burri</cp:lastModifiedBy>
  <cp:revision>32</cp:revision>
  <dcterms:created xsi:type="dcterms:W3CDTF">2014-04-22T08:19:16Z</dcterms:created>
  <dcterms:modified xsi:type="dcterms:W3CDTF">2016-03-17T11:07:26Z</dcterms:modified>
</cp:coreProperties>
</file>