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0" r:id="rId2"/>
    <p:sldId id="269" r:id="rId3"/>
    <p:sldId id="271" r:id="rId4"/>
    <p:sldId id="262" r:id="rId5"/>
    <p:sldId id="257" r:id="rId6"/>
    <p:sldId id="264" r:id="rId7"/>
    <p:sldId id="265" r:id="rId8"/>
    <p:sldId id="263" r:id="rId9"/>
    <p:sldId id="267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FC79"/>
    <a:srgbClr val="D883FF"/>
    <a:srgbClr val="941100"/>
    <a:srgbClr val="FFF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61"/>
    <p:restoredTop sz="94659"/>
  </p:normalViewPr>
  <p:slideViewPr>
    <p:cSldViewPr snapToGrid="0" snapToObjects="1">
      <p:cViewPr>
        <p:scale>
          <a:sx n="74" d="100"/>
          <a:sy n="74" d="100"/>
        </p:scale>
        <p:origin x="264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DA2FA5-7CDE-164B-BC9F-B3E1BD9860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6494098-E4CC-6A4A-A606-072914D0F2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DBC710-48A3-F74D-BC90-5C73AE79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0071-81C7-9F4E-89BF-81859F2C06E8}" type="datetimeFigureOut">
              <a:rPr lang="fr-FR" smtClean="0"/>
              <a:t>09/08/2021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97F530-CC33-634A-8F61-1BB40F5A9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720B65-FBDA-644B-AED2-188227E79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8AEC-10CD-F348-BF1F-68EAF14BE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181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B16CE0-468A-2040-8A4C-4133742EF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8A1294C-15B1-A14D-9CC0-2D2EFBF033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863A84-1245-CA49-BD22-629656F1F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0071-81C7-9F4E-89BF-81859F2C06E8}" type="datetimeFigureOut">
              <a:rPr lang="fr-FR" smtClean="0"/>
              <a:t>09/08/2021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64E965-0011-6A49-9B2C-D8604A602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7F272A-CB95-E446-9A8A-73791F179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8AEC-10CD-F348-BF1F-68EAF14BE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9434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982624D-C0A4-5A46-97C8-19273BB16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902AD40-A879-DF41-95FB-579FE4A52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675497-FFF1-2D44-B0A0-BDAD378E0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0071-81C7-9F4E-89BF-81859F2C06E8}" type="datetimeFigureOut">
              <a:rPr lang="fr-FR" smtClean="0"/>
              <a:t>09/08/2021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405677-6BBB-A648-B0FB-CE4C4C818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367C45-3D54-FF46-A55F-B2FBBA7BE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8AEC-10CD-F348-BF1F-68EAF14BE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4830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42E97C-AA10-E949-997B-6BFC52688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244F11-9E47-1B4F-BE8C-404191336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ED1B11-7782-F449-86E0-79E7D3B70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0071-81C7-9F4E-89BF-81859F2C06E8}" type="datetimeFigureOut">
              <a:rPr lang="fr-FR" smtClean="0"/>
              <a:t>09/08/2021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869359-DDC2-0342-A8E3-978858CB3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1FC9C0-DB2B-7E46-B2D3-A1A12849F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8AEC-10CD-F348-BF1F-68EAF14BE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8231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6BAAEB-570A-7D4C-8ECD-DFB6E7E49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FF6A825-15B0-A443-9392-41F76FA68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373694-8998-8C41-A4FB-D4560DE16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0071-81C7-9F4E-89BF-81859F2C06E8}" type="datetimeFigureOut">
              <a:rPr lang="fr-FR" smtClean="0"/>
              <a:t>09/08/2021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27CD9E-39DB-B146-9E0E-489D94BE9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DAE7FE-7FDA-2F4C-A29E-22C28ABCB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8AEC-10CD-F348-BF1F-68EAF14BE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430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B9F380-E39A-8F47-A645-BBAF60234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5F2637-3D87-8A46-9F71-6277245BB5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89E903B-F5C3-F54E-BCCB-7BF0AC7E2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D5C3522-85F5-334A-AAA0-642EC9079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0071-81C7-9F4E-89BF-81859F2C06E8}" type="datetimeFigureOut">
              <a:rPr lang="fr-FR" smtClean="0"/>
              <a:t>09/08/2021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F430EA4-DA26-A144-AD32-AA47AC7EF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254550D-5654-9F4A-91F6-0D812E77A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8AEC-10CD-F348-BF1F-68EAF14BE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446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00A728-F3A5-ED44-827A-9FE02C284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E9E510-D388-FB49-AF74-80F0CD787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B0EBFAB-733B-4F46-87D3-FD9211A449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3874832-CC9A-1149-8271-F7AF6E69D8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216C405-3E77-1C42-AD9C-2BE242AF6A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569BBA6-4682-694B-BB4F-439246005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0071-81C7-9F4E-89BF-81859F2C06E8}" type="datetimeFigureOut">
              <a:rPr lang="fr-FR" smtClean="0"/>
              <a:t>09/08/2021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73D23CF-C52F-4342-BBCE-8768DB9C5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31739FB-A234-BE41-8D52-A0A5C8384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8AEC-10CD-F348-BF1F-68EAF14BE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9518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762CC6-A9D7-794B-8EC4-20771D980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89018D5-07AE-6847-9CDB-98C4555D7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0071-81C7-9F4E-89BF-81859F2C06E8}" type="datetimeFigureOut">
              <a:rPr lang="fr-FR" smtClean="0"/>
              <a:t>09/08/2021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2905D1E-B249-154C-87C2-0F2720C3A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B5FD6A1-0B6E-4C48-8E42-0CD137B90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8AEC-10CD-F348-BF1F-68EAF14BE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23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E803C-99B9-3C4F-A417-9B717B73F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0071-81C7-9F4E-89BF-81859F2C06E8}" type="datetimeFigureOut">
              <a:rPr lang="fr-FR" smtClean="0"/>
              <a:t>09/08/2021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31BFD71-91C4-2E4C-A121-2EA4856E6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FDFA885-937C-4B49-9E17-8D328B331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8AEC-10CD-F348-BF1F-68EAF14BE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7398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65A496-1679-6647-BEF5-233C95E62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64B904-737B-4C45-92EB-A75BA4369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4829304-DC74-8A4B-B944-79656C07EC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22C8E91-0BC1-F340-A1CC-61C7D4DF3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0071-81C7-9F4E-89BF-81859F2C06E8}" type="datetimeFigureOut">
              <a:rPr lang="fr-FR" smtClean="0"/>
              <a:t>09/08/2021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133863-B27C-2942-B694-22E709BC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DBCE15-A739-E946-B6C9-C05EA18D8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8AEC-10CD-F348-BF1F-68EAF14BE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160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DEA1F9-BB73-6049-BFB6-F43AED1DE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085316B-4430-3B42-AC89-D584BE4D46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F43EFEF-2CB6-F746-ADD0-710631DF3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7F092B7-BDD9-D345-B0C2-30098B4BC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0071-81C7-9F4E-89BF-81859F2C06E8}" type="datetimeFigureOut">
              <a:rPr lang="fr-FR" smtClean="0"/>
              <a:t>09/08/2021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980AFDA-5E83-A34A-9E4C-6A0133F20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7CFDE7-D784-4C4C-969C-D1BAE5628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8AEC-10CD-F348-BF1F-68EAF14BE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8008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F8F6888-BD09-5449-A391-7B2FB0FE1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6CD4680-8877-B341-AC02-E70B2449F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3B34DF-F0B9-8E42-8585-E79E84306E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30071-81C7-9F4E-89BF-81859F2C06E8}" type="datetimeFigureOut">
              <a:rPr lang="fr-FR" smtClean="0"/>
              <a:t>09/08/2021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A4CFD9-CEF2-AD46-AAB1-9740A8C4BB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E23198-F811-494B-ADEF-9EF34C5F6B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C8AEC-10CD-F348-BF1F-68EAF14BE8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960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C919F1-02D8-A046-B558-250B8F779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834" y="0"/>
            <a:ext cx="10515600" cy="1325563"/>
          </a:xfrm>
        </p:spPr>
        <p:txBody>
          <a:bodyPr/>
          <a:lstStyle/>
          <a:p>
            <a:r>
              <a:rPr lang="fr-FR" dirty="0"/>
              <a:t>Ordre chronologique de la séquence : </a:t>
            </a:r>
          </a:p>
        </p:txBody>
      </p:sp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DBC4E33A-BACF-AF4A-A606-326DEEC83C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083481"/>
              </p:ext>
            </p:extLst>
          </p:nvPr>
        </p:nvGraphicFramePr>
        <p:xfrm>
          <a:off x="441385" y="983412"/>
          <a:ext cx="105156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744">
                  <a:extLst>
                    <a:ext uri="{9D8B030D-6E8A-4147-A177-3AD203B41FA5}">
                      <a16:colId xmlns:a16="http://schemas.microsoft.com/office/drawing/2014/main" val="4098932412"/>
                    </a:ext>
                  </a:extLst>
                </a:gridCol>
                <a:gridCol w="8318856">
                  <a:extLst>
                    <a:ext uri="{9D8B030D-6E8A-4147-A177-3AD203B41FA5}">
                      <a16:colId xmlns:a16="http://schemas.microsoft.com/office/drawing/2014/main" val="1197139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- Lire « L’enfant à 5 têtes » de </a:t>
                      </a:r>
                      <a:r>
                        <a:rPr lang="fr-FR" b="0" i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Grandir en paix, Volume 1</a:t>
                      </a:r>
                    </a:p>
                    <a:p>
                      <a:r>
                        <a:rPr lang="fr-FR" b="0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- Nuages d’émotions : identifier toutes les émotions connues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3389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Fiche « L’amour » : apprivoiser l’émotion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Activités p.48-49 de </a:t>
                      </a:r>
                      <a:r>
                        <a:rPr lang="fr-FR" b="0" i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Grandir en paix, Volume 1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Activité p. 8 de </a:t>
                      </a:r>
                      <a:r>
                        <a:rPr lang="fr-FR" b="0" i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Grandir en paix, Volume 2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4313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Fiche « La colère » : apprivoiser l’émotion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Activités p.30-31 de </a:t>
                      </a:r>
                      <a:r>
                        <a:rPr lang="fr-FR" b="0" i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Grandir en paix, Volume 2 -&gt; pour les actions qui te mettent en colère, que pourrais-tu faire pour améliorer la situation ? : identifier les situations susceptible e provoquer ma colère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2695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- Fiche « La joie » : apprivoiser l’émotion </a:t>
                      </a:r>
                    </a:p>
                    <a:p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- Activités p.6 de </a:t>
                      </a:r>
                      <a:r>
                        <a:rPr lang="fr-FR" b="0" i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Grandir en paix, Volume 2 : pointer ses qualités </a:t>
                      </a:r>
                      <a:endParaRPr lang="fr-FR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6515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- Lire « Un gros chagrin » de </a:t>
                      </a:r>
                      <a:r>
                        <a:rPr lang="fr-FR" b="0" i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Grandir en paix, Volume 1</a:t>
                      </a:r>
                      <a:endParaRPr lang="fr-FR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Fiche « La tristesse » : apprivoiser l’émotion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Activités p.24-25 de </a:t>
                      </a:r>
                      <a:r>
                        <a:rPr lang="fr-FR" b="0" i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Grandir en paix, Volume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6086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- Fiche « La peur » : apprivoiser l’émotion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- Discussion + rédaction d‘idées pour combattre la peur </a:t>
                      </a:r>
                    </a:p>
                    <a:p>
                      <a:endParaRPr lang="fr-FR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9815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2426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3885E9-8329-F24C-89AD-256042F9BE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A9545FA-5903-CE41-A933-7F54C7A5D0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88FF79-BAE5-EF40-8E7E-F01A8EC5A528}"/>
              </a:ext>
            </a:extLst>
          </p:cNvPr>
          <p:cNvSpPr/>
          <p:nvPr/>
        </p:nvSpPr>
        <p:spPr>
          <a:xfrm>
            <a:off x="-483604" y="-275170"/>
            <a:ext cx="13271500" cy="7605964"/>
          </a:xfrm>
          <a:prstGeom prst="rect">
            <a:avLst/>
          </a:prstGeom>
          <a:solidFill>
            <a:srgbClr val="FFFD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39515B1D-C300-9D49-8C6B-965509FC8D20}"/>
              </a:ext>
            </a:extLst>
          </p:cNvPr>
          <p:cNvSpPr/>
          <p:nvPr/>
        </p:nvSpPr>
        <p:spPr>
          <a:xfrm>
            <a:off x="561473" y="602689"/>
            <a:ext cx="11181347" cy="5850247"/>
          </a:xfrm>
          <a:prstGeom prst="roundRect">
            <a:avLst>
              <a:gd name="adj" fmla="val 13218"/>
            </a:avLst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633CF08E-4233-C340-827C-1E6313DE4E38}"/>
              </a:ext>
            </a:extLst>
          </p:cNvPr>
          <p:cNvSpPr/>
          <p:nvPr/>
        </p:nvSpPr>
        <p:spPr>
          <a:xfrm>
            <a:off x="-1604211" y="1248575"/>
            <a:ext cx="15191873" cy="1840832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200" dirty="0">
                <a:solidFill>
                  <a:schemeClr val="bg1"/>
                </a:solidFill>
                <a:latin typeface="Berlin Sans FB" panose="020E0602020502020306" pitchFamily="34" charset="77"/>
                <a:cs typeface="Eras Medium ITC" panose="020F0502020204030204" pitchFamily="34" charset="0"/>
              </a:rPr>
              <a:t>LES ÉMOTIONS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6B52DF8-4065-D941-B598-F83CC5A6472E}"/>
              </a:ext>
            </a:extLst>
          </p:cNvPr>
          <p:cNvSpPr/>
          <p:nvPr/>
        </p:nvSpPr>
        <p:spPr>
          <a:xfrm>
            <a:off x="7128128" y="299989"/>
            <a:ext cx="4087927" cy="625643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2400" dirty="0">
                <a:solidFill>
                  <a:schemeClr val="tx1"/>
                </a:solidFill>
                <a:latin typeface="Berlin Sans FB" panose="020E0602020502020306" pitchFamily="34" charset="77"/>
                <a:cs typeface="Eras Medium ITC" panose="020F0502020204030204" pitchFamily="34" charset="0"/>
              </a:rPr>
              <a:t>Prénom</a:t>
            </a:r>
            <a:r>
              <a:rPr lang="fr-FR" sz="2400" dirty="0">
                <a:solidFill>
                  <a:schemeClr val="tx1"/>
                </a:solidFill>
                <a:latin typeface="Berlin Sans FB" panose="020E0602020502020306" pitchFamily="34" charset="77"/>
              </a:rPr>
              <a:t> : __________________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5433467-14D7-F242-AF2A-8BE8573C95FC}"/>
              </a:ext>
            </a:extLst>
          </p:cNvPr>
          <p:cNvSpPr txBox="1"/>
          <p:nvPr/>
        </p:nvSpPr>
        <p:spPr>
          <a:xfrm>
            <a:off x="742158" y="5374056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😁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CF70CB4-4C1B-F84C-9D0B-89167FA0BADB}"/>
              </a:ext>
            </a:extLst>
          </p:cNvPr>
          <p:cNvSpPr txBox="1"/>
          <p:nvPr/>
        </p:nvSpPr>
        <p:spPr>
          <a:xfrm>
            <a:off x="788729" y="3990469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😝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F1A874C-BD48-B142-90A5-120BA85BF242}"/>
              </a:ext>
            </a:extLst>
          </p:cNvPr>
          <p:cNvSpPr txBox="1"/>
          <p:nvPr/>
        </p:nvSpPr>
        <p:spPr>
          <a:xfrm>
            <a:off x="1556983" y="4632349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🤪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6C838B7-72EF-BF4D-A9D9-F9396AF5E877}"/>
              </a:ext>
            </a:extLst>
          </p:cNvPr>
          <p:cNvSpPr txBox="1"/>
          <p:nvPr/>
        </p:nvSpPr>
        <p:spPr>
          <a:xfrm>
            <a:off x="1646480" y="5700582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🤩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5595840-E8B8-EB45-80B4-7288875D1194}"/>
              </a:ext>
            </a:extLst>
          </p:cNvPr>
          <p:cNvSpPr txBox="1"/>
          <p:nvPr/>
        </p:nvSpPr>
        <p:spPr>
          <a:xfrm>
            <a:off x="2471154" y="4724424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🥳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D218139-DADC-6E48-88C2-19DE26CF5C30}"/>
              </a:ext>
            </a:extLst>
          </p:cNvPr>
          <p:cNvSpPr txBox="1"/>
          <p:nvPr/>
        </p:nvSpPr>
        <p:spPr>
          <a:xfrm>
            <a:off x="1552927" y="3339816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🥰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2B94E7A-F36D-704F-891B-21F7B3409DA8}"/>
              </a:ext>
            </a:extLst>
          </p:cNvPr>
          <p:cNvSpPr txBox="1"/>
          <p:nvPr/>
        </p:nvSpPr>
        <p:spPr>
          <a:xfrm>
            <a:off x="3108321" y="3282519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😒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9422CD0-E2BE-1840-8B15-C7F90B09F20E}"/>
              </a:ext>
            </a:extLst>
          </p:cNvPr>
          <p:cNvSpPr txBox="1"/>
          <p:nvPr/>
        </p:nvSpPr>
        <p:spPr>
          <a:xfrm>
            <a:off x="3753416" y="4140203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🙁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E774509-DFC4-6744-BCFC-203FE4DECC2F}"/>
              </a:ext>
            </a:extLst>
          </p:cNvPr>
          <p:cNvSpPr txBox="1"/>
          <p:nvPr/>
        </p:nvSpPr>
        <p:spPr>
          <a:xfrm>
            <a:off x="4460132" y="4821466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😖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4E17E52-A1F7-454E-8E75-FB5EA529DFCE}"/>
              </a:ext>
            </a:extLst>
          </p:cNvPr>
          <p:cNvSpPr txBox="1"/>
          <p:nvPr/>
        </p:nvSpPr>
        <p:spPr>
          <a:xfrm>
            <a:off x="4792125" y="3408991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😤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9EDC494C-191F-E345-941C-39509FDE8C6A}"/>
              </a:ext>
            </a:extLst>
          </p:cNvPr>
          <p:cNvSpPr txBox="1"/>
          <p:nvPr/>
        </p:nvSpPr>
        <p:spPr>
          <a:xfrm>
            <a:off x="6812546" y="3767760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😭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C3F739A-F7C3-7B41-ADB7-61900D3E445F}"/>
              </a:ext>
            </a:extLst>
          </p:cNvPr>
          <p:cNvSpPr txBox="1"/>
          <p:nvPr/>
        </p:nvSpPr>
        <p:spPr>
          <a:xfrm>
            <a:off x="7053890" y="5575814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🤯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16F15FEC-BBAA-E841-9DAC-5CA844FE1527}"/>
              </a:ext>
            </a:extLst>
          </p:cNvPr>
          <p:cNvSpPr txBox="1"/>
          <p:nvPr/>
        </p:nvSpPr>
        <p:spPr>
          <a:xfrm>
            <a:off x="3324798" y="5602283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😡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65096291-1347-5E45-96A6-04FF20E670D3}"/>
              </a:ext>
            </a:extLst>
          </p:cNvPr>
          <p:cNvSpPr txBox="1"/>
          <p:nvPr/>
        </p:nvSpPr>
        <p:spPr>
          <a:xfrm>
            <a:off x="7290540" y="4585810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🥶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4274540-E9BE-3041-9082-5639DB7B78F0}"/>
              </a:ext>
            </a:extLst>
          </p:cNvPr>
          <p:cNvSpPr txBox="1"/>
          <p:nvPr/>
        </p:nvSpPr>
        <p:spPr>
          <a:xfrm>
            <a:off x="7911144" y="3347618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😠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7535CC2-BC97-2D47-A68F-86184898E81E}"/>
              </a:ext>
            </a:extLst>
          </p:cNvPr>
          <p:cNvSpPr txBox="1"/>
          <p:nvPr/>
        </p:nvSpPr>
        <p:spPr>
          <a:xfrm>
            <a:off x="8327428" y="4299862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😰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F4B1A6E-9428-B64B-B930-A493EA06B0CA}"/>
              </a:ext>
            </a:extLst>
          </p:cNvPr>
          <p:cNvSpPr txBox="1"/>
          <p:nvPr/>
        </p:nvSpPr>
        <p:spPr>
          <a:xfrm>
            <a:off x="9455109" y="3410421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😱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DE6BB28-893A-1945-8E24-A1BA75A48FD4}"/>
              </a:ext>
            </a:extLst>
          </p:cNvPr>
          <p:cNvSpPr txBox="1"/>
          <p:nvPr/>
        </p:nvSpPr>
        <p:spPr>
          <a:xfrm>
            <a:off x="8657741" y="5609425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🤭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841BAED2-DAA6-0B45-BE1E-36E3BDE46802}"/>
              </a:ext>
            </a:extLst>
          </p:cNvPr>
          <p:cNvSpPr txBox="1"/>
          <p:nvPr/>
        </p:nvSpPr>
        <p:spPr>
          <a:xfrm>
            <a:off x="9488527" y="4482668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😐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48A581C4-32DA-E742-B9CE-81BA19A62024}"/>
              </a:ext>
            </a:extLst>
          </p:cNvPr>
          <p:cNvSpPr txBox="1"/>
          <p:nvPr/>
        </p:nvSpPr>
        <p:spPr>
          <a:xfrm>
            <a:off x="10187355" y="5392308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😴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81540931-57C8-454F-B37B-E5AA15191846}"/>
              </a:ext>
            </a:extLst>
          </p:cNvPr>
          <p:cNvSpPr txBox="1"/>
          <p:nvPr/>
        </p:nvSpPr>
        <p:spPr>
          <a:xfrm>
            <a:off x="10722308" y="4216850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😲</a:t>
            </a: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000E73B1-9F09-BE41-B827-6F74C60BC2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747" b="81918" l="24589" r="82188">
                        <a14:foregroundMark x1="33591" y1="18587" x2="54695" y2="15307"/>
                        <a14:foregroundMark x1="54695" y1="15307" x2="64182" y2="30950"/>
                        <a14:foregroundMark x1="64182" y1="30950" x2="62730" y2="78301"/>
                        <a14:foregroundMark x1="62730" y1="78301" x2="43562" y2="88730"/>
                        <a14:foregroundMark x1="43562" y1="88730" x2="26621" y2="73423"/>
                        <a14:foregroundMark x1="26621" y1="73423" x2="43562" y2="29352"/>
                        <a14:foregroundMark x1="43562" y1="29352" x2="62827" y2="24811"/>
                        <a14:foregroundMark x1="62827" y1="24811" x2="51985" y2="8747"/>
                        <a14:foregroundMark x1="51985" y1="8747" x2="37561" y2="12279"/>
                      </a14:backgroundRemoval>
                    </a14:imgEffect>
                  </a14:imgLayer>
                </a14:imgProps>
              </a:ext>
            </a:extLst>
          </a:blip>
          <a:srcRect l="17381" r="10535" b="8970"/>
          <a:stretch/>
        </p:blipFill>
        <p:spPr>
          <a:xfrm>
            <a:off x="5182097" y="3465515"/>
            <a:ext cx="2173339" cy="3159463"/>
          </a:xfrm>
          <a:prstGeom prst="rect">
            <a:avLst/>
          </a:prstGeom>
        </p:spPr>
      </p:pic>
      <p:sp>
        <p:nvSpPr>
          <p:cNvPr id="29" name="ZoneTexte 28">
            <a:extLst>
              <a:ext uri="{FF2B5EF4-FFF2-40B4-BE49-F238E27FC236}">
                <a16:creationId xmlns:a16="http://schemas.microsoft.com/office/drawing/2014/main" id="{659235EA-79CB-F844-BB9B-97307941651E}"/>
              </a:ext>
            </a:extLst>
          </p:cNvPr>
          <p:cNvSpPr txBox="1"/>
          <p:nvPr/>
        </p:nvSpPr>
        <p:spPr>
          <a:xfrm>
            <a:off x="10521516" y="3433896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😵</a:t>
            </a:r>
          </a:p>
        </p:txBody>
      </p:sp>
    </p:spTree>
    <p:extLst>
      <p:ext uri="{BB962C8B-B14F-4D97-AF65-F5344CB8AC3E}">
        <p14:creationId xmlns:p14="http://schemas.microsoft.com/office/powerpoint/2010/main" val="1119800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D268CC-0D84-CC46-BE37-F485D6B14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5400000">
            <a:off x="8187907" y="2938702"/>
            <a:ext cx="6080185" cy="980596"/>
          </a:xfrm>
        </p:spPr>
        <p:txBody>
          <a:bodyPr>
            <a:normAutofit/>
          </a:bodyPr>
          <a:lstStyle/>
          <a:p>
            <a:r>
              <a:rPr lang="fr-FR" sz="1600" b="1" dirty="0">
                <a:latin typeface="Century Gothic" panose="020B0502020202020204" pitchFamily="34" charset="0"/>
              </a:rPr>
              <a:t>Quelles émotions connais-tu ? Écris ou dessine. </a:t>
            </a:r>
          </a:p>
        </p:txBody>
      </p:sp>
      <p:sp>
        <p:nvSpPr>
          <p:cNvPr id="4" name="Nuage 3">
            <a:extLst>
              <a:ext uri="{FF2B5EF4-FFF2-40B4-BE49-F238E27FC236}">
                <a16:creationId xmlns:a16="http://schemas.microsoft.com/office/drawing/2014/main" id="{3CC778FE-F807-0441-A4EB-7DF4627168D0}"/>
              </a:ext>
            </a:extLst>
          </p:cNvPr>
          <p:cNvSpPr/>
          <p:nvPr/>
        </p:nvSpPr>
        <p:spPr>
          <a:xfrm rot="5682218">
            <a:off x="3428688" y="3932821"/>
            <a:ext cx="2139351" cy="1224951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Nuage 4">
            <a:extLst>
              <a:ext uri="{FF2B5EF4-FFF2-40B4-BE49-F238E27FC236}">
                <a16:creationId xmlns:a16="http://schemas.microsoft.com/office/drawing/2014/main" id="{BC5041AC-806A-124F-B938-EDBD95B2B46D}"/>
              </a:ext>
            </a:extLst>
          </p:cNvPr>
          <p:cNvSpPr/>
          <p:nvPr/>
        </p:nvSpPr>
        <p:spPr>
          <a:xfrm rot="5682218">
            <a:off x="7898921" y="1239328"/>
            <a:ext cx="2139351" cy="1224951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Nuage 5">
            <a:extLst>
              <a:ext uri="{FF2B5EF4-FFF2-40B4-BE49-F238E27FC236}">
                <a16:creationId xmlns:a16="http://schemas.microsoft.com/office/drawing/2014/main" id="{5116BA95-9F87-8842-9DFF-AECBB2757824}"/>
              </a:ext>
            </a:extLst>
          </p:cNvPr>
          <p:cNvSpPr/>
          <p:nvPr/>
        </p:nvSpPr>
        <p:spPr>
          <a:xfrm rot="5682218">
            <a:off x="349767" y="4514489"/>
            <a:ext cx="2139351" cy="1224951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Nuage 6">
            <a:extLst>
              <a:ext uri="{FF2B5EF4-FFF2-40B4-BE49-F238E27FC236}">
                <a16:creationId xmlns:a16="http://schemas.microsoft.com/office/drawing/2014/main" id="{8FD780D6-B0BF-9346-B2BD-F2BCF64FF004}"/>
              </a:ext>
            </a:extLst>
          </p:cNvPr>
          <p:cNvSpPr/>
          <p:nvPr/>
        </p:nvSpPr>
        <p:spPr>
          <a:xfrm rot="5682218">
            <a:off x="9189672" y="3028488"/>
            <a:ext cx="2139351" cy="1224951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Nuage 7">
            <a:extLst>
              <a:ext uri="{FF2B5EF4-FFF2-40B4-BE49-F238E27FC236}">
                <a16:creationId xmlns:a16="http://schemas.microsoft.com/office/drawing/2014/main" id="{9AFD4B23-B0C9-3B4D-8FCE-3ECB74392857}"/>
              </a:ext>
            </a:extLst>
          </p:cNvPr>
          <p:cNvSpPr/>
          <p:nvPr/>
        </p:nvSpPr>
        <p:spPr>
          <a:xfrm rot="5682218">
            <a:off x="1659583" y="3083120"/>
            <a:ext cx="2139351" cy="1224951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Nuage 8">
            <a:extLst>
              <a:ext uri="{FF2B5EF4-FFF2-40B4-BE49-F238E27FC236}">
                <a16:creationId xmlns:a16="http://schemas.microsoft.com/office/drawing/2014/main" id="{6C5395E0-B037-A541-8DD1-804CDD2E1BD1}"/>
              </a:ext>
            </a:extLst>
          </p:cNvPr>
          <p:cNvSpPr/>
          <p:nvPr/>
        </p:nvSpPr>
        <p:spPr>
          <a:xfrm rot="5682218">
            <a:off x="2992970" y="1086927"/>
            <a:ext cx="2139351" cy="1224951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Nuage 9">
            <a:extLst>
              <a:ext uri="{FF2B5EF4-FFF2-40B4-BE49-F238E27FC236}">
                <a16:creationId xmlns:a16="http://schemas.microsoft.com/office/drawing/2014/main" id="{C719D6AE-C7EE-5449-8128-8F79EBDCEA70}"/>
              </a:ext>
            </a:extLst>
          </p:cNvPr>
          <p:cNvSpPr/>
          <p:nvPr/>
        </p:nvSpPr>
        <p:spPr>
          <a:xfrm rot="5682218">
            <a:off x="525737" y="1118561"/>
            <a:ext cx="2139351" cy="1224951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Nuage 10">
            <a:extLst>
              <a:ext uri="{FF2B5EF4-FFF2-40B4-BE49-F238E27FC236}">
                <a16:creationId xmlns:a16="http://schemas.microsoft.com/office/drawing/2014/main" id="{5C4AB0A5-0991-B940-821D-9FE36FA96436}"/>
              </a:ext>
            </a:extLst>
          </p:cNvPr>
          <p:cNvSpPr/>
          <p:nvPr/>
        </p:nvSpPr>
        <p:spPr>
          <a:xfrm rot="5682218">
            <a:off x="5062694" y="4740321"/>
            <a:ext cx="2139351" cy="1224951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Nuage 11">
            <a:extLst>
              <a:ext uri="{FF2B5EF4-FFF2-40B4-BE49-F238E27FC236}">
                <a16:creationId xmlns:a16="http://schemas.microsoft.com/office/drawing/2014/main" id="{C777D53D-7825-1640-A5D0-ED8FA3F16FD7}"/>
              </a:ext>
            </a:extLst>
          </p:cNvPr>
          <p:cNvSpPr/>
          <p:nvPr/>
        </p:nvSpPr>
        <p:spPr>
          <a:xfrm rot="5682218">
            <a:off x="4635085" y="2201077"/>
            <a:ext cx="2139351" cy="1224951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Nuage 12">
            <a:extLst>
              <a:ext uri="{FF2B5EF4-FFF2-40B4-BE49-F238E27FC236}">
                <a16:creationId xmlns:a16="http://schemas.microsoft.com/office/drawing/2014/main" id="{25870770-81D0-F64B-B5CE-B366BDD2E5D3}"/>
              </a:ext>
            </a:extLst>
          </p:cNvPr>
          <p:cNvSpPr/>
          <p:nvPr/>
        </p:nvSpPr>
        <p:spPr>
          <a:xfrm rot="5682218">
            <a:off x="6129817" y="1084779"/>
            <a:ext cx="2139351" cy="1224951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Nuage 13">
            <a:extLst>
              <a:ext uri="{FF2B5EF4-FFF2-40B4-BE49-F238E27FC236}">
                <a16:creationId xmlns:a16="http://schemas.microsoft.com/office/drawing/2014/main" id="{3D045690-42DE-624E-9D0B-2A43FDB2D9E0}"/>
              </a:ext>
            </a:extLst>
          </p:cNvPr>
          <p:cNvSpPr/>
          <p:nvPr/>
        </p:nvSpPr>
        <p:spPr>
          <a:xfrm rot="5682218">
            <a:off x="6623964" y="3565584"/>
            <a:ext cx="2139351" cy="1224951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Nuage 14">
            <a:extLst>
              <a:ext uri="{FF2B5EF4-FFF2-40B4-BE49-F238E27FC236}">
                <a16:creationId xmlns:a16="http://schemas.microsoft.com/office/drawing/2014/main" id="{D88A8928-29DF-D14C-AD32-04A770405030}"/>
              </a:ext>
            </a:extLst>
          </p:cNvPr>
          <p:cNvSpPr/>
          <p:nvPr/>
        </p:nvSpPr>
        <p:spPr>
          <a:xfrm rot="5682218">
            <a:off x="7886947" y="4782840"/>
            <a:ext cx="2139351" cy="1224951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4664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A8B106F-AEFA-3043-A92C-0122A8F25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6409" y="333040"/>
            <a:ext cx="6252410" cy="1325563"/>
          </a:xfrm>
          <a:prstGeom prst="roundRect">
            <a:avLst/>
          </a:prstGeom>
          <a:solidFill>
            <a:srgbClr val="D88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sz="7200" dirty="0">
                <a:solidFill>
                  <a:schemeClr val="bg1"/>
                </a:solidFill>
                <a:latin typeface="Berlin Sans FB" panose="020E0602020502020306" pitchFamily="34" charset="77"/>
                <a:cs typeface="Eras Medium ITC" panose="020F0502020204030204" pitchFamily="34" charset="0"/>
              </a:rPr>
              <a:t>	L’amour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FABF92B-A09E-4D4B-A26A-0AF03E7583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489" r="8989" b="2554"/>
          <a:stretch/>
        </p:blipFill>
        <p:spPr>
          <a:xfrm>
            <a:off x="132494" y="2515756"/>
            <a:ext cx="2493822" cy="3852472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79BA634-8013-0043-95DF-27205504F6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8081" y="2230445"/>
            <a:ext cx="2209101" cy="2397110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2F7CE2BC-8099-9D42-95B3-7049C02BF6D1}"/>
              </a:ext>
            </a:extLst>
          </p:cNvPr>
          <p:cNvSpPr/>
          <p:nvPr/>
        </p:nvSpPr>
        <p:spPr>
          <a:xfrm>
            <a:off x="3184069" y="1897341"/>
            <a:ext cx="2804160" cy="307718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AD56EB6-1F28-8D44-AB71-DBE51B93BB0C}"/>
              </a:ext>
            </a:extLst>
          </p:cNvPr>
          <p:cNvSpPr txBox="1"/>
          <p:nvPr/>
        </p:nvSpPr>
        <p:spPr>
          <a:xfrm>
            <a:off x="3949857" y="2076556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Sur un visage</a:t>
            </a:r>
          </a:p>
        </p:txBody>
      </p:sp>
      <p:sp>
        <p:nvSpPr>
          <p:cNvPr id="10" name="Parchemin vertical 9">
            <a:extLst>
              <a:ext uri="{FF2B5EF4-FFF2-40B4-BE49-F238E27FC236}">
                <a16:creationId xmlns:a16="http://schemas.microsoft.com/office/drawing/2014/main" id="{05B81156-4FE5-3B40-A39B-2DAEED27F6CA}"/>
              </a:ext>
            </a:extLst>
          </p:cNvPr>
          <p:cNvSpPr/>
          <p:nvPr/>
        </p:nvSpPr>
        <p:spPr>
          <a:xfrm>
            <a:off x="9239703" y="300320"/>
            <a:ext cx="2804160" cy="6067908"/>
          </a:xfrm>
          <a:prstGeom prst="verticalScroll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5CD04F0-8380-9241-896A-E208601B8C8C}"/>
              </a:ext>
            </a:extLst>
          </p:cNvPr>
          <p:cNvSpPr txBox="1"/>
          <p:nvPr/>
        </p:nvSpPr>
        <p:spPr>
          <a:xfrm>
            <a:off x="10020552" y="351815"/>
            <a:ext cx="19287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Les mots de l’amour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E5BAA94-6C4A-434C-8C45-CBE5B8B1CEE8}"/>
              </a:ext>
            </a:extLst>
          </p:cNvPr>
          <p:cNvSpPr txBox="1"/>
          <p:nvPr/>
        </p:nvSpPr>
        <p:spPr>
          <a:xfrm>
            <a:off x="9683828" y="666545"/>
            <a:ext cx="1915909" cy="66973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19" name="Carré corné 18">
            <a:extLst>
              <a:ext uri="{FF2B5EF4-FFF2-40B4-BE49-F238E27FC236}">
                <a16:creationId xmlns:a16="http://schemas.microsoft.com/office/drawing/2014/main" id="{DB83DCB2-D9C5-4344-B6F6-85453EB3A068}"/>
              </a:ext>
            </a:extLst>
          </p:cNvPr>
          <p:cNvSpPr/>
          <p:nvPr/>
        </p:nvSpPr>
        <p:spPr>
          <a:xfrm>
            <a:off x="6350517" y="351815"/>
            <a:ext cx="3080866" cy="3410288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Autre processus 19">
            <a:extLst>
              <a:ext uri="{FF2B5EF4-FFF2-40B4-BE49-F238E27FC236}">
                <a16:creationId xmlns:a16="http://schemas.microsoft.com/office/drawing/2014/main" id="{CCC8D61E-5C9B-7D46-9A00-C2842ED100EF}"/>
              </a:ext>
            </a:extLst>
          </p:cNvPr>
          <p:cNvSpPr/>
          <p:nvPr/>
        </p:nvSpPr>
        <p:spPr>
          <a:xfrm>
            <a:off x="132494" y="1867989"/>
            <a:ext cx="2685502" cy="4807131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Où ressens-tu l’amour ?</a:t>
            </a:r>
          </a:p>
          <a:p>
            <a:pPr algn="ctr"/>
            <a:endParaRPr lang="fr-FR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3D1E954-CFB9-A74C-BDF4-A6795C3ECE35}"/>
              </a:ext>
            </a:extLst>
          </p:cNvPr>
          <p:cNvSpPr txBox="1"/>
          <p:nvPr/>
        </p:nvSpPr>
        <p:spPr>
          <a:xfrm>
            <a:off x="6426799" y="492369"/>
            <a:ext cx="3013967" cy="32830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Je ressens de l’amour quand ….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763B8DE-8E99-424C-BB47-EB25B87CCDF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858" t="9720" r="76189"/>
          <a:stretch/>
        </p:blipFill>
        <p:spPr>
          <a:xfrm>
            <a:off x="7908885" y="4130378"/>
            <a:ext cx="886692" cy="2375807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5B47163E-760B-2248-834F-041D698EB045}"/>
              </a:ext>
            </a:extLst>
          </p:cNvPr>
          <p:cNvSpPr txBox="1"/>
          <p:nvPr/>
        </p:nvSpPr>
        <p:spPr>
          <a:xfrm>
            <a:off x="6426799" y="4130378"/>
            <a:ext cx="1757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Le thermomètre des émotions :</a:t>
            </a:r>
          </a:p>
        </p:txBody>
      </p:sp>
      <p:sp>
        <p:nvSpPr>
          <p:cNvPr id="24" name="Terminaison 23">
            <a:extLst>
              <a:ext uri="{FF2B5EF4-FFF2-40B4-BE49-F238E27FC236}">
                <a16:creationId xmlns:a16="http://schemas.microsoft.com/office/drawing/2014/main" id="{6CAB3B87-2AF2-584C-98E8-253D10E34DD0}"/>
              </a:ext>
            </a:extLst>
          </p:cNvPr>
          <p:cNvSpPr/>
          <p:nvPr/>
        </p:nvSpPr>
        <p:spPr>
          <a:xfrm>
            <a:off x="3528442" y="5487216"/>
            <a:ext cx="3807507" cy="1187904"/>
          </a:xfrm>
          <a:prstGeom prst="flowChartTermina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EDC7897-C402-D540-A997-293979E039AE}"/>
              </a:ext>
            </a:extLst>
          </p:cNvPr>
          <p:cNvSpPr txBox="1"/>
          <p:nvPr/>
        </p:nvSpPr>
        <p:spPr>
          <a:xfrm>
            <a:off x="4075858" y="5101365"/>
            <a:ext cx="3262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Bonne ou mauvaise émotion ?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4B856C59-E33F-3743-A1E3-F02FABA05F33}"/>
              </a:ext>
            </a:extLst>
          </p:cNvPr>
          <p:cNvCxnSpPr>
            <a:cxnSpLocks/>
            <a:stCxn id="24" idx="0"/>
            <a:endCxn id="24" idx="2"/>
          </p:cNvCxnSpPr>
          <p:nvPr/>
        </p:nvCxnSpPr>
        <p:spPr>
          <a:xfrm>
            <a:off x="5432196" y="5487216"/>
            <a:ext cx="0" cy="11879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>
            <a:extLst>
              <a:ext uri="{FF2B5EF4-FFF2-40B4-BE49-F238E27FC236}">
                <a16:creationId xmlns:a16="http://schemas.microsoft.com/office/drawing/2014/main" id="{09B78663-7BED-7D4F-A605-A77D64566D02}"/>
              </a:ext>
            </a:extLst>
          </p:cNvPr>
          <p:cNvSpPr txBox="1"/>
          <p:nvPr/>
        </p:nvSpPr>
        <p:spPr>
          <a:xfrm>
            <a:off x="4069906" y="5734400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😁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3C8DA93-416D-C74D-9066-B2ABEDFF04BC}"/>
              </a:ext>
            </a:extLst>
          </p:cNvPr>
          <p:cNvSpPr txBox="1"/>
          <p:nvPr/>
        </p:nvSpPr>
        <p:spPr>
          <a:xfrm>
            <a:off x="5939992" y="5734400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😡</a:t>
            </a:r>
          </a:p>
        </p:txBody>
      </p:sp>
    </p:spTree>
    <p:extLst>
      <p:ext uri="{BB962C8B-B14F-4D97-AF65-F5344CB8AC3E}">
        <p14:creationId xmlns:p14="http://schemas.microsoft.com/office/powerpoint/2010/main" val="822600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A8B106F-AEFA-3043-A92C-0122A8F25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6409" y="333040"/>
            <a:ext cx="6252410" cy="1325563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7200" dirty="0">
                <a:solidFill>
                  <a:schemeClr val="bg1"/>
                </a:solidFill>
                <a:latin typeface="Berlin Sans FB" panose="020E0602020502020306" pitchFamily="34" charset="77"/>
                <a:cs typeface="Eras Medium ITC" panose="020F0502020204030204" pitchFamily="34" charset="0"/>
              </a:rPr>
              <a:t>	La colère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FABF92B-A09E-4D4B-A26A-0AF03E7583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489" r="8989" b="2554"/>
          <a:stretch/>
        </p:blipFill>
        <p:spPr>
          <a:xfrm>
            <a:off x="132494" y="2515756"/>
            <a:ext cx="2493822" cy="3852472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79BA634-8013-0043-95DF-27205504F6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8081" y="2230445"/>
            <a:ext cx="2209101" cy="2397110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2F7CE2BC-8099-9D42-95B3-7049C02BF6D1}"/>
              </a:ext>
            </a:extLst>
          </p:cNvPr>
          <p:cNvSpPr/>
          <p:nvPr/>
        </p:nvSpPr>
        <p:spPr>
          <a:xfrm>
            <a:off x="3184069" y="1897341"/>
            <a:ext cx="2804160" cy="307718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AD56EB6-1F28-8D44-AB71-DBE51B93BB0C}"/>
              </a:ext>
            </a:extLst>
          </p:cNvPr>
          <p:cNvSpPr txBox="1"/>
          <p:nvPr/>
        </p:nvSpPr>
        <p:spPr>
          <a:xfrm>
            <a:off x="3949857" y="2076556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Sur un visage</a:t>
            </a:r>
          </a:p>
        </p:txBody>
      </p:sp>
      <p:sp>
        <p:nvSpPr>
          <p:cNvPr id="10" name="Parchemin vertical 9">
            <a:extLst>
              <a:ext uri="{FF2B5EF4-FFF2-40B4-BE49-F238E27FC236}">
                <a16:creationId xmlns:a16="http://schemas.microsoft.com/office/drawing/2014/main" id="{05B81156-4FE5-3B40-A39B-2DAEED27F6CA}"/>
              </a:ext>
            </a:extLst>
          </p:cNvPr>
          <p:cNvSpPr/>
          <p:nvPr/>
        </p:nvSpPr>
        <p:spPr>
          <a:xfrm>
            <a:off x="9239703" y="421091"/>
            <a:ext cx="2804160" cy="6067908"/>
          </a:xfrm>
          <a:prstGeom prst="verticalScroll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5CD04F0-8380-9241-896A-E208601B8C8C}"/>
              </a:ext>
            </a:extLst>
          </p:cNvPr>
          <p:cNvSpPr txBox="1"/>
          <p:nvPr/>
        </p:nvSpPr>
        <p:spPr>
          <a:xfrm>
            <a:off x="10020552" y="472586"/>
            <a:ext cx="20233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Les mots de la colère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E5BAA94-6C4A-434C-8C45-CBE5B8B1CEE8}"/>
              </a:ext>
            </a:extLst>
          </p:cNvPr>
          <p:cNvSpPr txBox="1"/>
          <p:nvPr/>
        </p:nvSpPr>
        <p:spPr>
          <a:xfrm>
            <a:off x="9683828" y="787316"/>
            <a:ext cx="1915909" cy="66973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19" name="Carré corné 18">
            <a:extLst>
              <a:ext uri="{FF2B5EF4-FFF2-40B4-BE49-F238E27FC236}">
                <a16:creationId xmlns:a16="http://schemas.microsoft.com/office/drawing/2014/main" id="{DB83DCB2-D9C5-4344-B6F6-85453EB3A068}"/>
              </a:ext>
            </a:extLst>
          </p:cNvPr>
          <p:cNvSpPr/>
          <p:nvPr/>
        </p:nvSpPr>
        <p:spPr>
          <a:xfrm>
            <a:off x="6350517" y="472586"/>
            <a:ext cx="3080866" cy="3410288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Autre processus 19">
            <a:extLst>
              <a:ext uri="{FF2B5EF4-FFF2-40B4-BE49-F238E27FC236}">
                <a16:creationId xmlns:a16="http://schemas.microsoft.com/office/drawing/2014/main" id="{CCC8D61E-5C9B-7D46-9A00-C2842ED100EF}"/>
              </a:ext>
            </a:extLst>
          </p:cNvPr>
          <p:cNvSpPr/>
          <p:nvPr/>
        </p:nvSpPr>
        <p:spPr>
          <a:xfrm>
            <a:off x="132494" y="1867989"/>
            <a:ext cx="2685502" cy="4807131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Où ressens-tu la colère ?</a:t>
            </a:r>
          </a:p>
          <a:p>
            <a:pPr algn="ctr"/>
            <a:endParaRPr lang="fr-FR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3D1E954-CFB9-A74C-BDF4-A6795C3ECE35}"/>
              </a:ext>
            </a:extLst>
          </p:cNvPr>
          <p:cNvSpPr txBox="1"/>
          <p:nvPr/>
        </p:nvSpPr>
        <p:spPr>
          <a:xfrm>
            <a:off x="6426799" y="613140"/>
            <a:ext cx="3062057" cy="32830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Je ressens de la colère quand … 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763B8DE-8E99-424C-BB47-EB25B87CCDF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858" t="9720" r="76189"/>
          <a:stretch/>
        </p:blipFill>
        <p:spPr>
          <a:xfrm>
            <a:off x="7908885" y="4130378"/>
            <a:ext cx="886692" cy="2375807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5B47163E-760B-2248-834F-041D698EB045}"/>
              </a:ext>
            </a:extLst>
          </p:cNvPr>
          <p:cNvSpPr txBox="1"/>
          <p:nvPr/>
        </p:nvSpPr>
        <p:spPr>
          <a:xfrm>
            <a:off x="6426799" y="4130378"/>
            <a:ext cx="1757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Le thermomètre des émotions :</a:t>
            </a:r>
          </a:p>
        </p:txBody>
      </p:sp>
      <p:sp>
        <p:nvSpPr>
          <p:cNvPr id="24" name="Terminaison 23">
            <a:extLst>
              <a:ext uri="{FF2B5EF4-FFF2-40B4-BE49-F238E27FC236}">
                <a16:creationId xmlns:a16="http://schemas.microsoft.com/office/drawing/2014/main" id="{6CAB3B87-2AF2-584C-98E8-253D10E34DD0}"/>
              </a:ext>
            </a:extLst>
          </p:cNvPr>
          <p:cNvSpPr/>
          <p:nvPr/>
        </p:nvSpPr>
        <p:spPr>
          <a:xfrm>
            <a:off x="3528442" y="5487216"/>
            <a:ext cx="3807507" cy="1187904"/>
          </a:xfrm>
          <a:prstGeom prst="flowChartTermina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EDC7897-C402-D540-A997-293979E039AE}"/>
              </a:ext>
            </a:extLst>
          </p:cNvPr>
          <p:cNvSpPr txBox="1"/>
          <p:nvPr/>
        </p:nvSpPr>
        <p:spPr>
          <a:xfrm>
            <a:off x="4075858" y="5101365"/>
            <a:ext cx="3262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Bonne ou mauvaise émotion ?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4B856C59-E33F-3743-A1E3-F02FABA05F33}"/>
              </a:ext>
            </a:extLst>
          </p:cNvPr>
          <p:cNvCxnSpPr>
            <a:cxnSpLocks/>
            <a:stCxn id="24" idx="0"/>
            <a:endCxn id="24" idx="2"/>
          </p:cNvCxnSpPr>
          <p:nvPr/>
        </p:nvCxnSpPr>
        <p:spPr>
          <a:xfrm>
            <a:off x="5432196" y="5487216"/>
            <a:ext cx="0" cy="11879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>
            <a:extLst>
              <a:ext uri="{FF2B5EF4-FFF2-40B4-BE49-F238E27FC236}">
                <a16:creationId xmlns:a16="http://schemas.microsoft.com/office/drawing/2014/main" id="{09B78663-7BED-7D4F-A605-A77D64566D02}"/>
              </a:ext>
            </a:extLst>
          </p:cNvPr>
          <p:cNvSpPr txBox="1"/>
          <p:nvPr/>
        </p:nvSpPr>
        <p:spPr>
          <a:xfrm>
            <a:off x="4069906" y="5734400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😁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3C8DA93-416D-C74D-9066-B2ABEDFF04BC}"/>
              </a:ext>
            </a:extLst>
          </p:cNvPr>
          <p:cNvSpPr txBox="1"/>
          <p:nvPr/>
        </p:nvSpPr>
        <p:spPr>
          <a:xfrm>
            <a:off x="5939992" y="5734400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😡</a:t>
            </a:r>
          </a:p>
        </p:txBody>
      </p:sp>
    </p:spTree>
    <p:extLst>
      <p:ext uri="{BB962C8B-B14F-4D97-AF65-F5344CB8AC3E}">
        <p14:creationId xmlns:p14="http://schemas.microsoft.com/office/powerpoint/2010/main" val="668172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A8B106F-AEFA-3043-A92C-0122A8F25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6409" y="333040"/>
            <a:ext cx="6252410" cy="132556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sz="7200" dirty="0">
                <a:solidFill>
                  <a:schemeClr val="bg1"/>
                </a:solidFill>
                <a:latin typeface="Berlin Sans FB" panose="020E0602020502020306" pitchFamily="34" charset="77"/>
                <a:cs typeface="Eras Medium ITC" panose="020F0502020204030204" pitchFamily="34" charset="0"/>
              </a:rPr>
              <a:t>	La joie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FABF92B-A09E-4D4B-A26A-0AF03E7583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489" r="8989" b="2554"/>
          <a:stretch/>
        </p:blipFill>
        <p:spPr>
          <a:xfrm>
            <a:off x="132494" y="2515756"/>
            <a:ext cx="2493822" cy="3852472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79BA634-8013-0043-95DF-27205504F6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8081" y="2230445"/>
            <a:ext cx="2209101" cy="2397110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2F7CE2BC-8099-9D42-95B3-7049C02BF6D1}"/>
              </a:ext>
            </a:extLst>
          </p:cNvPr>
          <p:cNvSpPr/>
          <p:nvPr/>
        </p:nvSpPr>
        <p:spPr>
          <a:xfrm>
            <a:off x="3184069" y="1897341"/>
            <a:ext cx="2804160" cy="307718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AD56EB6-1F28-8D44-AB71-DBE51B93BB0C}"/>
              </a:ext>
            </a:extLst>
          </p:cNvPr>
          <p:cNvSpPr txBox="1"/>
          <p:nvPr/>
        </p:nvSpPr>
        <p:spPr>
          <a:xfrm>
            <a:off x="3949857" y="2076556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Sur un visage</a:t>
            </a:r>
          </a:p>
        </p:txBody>
      </p:sp>
      <p:sp>
        <p:nvSpPr>
          <p:cNvPr id="10" name="Parchemin vertical 9">
            <a:extLst>
              <a:ext uri="{FF2B5EF4-FFF2-40B4-BE49-F238E27FC236}">
                <a16:creationId xmlns:a16="http://schemas.microsoft.com/office/drawing/2014/main" id="{05B81156-4FE5-3B40-A39B-2DAEED27F6CA}"/>
              </a:ext>
            </a:extLst>
          </p:cNvPr>
          <p:cNvSpPr/>
          <p:nvPr/>
        </p:nvSpPr>
        <p:spPr>
          <a:xfrm>
            <a:off x="9239703" y="386585"/>
            <a:ext cx="2804160" cy="6067908"/>
          </a:xfrm>
          <a:prstGeom prst="verticalScroll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5CD04F0-8380-9241-896A-E208601B8C8C}"/>
              </a:ext>
            </a:extLst>
          </p:cNvPr>
          <p:cNvSpPr txBox="1"/>
          <p:nvPr/>
        </p:nvSpPr>
        <p:spPr>
          <a:xfrm>
            <a:off x="10020552" y="438080"/>
            <a:ext cx="17732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Les mots de la joie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E5BAA94-6C4A-434C-8C45-CBE5B8B1CEE8}"/>
              </a:ext>
            </a:extLst>
          </p:cNvPr>
          <p:cNvSpPr txBox="1"/>
          <p:nvPr/>
        </p:nvSpPr>
        <p:spPr>
          <a:xfrm>
            <a:off x="9683828" y="752810"/>
            <a:ext cx="1915909" cy="66973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19" name="Carré corné 18">
            <a:extLst>
              <a:ext uri="{FF2B5EF4-FFF2-40B4-BE49-F238E27FC236}">
                <a16:creationId xmlns:a16="http://schemas.microsoft.com/office/drawing/2014/main" id="{DB83DCB2-D9C5-4344-B6F6-85453EB3A068}"/>
              </a:ext>
            </a:extLst>
          </p:cNvPr>
          <p:cNvSpPr/>
          <p:nvPr/>
        </p:nvSpPr>
        <p:spPr>
          <a:xfrm>
            <a:off x="6350517" y="438080"/>
            <a:ext cx="3080866" cy="3410288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Autre processus 19">
            <a:extLst>
              <a:ext uri="{FF2B5EF4-FFF2-40B4-BE49-F238E27FC236}">
                <a16:creationId xmlns:a16="http://schemas.microsoft.com/office/drawing/2014/main" id="{CCC8D61E-5C9B-7D46-9A00-C2842ED100EF}"/>
              </a:ext>
            </a:extLst>
          </p:cNvPr>
          <p:cNvSpPr/>
          <p:nvPr/>
        </p:nvSpPr>
        <p:spPr>
          <a:xfrm>
            <a:off x="132494" y="1867989"/>
            <a:ext cx="2685502" cy="4807131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Où ressens-tu la joie ?</a:t>
            </a:r>
          </a:p>
          <a:p>
            <a:pPr algn="ctr"/>
            <a:endParaRPr lang="fr-FR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3D1E954-CFB9-A74C-BDF4-A6795C3ECE35}"/>
              </a:ext>
            </a:extLst>
          </p:cNvPr>
          <p:cNvSpPr txBox="1"/>
          <p:nvPr/>
        </p:nvSpPr>
        <p:spPr>
          <a:xfrm>
            <a:off x="6426799" y="578634"/>
            <a:ext cx="3013967" cy="32830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Je ressens de la joie quand ….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763B8DE-8E99-424C-BB47-EB25B87CCDF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858" t="9720" r="76189"/>
          <a:stretch/>
        </p:blipFill>
        <p:spPr>
          <a:xfrm>
            <a:off x="7908885" y="4130378"/>
            <a:ext cx="886692" cy="2375807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5B47163E-760B-2248-834F-041D698EB045}"/>
              </a:ext>
            </a:extLst>
          </p:cNvPr>
          <p:cNvSpPr txBox="1"/>
          <p:nvPr/>
        </p:nvSpPr>
        <p:spPr>
          <a:xfrm>
            <a:off x="6426799" y="4130378"/>
            <a:ext cx="1757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Le thermomètre des émotions :</a:t>
            </a:r>
          </a:p>
        </p:txBody>
      </p:sp>
      <p:sp>
        <p:nvSpPr>
          <p:cNvPr id="24" name="Terminaison 23">
            <a:extLst>
              <a:ext uri="{FF2B5EF4-FFF2-40B4-BE49-F238E27FC236}">
                <a16:creationId xmlns:a16="http://schemas.microsoft.com/office/drawing/2014/main" id="{6CAB3B87-2AF2-584C-98E8-253D10E34DD0}"/>
              </a:ext>
            </a:extLst>
          </p:cNvPr>
          <p:cNvSpPr/>
          <p:nvPr/>
        </p:nvSpPr>
        <p:spPr>
          <a:xfrm>
            <a:off x="3528442" y="5487216"/>
            <a:ext cx="3807507" cy="1187904"/>
          </a:xfrm>
          <a:prstGeom prst="flowChartTermina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EDC7897-C402-D540-A997-293979E039AE}"/>
              </a:ext>
            </a:extLst>
          </p:cNvPr>
          <p:cNvSpPr txBox="1"/>
          <p:nvPr/>
        </p:nvSpPr>
        <p:spPr>
          <a:xfrm>
            <a:off x="4075858" y="5101365"/>
            <a:ext cx="3262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Bonne ou mauvaise émotion ?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4B856C59-E33F-3743-A1E3-F02FABA05F33}"/>
              </a:ext>
            </a:extLst>
          </p:cNvPr>
          <p:cNvCxnSpPr>
            <a:cxnSpLocks/>
            <a:stCxn id="24" idx="0"/>
            <a:endCxn id="24" idx="2"/>
          </p:cNvCxnSpPr>
          <p:nvPr/>
        </p:nvCxnSpPr>
        <p:spPr>
          <a:xfrm>
            <a:off x="5432196" y="5487216"/>
            <a:ext cx="0" cy="11879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>
            <a:extLst>
              <a:ext uri="{FF2B5EF4-FFF2-40B4-BE49-F238E27FC236}">
                <a16:creationId xmlns:a16="http://schemas.microsoft.com/office/drawing/2014/main" id="{09B78663-7BED-7D4F-A605-A77D64566D02}"/>
              </a:ext>
            </a:extLst>
          </p:cNvPr>
          <p:cNvSpPr txBox="1"/>
          <p:nvPr/>
        </p:nvSpPr>
        <p:spPr>
          <a:xfrm>
            <a:off x="4069906" y="5734400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😁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3C8DA93-416D-C74D-9066-B2ABEDFF04BC}"/>
              </a:ext>
            </a:extLst>
          </p:cNvPr>
          <p:cNvSpPr txBox="1"/>
          <p:nvPr/>
        </p:nvSpPr>
        <p:spPr>
          <a:xfrm>
            <a:off x="5939992" y="5734400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😡</a:t>
            </a:r>
          </a:p>
        </p:txBody>
      </p:sp>
    </p:spTree>
    <p:extLst>
      <p:ext uri="{BB962C8B-B14F-4D97-AF65-F5344CB8AC3E}">
        <p14:creationId xmlns:p14="http://schemas.microsoft.com/office/powerpoint/2010/main" val="401374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A8B106F-AEFA-3043-A92C-0122A8F25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6409" y="333040"/>
            <a:ext cx="6252410" cy="1325563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sz="7200" dirty="0">
                <a:solidFill>
                  <a:schemeClr val="bg1"/>
                </a:solidFill>
                <a:latin typeface="Berlin Sans FB" panose="020E0602020502020306" pitchFamily="34" charset="77"/>
                <a:cs typeface="Eras Medium ITC" panose="020F0502020204030204" pitchFamily="34" charset="0"/>
              </a:rPr>
              <a:t>	La tristesse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FABF92B-A09E-4D4B-A26A-0AF03E7583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489" r="8989" b="2554"/>
          <a:stretch/>
        </p:blipFill>
        <p:spPr>
          <a:xfrm>
            <a:off x="132494" y="2515756"/>
            <a:ext cx="2493822" cy="3852472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79BA634-8013-0043-95DF-27205504F6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8081" y="2230445"/>
            <a:ext cx="2209101" cy="2397110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2F7CE2BC-8099-9D42-95B3-7049C02BF6D1}"/>
              </a:ext>
            </a:extLst>
          </p:cNvPr>
          <p:cNvSpPr/>
          <p:nvPr/>
        </p:nvSpPr>
        <p:spPr>
          <a:xfrm>
            <a:off x="3184069" y="1897341"/>
            <a:ext cx="2804160" cy="307718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AD56EB6-1F28-8D44-AB71-DBE51B93BB0C}"/>
              </a:ext>
            </a:extLst>
          </p:cNvPr>
          <p:cNvSpPr txBox="1"/>
          <p:nvPr/>
        </p:nvSpPr>
        <p:spPr>
          <a:xfrm>
            <a:off x="3949857" y="2076556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Sur un visage</a:t>
            </a:r>
          </a:p>
        </p:txBody>
      </p:sp>
      <p:sp>
        <p:nvSpPr>
          <p:cNvPr id="10" name="Parchemin vertical 9">
            <a:extLst>
              <a:ext uri="{FF2B5EF4-FFF2-40B4-BE49-F238E27FC236}">
                <a16:creationId xmlns:a16="http://schemas.microsoft.com/office/drawing/2014/main" id="{05B81156-4FE5-3B40-A39B-2DAEED27F6CA}"/>
              </a:ext>
            </a:extLst>
          </p:cNvPr>
          <p:cNvSpPr/>
          <p:nvPr/>
        </p:nvSpPr>
        <p:spPr>
          <a:xfrm>
            <a:off x="9239703" y="403838"/>
            <a:ext cx="2804160" cy="6067908"/>
          </a:xfrm>
          <a:prstGeom prst="verticalScroll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5CD04F0-8380-9241-896A-E208601B8C8C}"/>
              </a:ext>
            </a:extLst>
          </p:cNvPr>
          <p:cNvSpPr txBox="1"/>
          <p:nvPr/>
        </p:nvSpPr>
        <p:spPr>
          <a:xfrm>
            <a:off x="9924371" y="462286"/>
            <a:ext cx="21194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Les mots de la tristesse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E5BAA94-6C4A-434C-8C45-CBE5B8B1CEE8}"/>
              </a:ext>
            </a:extLst>
          </p:cNvPr>
          <p:cNvSpPr txBox="1"/>
          <p:nvPr/>
        </p:nvSpPr>
        <p:spPr>
          <a:xfrm>
            <a:off x="9683828" y="770063"/>
            <a:ext cx="1915909" cy="66973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19" name="Carré corné 18">
            <a:extLst>
              <a:ext uri="{FF2B5EF4-FFF2-40B4-BE49-F238E27FC236}">
                <a16:creationId xmlns:a16="http://schemas.microsoft.com/office/drawing/2014/main" id="{DB83DCB2-D9C5-4344-B6F6-85453EB3A068}"/>
              </a:ext>
            </a:extLst>
          </p:cNvPr>
          <p:cNvSpPr/>
          <p:nvPr/>
        </p:nvSpPr>
        <p:spPr>
          <a:xfrm>
            <a:off x="6350517" y="455333"/>
            <a:ext cx="3080866" cy="3410288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Autre processus 19">
            <a:extLst>
              <a:ext uri="{FF2B5EF4-FFF2-40B4-BE49-F238E27FC236}">
                <a16:creationId xmlns:a16="http://schemas.microsoft.com/office/drawing/2014/main" id="{CCC8D61E-5C9B-7D46-9A00-C2842ED100EF}"/>
              </a:ext>
            </a:extLst>
          </p:cNvPr>
          <p:cNvSpPr/>
          <p:nvPr/>
        </p:nvSpPr>
        <p:spPr>
          <a:xfrm>
            <a:off x="132494" y="1867989"/>
            <a:ext cx="2685502" cy="4807131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Où ressens-tu la tristesse ?</a:t>
            </a:r>
          </a:p>
          <a:p>
            <a:pPr algn="ctr"/>
            <a:endParaRPr lang="fr-FR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3D1E954-CFB9-A74C-BDF4-A6795C3ECE35}"/>
              </a:ext>
            </a:extLst>
          </p:cNvPr>
          <p:cNvSpPr txBox="1"/>
          <p:nvPr/>
        </p:nvSpPr>
        <p:spPr>
          <a:xfrm>
            <a:off x="6426799" y="595887"/>
            <a:ext cx="3158237" cy="32830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Je ressens de la tristesse quand ….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763B8DE-8E99-424C-BB47-EB25B87CCDF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858" t="9720" r="76189"/>
          <a:stretch/>
        </p:blipFill>
        <p:spPr>
          <a:xfrm>
            <a:off x="7908885" y="4130378"/>
            <a:ext cx="886692" cy="2375807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5B47163E-760B-2248-834F-041D698EB045}"/>
              </a:ext>
            </a:extLst>
          </p:cNvPr>
          <p:cNvSpPr txBox="1"/>
          <p:nvPr/>
        </p:nvSpPr>
        <p:spPr>
          <a:xfrm>
            <a:off x="6426799" y="4130378"/>
            <a:ext cx="1757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Le thermomètre des émotions :</a:t>
            </a:r>
          </a:p>
        </p:txBody>
      </p:sp>
      <p:sp>
        <p:nvSpPr>
          <p:cNvPr id="24" name="Terminaison 23">
            <a:extLst>
              <a:ext uri="{FF2B5EF4-FFF2-40B4-BE49-F238E27FC236}">
                <a16:creationId xmlns:a16="http://schemas.microsoft.com/office/drawing/2014/main" id="{6CAB3B87-2AF2-584C-98E8-253D10E34DD0}"/>
              </a:ext>
            </a:extLst>
          </p:cNvPr>
          <p:cNvSpPr/>
          <p:nvPr/>
        </p:nvSpPr>
        <p:spPr>
          <a:xfrm>
            <a:off x="3528442" y="5487216"/>
            <a:ext cx="3807507" cy="1187904"/>
          </a:xfrm>
          <a:prstGeom prst="flowChartTermina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EDC7897-C402-D540-A997-293979E039AE}"/>
              </a:ext>
            </a:extLst>
          </p:cNvPr>
          <p:cNvSpPr txBox="1"/>
          <p:nvPr/>
        </p:nvSpPr>
        <p:spPr>
          <a:xfrm>
            <a:off x="4075858" y="5101365"/>
            <a:ext cx="3262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Bonne ou mauvaise émotion ?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4B856C59-E33F-3743-A1E3-F02FABA05F33}"/>
              </a:ext>
            </a:extLst>
          </p:cNvPr>
          <p:cNvCxnSpPr>
            <a:cxnSpLocks/>
            <a:stCxn id="24" idx="0"/>
            <a:endCxn id="24" idx="2"/>
          </p:cNvCxnSpPr>
          <p:nvPr/>
        </p:nvCxnSpPr>
        <p:spPr>
          <a:xfrm>
            <a:off x="5432196" y="5487216"/>
            <a:ext cx="0" cy="11879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>
            <a:extLst>
              <a:ext uri="{FF2B5EF4-FFF2-40B4-BE49-F238E27FC236}">
                <a16:creationId xmlns:a16="http://schemas.microsoft.com/office/drawing/2014/main" id="{09B78663-7BED-7D4F-A605-A77D64566D02}"/>
              </a:ext>
            </a:extLst>
          </p:cNvPr>
          <p:cNvSpPr txBox="1"/>
          <p:nvPr/>
        </p:nvSpPr>
        <p:spPr>
          <a:xfrm>
            <a:off x="4069906" y="5734400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😁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3C8DA93-416D-C74D-9066-B2ABEDFF04BC}"/>
              </a:ext>
            </a:extLst>
          </p:cNvPr>
          <p:cNvSpPr txBox="1"/>
          <p:nvPr/>
        </p:nvSpPr>
        <p:spPr>
          <a:xfrm>
            <a:off x="5939992" y="5734400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😡</a:t>
            </a:r>
          </a:p>
        </p:txBody>
      </p:sp>
    </p:spTree>
    <p:extLst>
      <p:ext uri="{BB962C8B-B14F-4D97-AF65-F5344CB8AC3E}">
        <p14:creationId xmlns:p14="http://schemas.microsoft.com/office/powerpoint/2010/main" val="651370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A8B106F-AEFA-3043-A92C-0122A8F25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6409" y="333040"/>
            <a:ext cx="6252410" cy="1325563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sz="7200" dirty="0">
                <a:solidFill>
                  <a:schemeClr val="bg1"/>
                </a:solidFill>
                <a:latin typeface="Berlin Sans FB" panose="020E0602020502020306" pitchFamily="34" charset="77"/>
                <a:cs typeface="Eras Medium ITC" panose="020F0502020204030204" pitchFamily="34" charset="0"/>
              </a:rPr>
              <a:t>	La peur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FABF92B-A09E-4D4B-A26A-0AF03E7583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489" r="8989" b="2554"/>
          <a:stretch/>
        </p:blipFill>
        <p:spPr>
          <a:xfrm>
            <a:off x="132494" y="2515756"/>
            <a:ext cx="2493822" cy="3852472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79BA634-8013-0043-95DF-27205504F6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8081" y="2230445"/>
            <a:ext cx="2209101" cy="2397110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2F7CE2BC-8099-9D42-95B3-7049C02BF6D1}"/>
              </a:ext>
            </a:extLst>
          </p:cNvPr>
          <p:cNvSpPr/>
          <p:nvPr/>
        </p:nvSpPr>
        <p:spPr>
          <a:xfrm>
            <a:off x="3184069" y="1897341"/>
            <a:ext cx="2804160" cy="307718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AD56EB6-1F28-8D44-AB71-DBE51B93BB0C}"/>
              </a:ext>
            </a:extLst>
          </p:cNvPr>
          <p:cNvSpPr txBox="1"/>
          <p:nvPr/>
        </p:nvSpPr>
        <p:spPr>
          <a:xfrm>
            <a:off x="3949857" y="2076556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Sur un visage</a:t>
            </a:r>
          </a:p>
        </p:txBody>
      </p:sp>
      <p:sp>
        <p:nvSpPr>
          <p:cNvPr id="10" name="Parchemin vertical 9">
            <a:extLst>
              <a:ext uri="{FF2B5EF4-FFF2-40B4-BE49-F238E27FC236}">
                <a16:creationId xmlns:a16="http://schemas.microsoft.com/office/drawing/2014/main" id="{05B81156-4FE5-3B40-A39B-2DAEED27F6CA}"/>
              </a:ext>
            </a:extLst>
          </p:cNvPr>
          <p:cNvSpPr/>
          <p:nvPr/>
        </p:nvSpPr>
        <p:spPr>
          <a:xfrm>
            <a:off x="9239703" y="455597"/>
            <a:ext cx="2804160" cy="6067908"/>
          </a:xfrm>
          <a:prstGeom prst="verticalScroll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5CD04F0-8380-9241-896A-E208601B8C8C}"/>
              </a:ext>
            </a:extLst>
          </p:cNvPr>
          <p:cNvSpPr txBox="1"/>
          <p:nvPr/>
        </p:nvSpPr>
        <p:spPr>
          <a:xfrm>
            <a:off x="10020552" y="507092"/>
            <a:ext cx="18694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Les mots de la peur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E5BAA94-6C4A-434C-8C45-CBE5B8B1CEE8}"/>
              </a:ext>
            </a:extLst>
          </p:cNvPr>
          <p:cNvSpPr txBox="1"/>
          <p:nvPr/>
        </p:nvSpPr>
        <p:spPr>
          <a:xfrm>
            <a:off x="9683828" y="821822"/>
            <a:ext cx="1915909" cy="66973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r>
              <a:rPr lang="fr-FR" dirty="0"/>
              <a:t>_______________</a:t>
            </a:r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19" name="Carré corné 18">
            <a:extLst>
              <a:ext uri="{FF2B5EF4-FFF2-40B4-BE49-F238E27FC236}">
                <a16:creationId xmlns:a16="http://schemas.microsoft.com/office/drawing/2014/main" id="{DB83DCB2-D9C5-4344-B6F6-85453EB3A068}"/>
              </a:ext>
            </a:extLst>
          </p:cNvPr>
          <p:cNvSpPr/>
          <p:nvPr/>
        </p:nvSpPr>
        <p:spPr>
          <a:xfrm>
            <a:off x="6350517" y="507092"/>
            <a:ext cx="3080866" cy="3410288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Autre processus 19">
            <a:extLst>
              <a:ext uri="{FF2B5EF4-FFF2-40B4-BE49-F238E27FC236}">
                <a16:creationId xmlns:a16="http://schemas.microsoft.com/office/drawing/2014/main" id="{CCC8D61E-5C9B-7D46-9A00-C2842ED100EF}"/>
              </a:ext>
            </a:extLst>
          </p:cNvPr>
          <p:cNvSpPr/>
          <p:nvPr/>
        </p:nvSpPr>
        <p:spPr>
          <a:xfrm>
            <a:off x="132494" y="1867989"/>
            <a:ext cx="2685502" cy="4807131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Où ressens-tu la peur ?</a:t>
            </a:r>
          </a:p>
          <a:p>
            <a:pPr algn="ctr"/>
            <a:endParaRPr lang="fr-FR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3D1E954-CFB9-A74C-BDF4-A6795C3ECE35}"/>
              </a:ext>
            </a:extLst>
          </p:cNvPr>
          <p:cNvSpPr txBox="1"/>
          <p:nvPr/>
        </p:nvSpPr>
        <p:spPr>
          <a:xfrm>
            <a:off x="6426799" y="647646"/>
            <a:ext cx="3013967" cy="32830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Je ressens de la peur quand ….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___________________________</a:t>
            </a:r>
          </a:p>
          <a:p>
            <a:pPr>
              <a:lnSpc>
                <a:spcPct val="150000"/>
              </a:lnSpc>
            </a:pPr>
            <a:r>
              <a:rPr lang="fr-FR" sz="1400" dirty="0">
                <a:latin typeface="Century Gothic" panose="020B0502020202020204" pitchFamily="34" charset="0"/>
              </a:rPr>
              <a:t>__________________________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763B8DE-8E99-424C-BB47-EB25B87CCDF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858" t="9720" r="76189"/>
          <a:stretch/>
        </p:blipFill>
        <p:spPr>
          <a:xfrm>
            <a:off x="7908885" y="4130378"/>
            <a:ext cx="886692" cy="2375807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5B47163E-760B-2248-834F-041D698EB045}"/>
              </a:ext>
            </a:extLst>
          </p:cNvPr>
          <p:cNvSpPr txBox="1"/>
          <p:nvPr/>
        </p:nvSpPr>
        <p:spPr>
          <a:xfrm>
            <a:off x="6426799" y="4130378"/>
            <a:ext cx="1757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Le thermomètre des émotions :</a:t>
            </a:r>
          </a:p>
        </p:txBody>
      </p:sp>
      <p:sp>
        <p:nvSpPr>
          <p:cNvPr id="24" name="Terminaison 23">
            <a:extLst>
              <a:ext uri="{FF2B5EF4-FFF2-40B4-BE49-F238E27FC236}">
                <a16:creationId xmlns:a16="http://schemas.microsoft.com/office/drawing/2014/main" id="{6CAB3B87-2AF2-584C-98E8-253D10E34DD0}"/>
              </a:ext>
            </a:extLst>
          </p:cNvPr>
          <p:cNvSpPr/>
          <p:nvPr/>
        </p:nvSpPr>
        <p:spPr>
          <a:xfrm>
            <a:off x="3528442" y="5487216"/>
            <a:ext cx="3807507" cy="1187904"/>
          </a:xfrm>
          <a:prstGeom prst="flowChartTermina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EDC7897-C402-D540-A997-293979E039AE}"/>
              </a:ext>
            </a:extLst>
          </p:cNvPr>
          <p:cNvSpPr txBox="1"/>
          <p:nvPr/>
        </p:nvSpPr>
        <p:spPr>
          <a:xfrm>
            <a:off x="4075858" y="5101365"/>
            <a:ext cx="3262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Bonne ou mauvaise émotion ?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4B856C59-E33F-3743-A1E3-F02FABA05F33}"/>
              </a:ext>
            </a:extLst>
          </p:cNvPr>
          <p:cNvCxnSpPr>
            <a:cxnSpLocks/>
            <a:stCxn id="24" idx="0"/>
            <a:endCxn id="24" idx="2"/>
          </p:cNvCxnSpPr>
          <p:nvPr/>
        </p:nvCxnSpPr>
        <p:spPr>
          <a:xfrm>
            <a:off x="5432196" y="5487216"/>
            <a:ext cx="0" cy="11879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>
            <a:extLst>
              <a:ext uri="{FF2B5EF4-FFF2-40B4-BE49-F238E27FC236}">
                <a16:creationId xmlns:a16="http://schemas.microsoft.com/office/drawing/2014/main" id="{09B78663-7BED-7D4F-A605-A77D64566D02}"/>
              </a:ext>
            </a:extLst>
          </p:cNvPr>
          <p:cNvSpPr txBox="1"/>
          <p:nvPr/>
        </p:nvSpPr>
        <p:spPr>
          <a:xfrm>
            <a:off x="4069906" y="5734400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😁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3C8DA93-416D-C74D-9066-B2ABEDFF04BC}"/>
              </a:ext>
            </a:extLst>
          </p:cNvPr>
          <p:cNvSpPr txBox="1"/>
          <p:nvPr/>
        </p:nvSpPr>
        <p:spPr>
          <a:xfrm>
            <a:off x="5939992" y="5734400"/>
            <a:ext cx="10287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4800" dirty="0"/>
              <a:t>😡</a:t>
            </a:r>
          </a:p>
        </p:txBody>
      </p:sp>
    </p:spTree>
    <p:extLst>
      <p:ext uri="{BB962C8B-B14F-4D97-AF65-F5344CB8AC3E}">
        <p14:creationId xmlns:p14="http://schemas.microsoft.com/office/powerpoint/2010/main" val="3434122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61B52C-79E9-1249-BF48-8E30DD60F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695" y="172528"/>
            <a:ext cx="4797725" cy="1325563"/>
          </a:xfrm>
        </p:spPr>
        <p:txBody>
          <a:bodyPr>
            <a:normAutofit/>
          </a:bodyPr>
          <a:lstStyle/>
          <a:p>
            <a:pPr algn="ctr"/>
            <a:r>
              <a:rPr lang="fr-FR" sz="1800" dirty="0">
                <a:latin typeface="Century Gothic" panose="020B0502020202020204" pitchFamily="34" charset="0"/>
              </a:rPr>
              <a:t>Quand je ressens de la peur, je peux …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F0D1287F-FB57-CB4D-8B1F-1D24A92B2725}"/>
              </a:ext>
            </a:extLst>
          </p:cNvPr>
          <p:cNvSpPr txBox="1">
            <a:spLocks/>
          </p:cNvSpPr>
          <p:nvPr/>
        </p:nvSpPr>
        <p:spPr>
          <a:xfrm>
            <a:off x="6533073" y="345057"/>
            <a:ext cx="47977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dirty="0">
                <a:latin typeface="Century Gothic" panose="020B0502020202020204" pitchFamily="34" charset="0"/>
              </a:rPr>
              <a:t>Quand je vois un camarade qui a peur, je peux … 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18DB878C-9B63-A643-8D56-2176B9E93E80}"/>
              </a:ext>
            </a:extLst>
          </p:cNvPr>
          <p:cNvSpPr/>
          <p:nvPr/>
        </p:nvSpPr>
        <p:spPr>
          <a:xfrm>
            <a:off x="400407" y="172528"/>
            <a:ext cx="5246299" cy="6211019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7C153F89-2A60-764B-A3AA-C0318797FA8C}"/>
              </a:ext>
            </a:extLst>
          </p:cNvPr>
          <p:cNvSpPr/>
          <p:nvPr/>
        </p:nvSpPr>
        <p:spPr>
          <a:xfrm>
            <a:off x="6314535" y="172528"/>
            <a:ext cx="5246299" cy="6211019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18143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527</Words>
  <Application>Microsoft Macintosh PowerPoint</Application>
  <PresentationFormat>Grand écran</PresentationFormat>
  <Paragraphs>208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Berlin Sans FB</vt:lpstr>
      <vt:lpstr>Calibri</vt:lpstr>
      <vt:lpstr>Calibri Light</vt:lpstr>
      <vt:lpstr>Century Gothic</vt:lpstr>
      <vt:lpstr>Thème Office</vt:lpstr>
      <vt:lpstr>Ordre chronologique de la séquence : </vt:lpstr>
      <vt:lpstr>Présentation PowerPoint</vt:lpstr>
      <vt:lpstr>Quelles émotions connais-tu ? Écris ou dessine. </vt:lpstr>
      <vt:lpstr> L’amour</vt:lpstr>
      <vt:lpstr> La colère</vt:lpstr>
      <vt:lpstr> La joie</vt:lpstr>
      <vt:lpstr> La tristesse</vt:lpstr>
      <vt:lpstr> La peur</vt:lpstr>
      <vt:lpstr>Quand je ressens de la peur, je peux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Stéphanie Rodrigues</dc:creator>
  <cp:lastModifiedBy>Stéphanie Rodrigues</cp:lastModifiedBy>
  <cp:revision>5</cp:revision>
  <cp:lastPrinted>2021-08-09T20:52:35Z</cp:lastPrinted>
  <dcterms:created xsi:type="dcterms:W3CDTF">2021-08-09T20:05:51Z</dcterms:created>
  <dcterms:modified xsi:type="dcterms:W3CDTF">2021-08-09T21:24:09Z</dcterms:modified>
</cp:coreProperties>
</file>