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autoTitleDeleted val="1"/>
    <c:plotArea>
      <c:layout>
        <c:manualLayout>
          <c:layoutTarget val="inner"/>
          <c:xMode val="edge"/>
          <c:yMode val="edge"/>
          <c:x val="0.19197528433945771"/>
          <c:y val="0.11124671916010503"/>
          <c:w val="0.61378718285214351"/>
          <c:h val="0.818382910469524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 du volume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Diazote N2</c:v>
                </c:pt>
                <c:pt idx="1">
                  <c:v>Dioxygène O2</c:v>
                </c:pt>
                <c:pt idx="2">
                  <c:v>Autres gaz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78.09</c:v>
                </c:pt>
                <c:pt idx="1">
                  <c:v>20.95</c:v>
                </c:pt>
                <c:pt idx="2">
                  <c:v>0.95999999999999763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62"/>
      </c:doughnut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autoTitleDeleted val="1"/>
    <c:plotArea>
      <c:layout>
        <c:manualLayout>
          <c:layoutTarget val="inner"/>
          <c:xMode val="edge"/>
          <c:yMode val="edge"/>
          <c:x val="0.19197528433945754"/>
          <c:y val="0.11124671916010499"/>
          <c:w val="0.61378718285214351"/>
          <c:h val="0.818382910469524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 du volume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Diazote N2</c:v>
                </c:pt>
                <c:pt idx="1">
                  <c:v>Dioxygène O2</c:v>
                </c:pt>
                <c:pt idx="2">
                  <c:v>Autres gaz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78.09</c:v>
                </c:pt>
                <c:pt idx="1">
                  <c:v>20.95</c:v>
                </c:pt>
                <c:pt idx="2">
                  <c:v>0.95999999999999763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62"/>
      </c:doughnut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autoTitleDeleted val="1"/>
    <c:plotArea>
      <c:layout>
        <c:manualLayout>
          <c:layoutTarget val="inner"/>
          <c:xMode val="edge"/>
          <c:yMode val="edge"/>
          <c:x val="0.19197528433945754"/>
          <c:y val="0.11124671916010499"/>
          <c:w val="0.61378718285214351"/>
          <c:h val="0.818382910469524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 du volume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Diazote N2</c:v>
                </c:pt>
                <c:pt idx="1">
                  <c:v>Dioxygène O2</c:v>
                </c:pt>
                <c:pt idx="2">
                  <c:v>Autres gaz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78.09</c:v>
                </c:pt>
                <c:pt idx="1">
                  <c:v>20.95</c:v>
                </c:pt>
                <c:pt idx="2">
                  <c:v>0.95999999999999763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62"/>
      </c:doughnut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H"/>
  <c:chart>
    <c:plotArea>
      <c:layout/>
      <c:scatterChart>
        <c:scatterStyle val="lineMarker"/>
        <c:ser>
          <c:idx val="0"/>
          <c:order val="0"/>
          <c:spPr>
            <a:ln w="158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Feuil1!$B$3:$B$50</c:f>
              <c:numCache>
                <c:formatCode>General</c:formatCode>
                <c:ptCount val="48"/>
                <c:pt idx="0">
                  <c:v>0</c:v>
                </c:pt>
                <c:pt idx="1">
                  <c:v>305</c:v>
                </c:pt>
                <c:pt idx="2">
                  <c:v>500</c:v>
                </c:pt>
                <c:pt idx="3">
                  <c:v>610</c:v>
                </c:pt>
                <c:pt idx="4">
                  <c:v>914</c:v>
                </c:pt>
                <c:pt idx="5">
                  <c:v>1000</c:v>
                </c:pt>
                <c:pt idx="6">
                  <c:v>1219</c:v>
                </c:pt>
                <c:pt idx="7">
                  <c:v>1500</c:v>
                </c:pt>
                <c:pt idx="8">
                  <c:v>1524</c:v>
                </c:pt>
                <c:pt idx="9">
                  <c:v>1829</c:v>
                </c:pt>
                <c:pt idx="10">
                  <c:v>2000</c:v>
                </c:pt>
                <c:pt idx="11">
                  <c:v>2134</c:v>
                </c:pt>
                <c:pt idx="12">
                  <c:v>2438</c:v>
                </c:pt>
                <c:pt idx="13">
                  <c:v>2500</c:v>
                </c:pt>
                <c:pt idx="14">
                  <c:v>2743</c:v>
                </c:pt>
                <c:pt idx="15">
                  <c:v>3000</c:v>
                </c:pt>
                <c:pt idx="16">
                  <c:v>3048</c:v>
                </c:pt>
                <c:pt idx="17">
                  <c:v>3353</c:v>
                </c:pt>
                <c:pt idx="18">
                  <c:v>3500</c:v>
                </c:pt>
                <c:pt idx="19">
                  <c:v>3658</c:v>
                </c:pt>
                <c:pt idx="20">
                  <c:v>3962</c:v>
                </c:pt>
                <c:pt idx="21">
                  <c:v>4000</c:v>
                </c:pt>
                <c:pt idx="22">
                  <c:v>4267</c:v>
                </c:pt>
                <c:pt idx="23">
                  <c:v>4500</c:v>
                </c:pt>
                <c:pt idx="24">
                  <c:v>4572</c:v>
                </c:pt>
                <c:pt idx="25">
                  <c:v>4877</c:v>
                </c:pt>
                <c:pt idx="26">
                  <c:v>5000</c:v>
                </c:pt>
                <c:pt idx="27">
                  <c:v>5182</c:v>
                </c:pt>
                <c:pt idx="28">
                  <c:v>5486</c:v>
                </c:pt>
                <c:pt idx="29">
                  <c:v>5500</c:v>
                </c:pt>
                <c:pt idx="30">
                  <c:v>5791</c:v>
                </c:pt>
                <c:pt idx="31">
                  <c:v>6000</c:v>
                </c:pt>
                <c:pt idx="32">
                  <c:v>6096</c:v>
                </c:pt>
                <c:pt idx="33">
                  <c:v>6401</c:v>
                </c:pt>
                <c:pt idx="34">
                  <c:v>6500</c:v>
                </c:pt>
                <c:pt idx="35">
                  <c:v>6706</c:v>
                </c:pt>
                <c:pt idx="36">
                  <c:v>7000</c:v>
                </c:pt>
                <c:pt idx="37">
                  <c:v>7010</c:v>
                </c:pt>
                <c:pt idx="38">
                  <c:v>7315</c:v>
                </c:pt>
                <c:pt idx="39">
                  <c:v>7500</c:v>
                </c:pt>
                <c:pt idx="40">
                  <c:v>7620</c:v>
                </c:pt>
                <c:pt idx="41">
                  <c:v>7925</c:v>
                </c:pt>
                <c:pt idx="42">
                  <c:v>8000</c:v>
                </c:pt>
                <c:pt idx="43">
                  <c:v>8230</c:v>
                </c:pt>
                <c:pt idx="44">
                  <c:v>8500</c:v>
                </c:pt>
                <c:pt idx="45">
                  <c:v>8534</c:v>
                </c:pt>
                <c:pt idx="46">
                  <c:v>8839</c:v>
                </c:pt>
                <c:pt idx="47">
                  <c:v>9000</c:v>
                </c:pt>
              </c:numCache>
            </c:numRef>
          </c:xVal>
          <c:yVal>
            <c:numRef>
              <c:f>Feuil1!$C$3:$C$50</c:f>
              <c:numCache>
                <c:formatCode>General</c:formatCode>
                <c:ptCount val="48"/>
                <c:pt idx="0">
                  <c:v>20.9</c:v>
                </c:pt>
                <c:pt idx="1">
                  <c:v>20.100000000000001</c:v>
                </c:pt>
                <c:pt idx="2">
                  <c:v>19.600000000000001</c:v>
                </c:pt>
                <c:pt idx="3">
                  <c:v>19.399999999999999</c:v>
                </c:pt>
                <c:pt idx="4">
                  <c:v>18.600000000000001</c:v>
                </c:pt>
                <c:pt idx="5">
                  <c:v>18.399999999999999</c:v>
                </c:pt>
                <c:pt idx="6">
                  <c:v>17.899999999999999</c:v>
                </c:pt>
                <c:pt idx="7">
                  <c:v>17.3</c:v>
                </c:pt>
                <c:pt idx="8">
                  <c:v>17.3</c:v>
                </c:pt>
                <c:pt idx="9">
                  <c:v>16.600000000000001</c:v>
                </c:pt>
                <c:pt idx="10">
                  <c:v>16.3</c:v>
                </c:pt>
                <c:pt idx="11">
                  <c:v>16</c:v>
                </c:pt>
                <c:pt idx="12">
                  <c:v>15.4</c:v>
                </c:pt>
                <c:pt idx="13">
                  <c:v>15.3</c:v>
                </c:pt>
                <c:pt idx="14">
                  <c:v>14.8</c:v>
                </c:pt>
                <c:pt idx="15">
                  <c:v>14.4</c:v>
                </c:pt>
                <c:pt idx="16">
                  <c:v>14.3</c:v>
                </c:pt>
                <c:pt idx="17">
                  <c:v>13.7</c:v>
                </c:pt>
                <c:pt idx="18">
                  <c:v>13.5</c:v>
                </c:pt>
                <c:pt idx="19">
                  <c:v>13.2</c:v>
                </c:pt>
                <c:pt idx="20">
                  <c:v>12.8</c:v>
                </c:pt>
                <c:pt idx="21">
                  <c:v>12.7</c:v>
                </c:pt>
                <c:pt idx="22">
                  <c:v>12.3</c:v>
                </c:pt>
                <c:pt idx="23">
                  <c:v>11.9</c:v>
                </c:pt>
                <c:pt idx="24">
                  <c:v>11.8</c:v>
                </c:pt>
                <c:pt idx="25">
                  <c:v>11.4</c:v>
                </c:pt>
                <c:pt idx="26">
                  <c:v>11.2</c:v>
                </c:pt>
                <c:pt idx="27">
                  <c:v>11</c:v>
                </c:pt>
                <c:pt idx="28">
                  <c:v>10.5</c:v>
                </c:pt>
                <c:pt idx="29">
                  <c:v>10.5</c:v>
                </c:pt>
                <c:pt idx="30">
                  <c:v>10.1</c:v>
                </c:pt>
                <c:pt idx="31">
                  <c:v>9.9</c:v>
                </c:pt>
                <c:pt idx="32">
                  <c:v>9.7000000000000011</c:v>
                </c:pt>
                <c:pt idx="33">
                  <c:v>9.4</c:v>
                </c:pt>
                <c:pt idx="34">
                  <c:v>9.3000000000000007</c:v>
                </c:pt>
                <c:pt idx="35">
                  <c:v>9</c:v>
                </c:pt>
                <c:pt idx="36">
                  <c:v>8.7000000000000011</c:v>
                </c:pt>
                <c:pt idx="37">
                  <c:v>8.7000000000000011</c:v>
                </c:pt>
                <c:pt idx="38">
                  <c:v>8.4</c:v>
                </c:pt>
                <c:pt idx="39">
                  <c:v>8.2000000000000011</c:v>
                </c:pt>
                <c:pt idx="40">
                  <c:v>8.1</c:v>
                </c:pt>
                <c:pt idx="41">
                  <c:v>7.8</c:v>
                </c:pt>
                <c:pt idx="42">
                  <c:v>7.7</c:v>
                </c:pt>
                <c:pt idx="43">
                  <c:v>7.5</c:v>
                </c:pt>
                <c:pt idx="44">
                  <c:v>7.2</c:v>
                </c:pt>
                <c:pt idx="45">
                  <c:v>7.2</c:v>
                </c:pt>
                <c:pt idx="46">
                  <c:v>6.9</c:v>
                </c:pt>
                <c:pt idx="47">
                  <c:v>6.8</c:v>
                </c:pt>
              </c:numCache>
            </c:numRef>
          </c:yVal>
        </c:ser>
        <c:axId val="79589376"/>
        <c:axId val="79591296"/>
      </c:scatterChart>
      <c:valAx>
        <c:axId val="79589376"/>
        <c:scaling>
          <c:orientation val="minMax"/>
          <c:max val="9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CH" sz="1800"/>
                  <a:t>Altitude [m]</a:t>
                </a:r>
              </a:p>
            </c:rich>
          </c:tx>
          <c:layout/>
        </c:title>
        <c:numFmt formatCode="General" sourceLinked="1"/>
        <c:tickLblPos val="nextTo"/>
        <c:spPr>
          <a:noFill/>
          <a:ln>
            <a:solidFill>
              <a:prstClr val="black"/>
            </a:solidFill>
          </a:ln>
        </c:spPr>
        <c:crossAx val="79591296"/>
        <c:crosses val="autoZero"/>
        <c:crossBetween val="midCat"/>
      </c:valAx>
      <c:valAx>
        <c:axId val="79591296"/>
        <c:scaling>
          <c:orientation val="minMax"/>
          <c:max val="22"/>
          <c:min val="0"/>
        </c:scaling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fr-CH" sz="2000"/>
                  <a:t>O</a:t>
                </a:r>
                <a:r>
                  <a:rPr lang="fr-CH" sz="2000" baseline="-25000"/>
                  <a:t>2</a:t>
                </a:r>
                <a:r>
                  <a:rPr lang="fr-CH" sz="2000"/>
                  <a:t> [%]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9589376"/>
        <c:crosses val="autoZero"/>
        <c:crossBetween val="midCat"/>
        <c:majorUnit val="5"/>
      </c:valAx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0.7166</cdr:x>
      <cdr:y>0.84125</cdr:y>
    </cdr:from>
    <cdr:to>
      <cdr:x>0.81848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432176" y="5479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CH" sz="1100"/>
        </a:p>
      </cdr:txBody>
    </cdr:sp>
  </cdr:relSizeAnchor>
  <cdr:relSizeAnchor xmlns:cdr="http://schemas.openxmlformats.org/drawingml/2006/chartDrawing">
    <cdr:from>
      <cdr:x>0</cdr:x>
      <cdr:y>0.9572</cdr:y>
    </cdr:from>
    <cdr:to>
      <cdr:x>0.37828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-276609" y="5513302"/>
          <a:ext cx="3395408" cy="24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H" sz="800" i="0" dirty="0" smtClean="0"/>
            <a:t>Source des </a:t>
          </a:r>
          <a:r>
            <a:rPr lang="fr-CH" sz="800" i="0" dirty="0"/>
            <a:t>d</a:t>
          </a:r>
          <a:r>
            <a:rPr lang="fr-CH" sz="800" i="0" dirty="0" smtClean="0"/>
            <a:t>onnées </a:t>
          </a:r>
          <a:r>
            <a:rPr lang="fr-CH" sz="800" i="0" dirty="0"/>
            <a:t>: https://www.higherpeak.com/altitudechart.html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39A87-9F72-4C77-997D-80994F33012D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1FEF-7EE4-4909-B5EF-B0288AAE6E0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1FEF-7EE4-4909-B5EF-B0288AAE6E05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1FEF-7EE4-4909-B5EF-B0288AAE6E05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1FEF-7EE4-4909-B5EF-B0288AAE6E05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1FEF-7EE4-4909-B5EF-B0288AAE6E05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1FEF-7EE4-4909-B5EF-B0288AAE6E05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1FEF-7EE4-4909-B5EF-B0288AAE6E05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6B96-BE1C-44D6-839D-342903922A45}" type="datetimeFigureOut">
              <a:rPr lang="fr-CH" smtClean="0"/>
              <a:pPr/>
              <a:t>24.08.2018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941F-B954-493D-9114-996C257BC0C7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3446" y="2967335"/>
            <a:ext cx="793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b="1" cap="sm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composition de l’air</a:t>
            </a:r>
            <a:endParaRPr lang="fr-CH" sz="5400" b="1" cap="sm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licensebuttons.net/l/by-nc-sa/3.0/nl/88x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25344"/>
            <a:ext cx="648072" cy="22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114286"/>
            <a:ext cx="86409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4200"/>
              </a:spcAft>
              <a:buBlip>
                <a:blip r:embed="rId2"/>
              </a:buBlip>
            </a:pPr>
            <a:r>
              <a:rPr lang="fr-CH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Qu’y a-t-il dans l’air que nous respirons ?</a:t>
            </a:r>
          </a:p>
          <a:p>
            <a:pPr>
              <a:lnSpc>
                <a:spcPct val="150000"/>
              </a:lnSpc>
              <a:spcAft>
                <a:spcPts val="4200"/>
              </a:spcAft>
              <a:buBlip>
                <a:blip r:embed="rId2"/>
              </a:buBlip>
            </a:pPr>
            <a:r>
              <a:rPr lang="fr-CH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L’air au niveau de la mer est-il le même qu’au sommet de l’Everest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951820" y="2948751"/>
            <a:ext cx="334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 de l’air sec au niveau de la mer (0 mètre)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548680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Dioxygène (O</a:t>
            </a:r>
            <a:r>
              <a:rPr lang="fr-CH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21 %</a:t>
            </a:r>
            <a:endParaRPr lang="fr-CH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79912" y="0"/>
            <a:ext cx="158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Autres gaz</a:t>
            </a:r>
          </a:p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1 %</a:t>
            </a:r>
            <a:endParaRPr lang="fr-CH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48264" y="4869160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Diazote (N</a:t>
            </a:r>
            <a:r>
              <a:rPr lang="fr-CH" sz="2400" b="1" baseline="-25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78 %</a:t>
            </a:r>
            <a:endParaRPr lang="fr-CH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6546830"/>
            <a:ext cx="5657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Source des données </a:t>
            </a:r>
            <a:r>
              <a:rPr lang="fr-CH" sz="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Atkins, P., Jones, L., &amp; 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Laverman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, L. (2012). </a:t>
            </a:r>
            <a:r>
              <a:rPr lang="fr-CH" sz="800" i="1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CH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800" i="1" dirty="0" err="1" smtClean="0"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Sixth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edition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). New York: W. H. Freeman.</a:t>
            </a:r>
          </a:p>
          <a:p>
            <a:endParaRPr lang="fr-CH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548680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Dioxygène (O</a:t>
            </a:r>
            <a:r>
              <a:rPr lang="fr-CH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64088" y="548680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21 % du volume de l’air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69917" y="1988840"/>
            <a:ext cx="280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 vital… pour la vie !</a:t>
            </a:r>
          </a:p>
        </p:txBody>
      </p:sp>
      <p:pic>
        <p:nvPicPr>
          <p:cNvPr id="1026" name="Picture 2" descr="C:\Users\Florian\Desktop\Ressource MITIC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61728" flipH="1">
            <a:off x="6589894" y="2023673"/>
            <a:ext cx="1185274" cy="995360"/>
          </a:xfrm>
          <a:prstGeom prst="rect">
            <a:avLst/>
          </a:prstGeom>
          <a:noFill/>
        </p:spPr>
      </p:pic>
      <p:pic>
        <p:nvPicPr>
          <p:cNvPr id="1027" name="Picture 3" descr="C:\Users\Florian\Desktop\Ressource MITIC\Lun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052" y="2060848"/>
            <a:ext cx="884708" cy="884708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57343" y="3140968"/>
            <a:ext cx="34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Nécessaire pour la respiration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72113" y="3140968"/>
            <a:ext cx="4620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Fabriqué par les plantes (photosynthèse)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4869160"/>
            <a:ext cx="2863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Permet au feu de brûler </a:t>
            </a:r>
          </a:p>
        </p:txBody>
      </p:sp>
      <p:pic>
        <p:nvPicPr>
          <p:cNvPr id="14" name="Image 13" descr="Triange fe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44409"/>
            <a:ext cx="3744416" cy="26249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496" y="6597932"/>
            <a:ext cx="1653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Images : pixabay.com, kisspng.com</a:t>
            </a: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843808" y="299695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 de l’air sec au niveau de la mer </a:t>
            </a:r>
          </a:p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(0 mètre)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548680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Dioxygène (O</a:t>
            </a:r>
            <a:r>
              <a:rPr lang="fr-CH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21 %</a:t>
            </a:r>
            <a:endParaRPr lang="fr-CH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79912" y="0"/>
            <a:ext cx="158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Autres gaz</a:t>
            </a:r>
          </a:p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1 %</a:t>
            </a:r>
            <a:endParaRPr lang="fr-CH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48264" y="4869160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Diazote (N</a:t>
            </a:r>
            <a:r>
              <a:rPr lang="fr-CH" sz="2400" b="1" baseline="-25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78 %</a:t>
            </a:r>
            <a:endParaRPr lang="fr-CH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6546830"/>
            <a:ext cx="5657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Source des données : Atkins, P., Jones, L., &amp; 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Laverman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, L. (2012). </a:t>
            </a:r>
            <a:r>
              <a:rPr lang="fr-CH" sz="800" i="1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CH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800" i="1" dirty="0" err="1" smtClean="0"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Sixth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edition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). New York: W. H. Freeman.</a:t>
            </a:r>
          </a:p>
          <a:p>
            <a:endParaRPr lang="fr-CH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973912" y="4869160"/>
            <a:ext cx="178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Diazote (N</a:t>
            </a:r>
            <a:r>
              <a:rPr lang="fr-CH" sz="2400" b="1" baseline="-25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64088" y="548680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78 % du volume de l’air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1628800"/>
            <a:ext cx="725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 un gaz essentiel pour les animaux, mais pour les plantes oui !</a:t>
            </a:r>
          </a:p>
        </p:txBody>
      </p:sp>
      <p:sp>
        <p:nvSpPr>
          <p:cNvPr id="7" name="ZoneTexte 12"/>
          <p:cNvSpPr txBox="1"/>
          <p:nvPr/>
        </p:nvSpPr>
        <p:spPr>
          <a:xfrm>
            <a:off x="251520" y="2708920"/>
            <a:ext cx="4972836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Utilisations :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Azote liquide (-195 °C)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Composés azotés : engrais, explosifs, etc.</a:t>
            </a:r>
          </a:p>
        </p:txBody>
      </p:sp>
      <p:pic>
        <p:nvPicPr>
          <p:cNvPr id="8" name="Image 7" descr="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124744"/>
            <a:ext cx="1272654" cy="1340768"/>
          </a:xfrm>
          <a:prstGeom prst="rect">
            <a:avLst/>
          </a:prstGeom>
        </p:spPr>
      </p:pic>
      <p:pic>
        <p:nvPicPr>
          <p:cNvPr id="9" name="Image 8" descr="fertiliz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81128"/>
            <a:ext cx="2531773" cy="189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dynam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567085">
            <a:off x="3789492" y="4766836"/>
            <a:ext cx="778396" cy="1556792"/>
          </a:xfrm>
          <a:prstGeom prst="rect">
            <a:avLst/>
          </a:prstGeom>
        </p:spPr>
      </p:pic>
      <p:pic>
        <p:nvPicPr>
          <p:cNvPr id="11" name="Image 10" descr="Liquid_nitrogen_tan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2060848"/>
            <a:ext cx="157177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5496" y="6597932"/>
            <a:ext cx="28504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Images : flickr.com, pixabay.com, wikipedia.org, openclipart.org</a:t>
            </a:r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63576 -0.6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843808" y="2948751"/>
            <a:ext cx="334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 de l’air sec au niveau de la mer </a:t>
            </a:r>
          </a:p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(0 mètre)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548680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Dioxygène (O</a:t>
            </a:r>
            <a:r>
              <a:rPr lang="fr-CH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CH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21 %</a:t>
            </a:r>
            <a:endParaRPr lang="fr-CH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79912" y="0"/>
            <a:ext cx="158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Autres gaz</a:t>
            </a:r>
          </a:p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1 %</a:t>
            </a:r>
            <a:endParaRPr lang="fr-CH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48264" y="4869160"/>
            <a:ext cx="1834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Diazote (N</a:t>
            </a:r>
            <a:r>
              <a:rPr lang="fr-CH" sz="2400" b="1" baseline="-25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CH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78 %</a:t>
            </a:r>
            <a:endParaRPr lang="fr-CH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6546830"/>
            <a:ext cx="5657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Source des données </a:t>
            </a:r>
            <a:r>
              <a:rPr lang="fr-CH" sz="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Atkins, P., Jones, L., &amp; 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Laverman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, L. (2012). </a:t>
            </a:r>
            <a:r>
              <a:rPr lang="fr-CH" sz="800" i="1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CH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800" i="1" dirty="0" err="1" smtClean="0"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Sixth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800" dirty="0" err="1" smtClean="0">
                <a:latin typeface="Times New Roman" pitchFamily="18" charset="0"/>
                <a:cs typeface="Times New Roman" pitchFamily="18" charset="0"/>
              </a:rPr>
              <a:t>edition</a:t>
            </a:r>
            <a:r>
              <a:rPr lang="fr-CH" sz="800" dirty="0" smtClean="0">
                <a:latin typeface="Times New Roman" pitchFamily="18" charset="0"/>
                <a:cs typeface="Times New Roman" pitchFamily="18" charset="0"/>
              </a:rPr>
              <a:t>). New York: W. H. Freeman.</a:t>
            </a:r>
          </a:p>
          <a:p>
            <a:endParaRPr lang="fr-CH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912" y="0"/>
            <a:ext cx="158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Autres gaz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1588730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Le dioxyde de carbone (CO</a:t>
            </a:r>
            <a:r>
              <a:rPr lang="fr-CH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0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988840"/>
            <a:ext cx="3381054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0.03 % du volume de l’air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Vital pour les plantes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Déchet de la respiration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2000" y="1588730"/>
            <a:ext cx="15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L’argon (Ar)</a:t>
            </a:r>
            <a:endParaRPr lang="fr-CH" sz="2000" b="1" baseline="-25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99992" y="1988840"/>
            <a:ext cx="3316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0.93% du volume de l’air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Gaz rare, inerte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65127" y="4469050"/>
            <a:ext cx="439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Autres gaz (&lt;0.01 % du volume de l’air)</a:t>
            </a:r>
            <a:endParaRPr lang="fr-CH" sz="2000" b="1" i="1" baseline="-25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600" y="4869160"/>
            <a:ext cx="3316934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Néon (Ne)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Hélium (He)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CH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Méthane (CH</a:t>
            </a:r>
            <a:r>
              <a:rPr lang="fr-CH" sz="2000" b="1" baseline="-25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 0.0044 L -0.3151 0.0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  <p:bldP spid="9" grpId="0"/>
      <p:bldP spid="10" grpId="0" build="p"/>
      <p:bldP spid="11" grpId="0"/>
      <p:bldP spid="12" grpId="0" build="p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54868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200"/>
              </a:spcAft>
            </a:pPr>
            <a:r>
              <a:rPr lang="fr-CH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L’air au niveau de la mer est-il le même qu’au sommet de l’Everest ?</a:t>
            </a:r>
          </a:p>
        </p:txBody>
      </p:sp>
      <p:graphicFrame>
        <p:nvGraphicFramePr>
          <p:cNvPr id="3" name="Graphique 2"/>
          <p:cNvGraphicFramePr/>
          <p:nvPr/>
        </p:nvGraphicFramePr>
        <p:xfrm>
          <a:off x="168089" y="1098177"/>
          <a:ext cx="8975911" cy="57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05252" y="1772816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Lausanne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99992" y="350274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Mt-Blanc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12360" y="4509120"/>
            <a:ext cx="1276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      ↑</a:t>
            </a: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Mt Everest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419</Words>
  <Application>Microsoft Office PowerPoint</Application>
  <PresentationFormat>Affichage à l'écran (4:3)</PresentationFormat>
  <Paragraphs>71</Paragraphs>
  <Slides>9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Florian Sauterel</dc:creator>
  <cp:lastModifiedBy>Florian Sauterel</cp:lastModifiedBy>
  <cp:revision>54</cp:revision>
  <dcterms:created xsi:type="dcterms:W3CDTF">2018-08-20T15:47:22Z</dcterms:created>
  <dcterms:modified xsi:type="dcterms:W3CDTF">2018-08-24T09:18:18Z</dcterms:modified>
</cp:coreProperties>
</file>