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media1.mp3" ContentType="audio/unknown"/>
  <Override PartName="/ppt/media/media2.mp3" ContentType="audi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>
    <p:kiosk/>
  </p:showPr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–Gilles Alain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half" idx="13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slide" Target="slide22.xml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slide" Target="slide22.xml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slide" Target="slide22.xml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slide" Target="slide22.xml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slide" Target="slide22.xml"/><Relationship Id="rId4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slide" Target="slide22.xml"/><Relationship Id="rId4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1.tif"/><Relationship Id="rId6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slide" Target="slide1.xml"/><Relationship Id="rId4" Type="http://schemas.openxmlformats.org/officeDocument/2006/relationships/image" Target="../media/image9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jpeg"/><Relationship Id="rId6" Type="http://schemas.openxmlformats.org/officeDocument/2006/relationships/audio" Target="../media/media2.mp3"/><Relationship Id="rId7" Type="http://schemas.microsoft.com/office/2007/relationships/media" Target="../media/media2.mp3"/><Relationship Id="rId8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1.tif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1.tif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1.tif"/><Relationship Id="rId6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1.tif"/><Relationship Id="rId6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" Target="slide22.xml"/><Relationship Id="rId5" Type="http://schemas.openxmlformats.org/officeDocument/2006/relationships/image" Target="../media/image3.tif"/><Relationship Id="rId6" Type="http://schemas.openxmlformats.org/officeDocument/2006/relationships/image" Target="../media/image4.tif"/><Relationship Id="rId7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Deutsch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Personen beschreiben und die Farben</a:t>
            </a:r>
          </a:p>
        </p:txBody>
      </p:sp>
      <p:sp>
        <p:nvSpPr>
          <p:cNvPr id="121" name="Shape 121"/>
          <p:cNvSpPr/>
          <p:nvPr/>
        </p:nvSpPr>
        <p:spPr>
          <a:xfrm>
            <a:off x="8156525" y="8290966"/>
            <a:ext cx="4098975" cy="49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265175">
              <a:defRPr sz="2088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Nächste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9</a:t>
            </a:r>
          </a:p>
        </p:txBody>
      </p:sp>
      <p:sp>
        <p:nvSpPr>
          <p:cNvPr id="173" name="Shape 173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lvl="4"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Ihr</a:t>
            </a:r>
            <a:r>
              <a:t> oder </a:t>
            </a:r>
            <a:r>
              <a:rPr u="sng">
                <a:hlinkClick r:id="rId3" invalidUrl="" action="ppaction://hlinksldjump" tgtFrame="" tooltip="" history="1" highlightClick="0" endSnd="0"/>
              </a:rPr>
              <a:t>ihre</a:t>
            </a:r>
            <a:r>
              <a:t> ?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4"/>
              </a:buBlip>
            </a:pPr>
            <a:r>
              <a:t>Wie ist ____ (der) Mund ?</a:t>
            </a:r>
          </a:p>
        </p:txBody>
      </p:sp>
      <p:pic>
        <p:nvPicPr>
          <p:cNvPr id="17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6416" y="3818466"/>
            <a:ext cx="526964" cy="84314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10</a:t>
            </a:r>
          </a:p>
        </p:txBody>
      </p:sp>
      <p:sp>
        <p:nvSpPr>
          <p:cNvPr id="177" name="Shape 177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lvl="4"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rPr u="sng">
                <a:hlinkClick r:id="rId3" invalidUrl="" action="ppaction://hlinksldjump" tgtFrame="" tooltip="" history="1" highlightClick="0" endSnd="0"/>
              </a:rPr>
              <a:t>Ihr</a:t>
            </a:r>
            <a:r>
              <a:t> oder 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ihre</a:t>
            </a:r>
            <a:r>
              <a:t> ?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4"/>
              </a:buBlip>
            </a:pPr>
            <a:r>
              <a:t>Wie sind ____ (die) Augen ?</a:t>
            </a:r>
          </a:p>
        </p:txBody>
      </p:sp>
      <p:pic>
        <p:nvPicPr>
          <p:cNvPr id="17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69483" y="3801533"/>
            <a:ext cx="526964" cy="84314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11</a:t>
            </a:r>
          </a:p>
        </p:txBody>
      </p:sp>
      <p:sp>
        <p:nvSpPr>
          <p:cNvPr id="181" name="Shape 181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lvl="4"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rPr u="sng">
                <a:hlinkClick r:id="rId3" invalidUrl="" action="ppaction://hlinksldjump" tgtFrame="" tooltip="" history="1" highlightClick="0" endSnd="0"/>
              </a:rPr>
              <a:t>Sein</a:t>
            </a:r>
            <a:r>
              <a:t> oder 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seine</a:t>
            </a:r>
            <a:r>
              <a:t> ?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4"/>
              </a:buBlip>
            </a:pPr>
            <a:r>
              <a:t>Wie sind ____ (die) Haare?</a:t>
            </a:r>
          </a:p>
        </p:txBody>
      </p:sp>
      <p:pic>
        <p:nvPicPr>
          <p:cNvPr id="18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9850" y="3831166"/>
            <a:ext cx="509636" cy="81541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12</a:t>
            </a:r>
          </a:p>
        </p:txBody>
      </p:sp>
      <p:sp>
        <p:nvSpPr>
          <p:cNvPr id="185" name="Shape 185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lvl="3"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Sein</a:t>
            </a:r>
            <a:r>
              <a:t> oder </a:t>
            </a:r>
            <a:r>
              <a:rPr u="sng">
                <a:hlinkClick r:id="rId3" invalidUrl="" action="ppaction://hlinksldjump" tgtFrame="" tooltip="" history="1" highlightClick="0" endSnd="0"/>
              </a:rPr>
              <a:t>seine</a:t>
            </a:r>
            <a:r>
              <a:t> ?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4"/>
              </a:buBlip>
            </a:pPr>
            <a:r>
              <a:t>Wie ist ____ (das) Ohr ?</a:t>
            </a:r>
          </a:p>
        </p:txBody>
      </p:sp>
      <p:pic>
        <p:nvPicPr>
          <p:cNvPr id="18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5183" y="3797300"/>
            <a:ext cx="509637" cy="81541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13</a:t>
            </a:r>
          </a:p>
        </p:txBody>
      </p:sp>
      <p:sp>
        <p:nvSpPr>
          <p:cNvPr id="189" name="Shape 189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rPr u="sng">
                <a:hlinkClick r:id="rId3" invalidUrl="" action="ppaction://hlinksldjump" tgtFrame="" tooltip="" history="1" highlightClick="0" endSnd="0"/>
              </a:rPr>
              <a:t>Ist</a:t>
            </a:r>
            <a:r>
              <a:t> oder 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sind</a:t>
            </a:r>
            <a:r>
              <a:t>  ?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4"/>
              </a:buBlip>
            </a:pPr>
            <a:r>
              <a:t>Die Augen ____ blau.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14</a:t>
            </a:r>
          </a:p>
        </p:txBody>
      </p:sp>
      <p:sp>
        <p:nvSpPr>
          <p:cNvPr id="192" name="Shape 192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Ist</a:t>
            </a:r>
            <a:r>
              <a:t> oder </a:t>
            </a:r>
            <a:r>
              <a:rPr u="sng">
                <a:hlinkClick r:id="rId3" invalidUrl="" action="ppaction://hlinksldjump" tgtFrame="" tooltip="" history="1" highlightClick="0" endSnd="0"/>
              </a:rPr>
              <a:t>sind</a:t>
            </a:r>
            <a:r>
              <a:t>  ?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4"/>
              </a:buBlip>
            </a:pPr>
            <a:r>
              <a:t>Sein Mund _____ klein.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15</a:t>
            </a:r>
          </a:p>
        </p:txBody>
      </p:sp>
      <p:sp>
        <p:nvSpPr>
          <p:cNvPr id="195" name="Shape 195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  <a:defRPr>
                <a:solidFill>
                  <a:srgbClr val="0C0C0C"/>
                </a:solidFill>
              </a:defRPr>
            </a:pPr>
            <a:r>
              <a:t>Wähle die richtige Farbe !</a:t>
            </a:r>
          </a:p>
          <a:p>
            <a:pPr algn="l">
              <a:spcBef>
                <a:spcPts val="3600"/>
              </a:spcBef>
            </a:pPr>
            <a:r>
              <a:t>——&gt; Rot</a:t>
            </a:r>
          </a:p>
        </p:txBody>
      </p:sp>
      <p:sp>
        <p:nvSpPr>
          <p:cNvPr id="196" name="Shape 196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562100" y="5568950"/>
            <a:ext cx="1270000" cy="1270000"/>
          </a:xfrm>
          <a:prstGeom prst="ellipse">
            <a:avLst/>
          </a:prstGeom>
          <a:solidFill>
            <a:schemeClr val="accent3">
              <a:satOff val="-19059"/>
              <a:lumOff val="-22550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97" name="Shape 197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001000" y="7092950"/>
            <a:ext cx="1270000" cy="1270000"/>
          </a:xfrm>
          <a:prstGeom prst="ellipse">
            <a:avLst/>
          </a:prstGeom>
          <a:solidFill>
            <a:schemeClr val="accent2">
              <a:hueOff val="1462849"/>
              <a:satOff val="-6597"/>
              <a:lumOff val="-35580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98" name="Shape 198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9537700" y="4667250"/>
            <a:ext cx="1270000" cy="1270000"/>
          </a:xfrm>
          <a:prstGeom prst="ellipse">
            <a:avLst/>
          </a:prstGeom>
          <a:solidFill>
            <a:schemeClr val="accent4">
              <a:satOff val="8090"/>
              <a:lumOff val="-22165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99" name="Shape 199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826000" y="4089400"/>
            <a:ext cx="1270000" cy="1270000"/>
          </a:xfrm>
          <a:prstGeom prst="ellipse">
            <a:avLst/>
          </a:prstGeom>
          <a:solidFill>
            <a:schemeClr val="accent1">
              <a:satOff val="14131"/>
              <a:lumOff val="-30114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00" name="Shape 200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4356100" y="7385050"/>
            <a:ext cx="1270000" cy="1270000"/>
          </a:xfrm>
          <a:prstGeom prst="ellipse">
            <a:avLst/>
          </a:prstGeom>
          <a:solidFill>
            <a:schemeClr val="accent5">
              <a:hueOff val="457874"/>
              <a:satOff val="-29218"/>
              <a:lumOff val="-29125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16</a:t>
            </a:r>
          </a:p>
        </p:txBody>
      </p:sp>
      <p:sp>
        <p:nvSpPr>
          <p:cNvPr id="203" name="Shape 203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  <a:defRPr>
                <a:solidFill>
                  <a:srgbClr val="0C0C0C"/>
                </a:solidFill>
              </a:defRPr>
            </a:pPr>
            <a:r>
              <a:t>Wähle die richtige Farbe !</a:t>
            </a:r>
          </a:p>
          <a:p>
            <a:pPr algn="l">
              <a:spcBef>
                <a:spcPts val="3600"/>
              </a:spcBef>
            </a:pPr>
            <a:r>
              <a:t>——&gt; blau</a:t>
            </a:r>
          </a:p>
        </p:txBody>
      </p:sp>
      <p:sp>
        <p:nvSpPr>
          <p:cNvPr id="204" name="Shape 204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562100" y="5568950"/>
            <a:ext cx="1270000" cy="1270000"/>
          </a:xfrm>
          <a:prstGeom prst="ellipse">
            <a:avLst/>
          </a:prstGeom>
          <a:solidFill>
            <a:schemeClr val="accent3">
              <a:satOff val="-19059"/>
              <a:lumOff val="-22550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05" name="Shape 205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001000" y="7092950"/>
            <a:ext cx="1270000" cy="1270000"/>
          </a:xfrm>
          <a:prstGeom prst="ellipse">
            <a:avLst/>
          </a:prstGeom>
          <a:solidFill>
            <a:schemeClr val="accent2">
              <a:hueOff val="1462849"/>
              <a:satOff val="-6597"/>
              <a:lumOff val="-35580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06" name="Shape 206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9537700" y="4667250"/>
            <a:ext cx="1270000" cy="1270000"/>
          </a:xfrm>
          <a:prstGeom prst="ellipse">
            <a:avLst/>
          </a:prstGeom>
          <a:solidFill>
            <a:schemeClr val="accent4">
              <a:satOff val="8090"/>
              <a:lumOff val="-22165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07" name="Shape 207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4826000" y="4089400"/>
            <a:ext cx="1270000" cy="1270000"/>
          </a:xfrm>
          <a:prstGeom prst="ellipse">
            <a:avLst/>
          </a:prstGeom>
          <a:solidFill>
            <a:schemeClr val="accent1">
              <a:satOff val="14131"/>
              <a:lumOff val="-30114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08" name="Shape 208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356100" y="7385050"/>
            <a:ext cx="1270000" cy="1270000"/>
          </a:xfrm>
          <a:prstGeom prst="ellipse">
            <a:avLst/>
          </a:prstGeom>
          <a:solidFill>
            <a:schemeClr val="accent5">
              <a:hueOff val="457874"/>
              <a:satOff val="-29218"/>
              <a:lumOff val="-29125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17</a:t>
            </a:r>
          </a:p>
        </p:txBody>
      </p:sp>
      <p:sp>
        <p:nvSpPr>
          <p:cNvPr id="211" name="Shape 211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  <a:defRPr>
                <a:solidFill>
                  <a:srgbClr val="0C0C0C"/>
                </a:solidFill>
              </a:defRPr>
            </a:pPr>
            <a:r>
              <a:t>Wähle die richtige Farbe !</a:t>
            </a:r>
          </a:p>
          <a:p>
            <a:pPr algn="l">
              <a:spcBef>
                <a:spcPts val="3600"/>
              </a:spcBef>
            </a:pPr>
            <a:r>
              <a:t>——&gt; gelb</a:t>
            </a:r>
          </a:p>
        </p:txBody>
      </p:sp>
      <p:sp>
        <p:nvSpPr>
          <p:cNvPr id="212" name="Shape 212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562100" y="5568950"/>
            <a:ext cx="1270000" cy="1270000"/>
          </a:xfrm>
          <a:prstGeom prst="ellipse">
            <a:avLst/>
          </a:prstGeom>
          <a:solidFill>
            <a:schemeClr val="accent3">
              <a:satOff val="-19059"/>
              <a:lumOff val="-22550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13" name="Shape 213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001000" y="7092950"/>
            <a:ext cx="1270000" cy="1270000"/>
          </a:xfrm>
          <a:prstGeom prst="ellipse">
            <a:avLst/>
          </a:prstGeom>
          <a:solidFill>
            <a:schemeClr val="accent2">
              <a:hueOff val="1462849"/>
              <a:satOff val="-6597"/>
              <a:lumOff val="-35580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14" name="Shape 214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9537700" y="4667250"/>
            <a:ext cx="1270000" cy="1270000"/>
          </a:xfrm>
          <a:prstGeom prst="ellipse">
            <a:avLst/>
          </a:prstGeom>
          <a:solidFill>
            <a:schemeClr val="accent4">
              <a:satOff val="8090"/>
              <a:lumOff val="-22165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15" name="Shape 215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826000" y="4089400"/>
            <a:ext cx="1270000" cy="1270000"/>
          </a:xfrm>
          <a:prstGeom prst="ellipse">
            <a:avLst/>
          </a:prstGeom>
          <a:solidFill>
            <a:schemeClr val="accent1">
              <a:satOff val="14131"/>
              <a:lumOff val="-30114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16" name="Shape 216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356100" y="7385050"/>
            <a:ext cx="1270000" cy="1270000"/>
          </a:xfrm>
          <a:prstGeom prst="ellipse">
            <a:avLst/>
          </a:prstGeom>
          <a:solidFill>
            <a:schemeClr val="accent5">
              <a:hueOff val="457874"/>
              <a:satOff val="-29218"/>
              <a:lumOff val="-29125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18</a:t>
            </a:r>
          </a:p>
        </p:txBody>
      </p:sp>
      <p:sp>
        <p:nvSpPr>
          <p:cNvPr id="219" name="Shape 219">
            <a:hlinkClick r:id="" invalidUrl="" action="ppaction://hlinkshowjump?jump=nextslide" tgtFrame="" tooltip="" history="1" highlightClick="0" endSnd="0"/>
          </p:cNvPr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  <a:defRPr>
                <a:solidFill>
                  <a:srgbClr val="0C0C0C"/>
                </a:solidFill>
              </a:defRPr>
            </a:pPr>
            <a:r>
              <a:t>Wähle die richtige Farbe !</a:t>
            </a:r>
          </a:p>
          <a:p>
            <a:pPr algn="l">
              <a:spcBef>
                <a:spcPts val="3600"/>
              </a:spcBef>
            </a:pPr>
            <a:r>
              <a:t>——&gt;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grün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gelb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lila</a:t>
            </a:r>
          </a:p>
        </p:txBody>
      </p:sp>
      <p:sp>
        <p:nvSpPr>
          <p:cNvPr id="220" name="Shape 220"/>
          <p:cNvSpPr/>
          <p:nvPr/>
        </p:nvSpPr>
        <p:spPr>
          <a:xfrm>
            <a:off x="2324100" y="3780581"/>
            <a:ext cx="1062881" cy="1051769"/>
          </a:xfrm>
          <a:prstGeom prst="ellipse">
            <a:avLst/>
          </a:prstGeom>
          <a:solidFill>
            <a:schemeClr val="accent2">
              <a:hueOff val="1462849"/>
              <a:satOff val="-6597"/>
              <a:lumOff val="-35580"/>
            </a:schemeClr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/>
          <a:lstStyle>
            <a:lvl1pPr algn="l" defTabSz="370331">
              <a:defRPr sz="5832"/>
            </a:lvl1pPr>
          </a:lstStyle>
          <a:p>
            <a:pPr/>
            <a:r>
              <a:t>Frage 1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Augen</a:t>
            </a:r>
          </a:p>
          <a:p>
            <a:pPr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der Mund</a:t>
            </a:r>
          </a:p>
          <a:p>
            <a:pPr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das Gesicht</a:t>
            </a:r>
          </a:p>
          <a:p>
            <a:pPr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die Haare</a:t>
            </a:r>
            <a:r>
              <a:t> </a:t>
            </a:r>
          </a:p>
        </p:txBody>
      </p:sp>
      <p:pic>
        <p:nvPicPr>
          <p:cNvPr id="125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08800" y="4013200"/>
            <a:ext cx="3633270" cy="4019305"/>
          </a:xfrm>
          <a:prstGeom prst="rect">
            <a:avLst/>
          </a:prstGeom>
          <a:ln w="88900">
            <a:miter lim="400000"/>
          </a:ln>
        </p:spPr>
      </p:pic>
      <p:pic>
        <p:nvPicPr>
          <p:cNvPr id="126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8100000">
            <a:off x="9026417" y="4030314"/>
            <a:ext cx="2374783" cy="4050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19</a:t>
            </a:r>
          </a:p>
        </p:txBody>
      </p:sp>
      <p:sp>
        <p:nvSpPr>
          <p:cNvPr id="223" name="Shape 223"/>
          <p:cNvSpPr/>
          <p:nvPr>
            <p:ph type="subTitle" idx="1"/>
          </p:nvPr>
        </p:nvSpPr>
        <p:spPr>
          <a:xfrm>
            <a:off x="1168400" y="27178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  <a:defRPr>
                <a:solidFill>
                  <a:srgbClr val="0C0C0C"/>
                </a:solidFill>
              </a:defRPr>
            </a:pPr>
            <a:r>
              <a:t>Wähle die richtige Farbe !</a:t>
            </a:r>
          </a:p>
          <a:p>
            <a:pPr algn="l">
              <a:spcBef>
                <a:spcPts val="3600"/>
              </a:spcBef>
            </a:pPr>
            <a:r>
              <a:t>——&gt; 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grün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gelb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lila</a:t>
            </a:r>
          </a:p>
        </p:txBody>
      </p:sp>
      <p:sp>
        <p:nvSpPr>
          <p:cNvPr id="224" name="Shape 224"/>
          <p:cNvSpPr/>
          <p:nvPr/>
        </p:nvSpPr>
        <p:spPr>
          <a:xfrm>
            <a:off x="2311400" y="3882181"/>
            <a:ext cx="1106637" cy="1051769"/>
          </a:xfrm>
          <a:prstGeom prst="ellipse">
            <a:avLst/>
          </a:prstGeom>
          <a:solidFill>
            <a:srgbClr val="47206F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ctrTitle"/>
          </p:nvPr>
        </p:nvSpPr>
        <p:spPr>
          <a:xfrm>
            <a:off x="2716865" y="1671215"/>
            <a:ext cx="8654803" cy="1051770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Gut gemacht !!!</a:t>
            </a:r>
          </a:p>
        </p:txBody>
      </p:sp>
      <p:pic>
        <p:nvPicPr>
          <p:cNvPr id="227" name="happy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7400" y="3530600"/>
            <a:ext cx="6350000" cy="5029200"/>
          </a:xfrm>
          <a:prstGeom prst="rect">
            <a:avLst/>
          </a:prstGeom>
          <a:ln w="88900">
            <a:miter lim="400000"/>
          </a:ln>
        </p:spPr>
      </p:pic>
      <p:pic>
        <p:nvPicPr>
          <p:cNvPr id="228" name="3672-2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0532202" y="659414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000" fill="hold"/>
                                        <p:tgtEl>
                                          <p:spTgt spid="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3846012" y="1732853"/>
            <a:ext cx="852581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Falsche Antwort ! </a:t>
            </a:r>
          </a:p>
        </p:txBody>
      </p:sp>
      <p:pic>
        <p:nvPicPr>
          <p:cNvPr id="231" name="thinker-28741_960_7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243" y="3439126"/>
            <a:ext cx="4634509" cy="6213867"/>
          </a:xfrm>
          <a:prstGeom prst="rect">
            <a:avLst/>
          </a:prstGeom>
          <a:ln w="88900">
            <a:miter lim="400000"/>
          </a:ln>
        </p:spPr>
      </p:pic>
      <p:pic>
        <p:nvPicPr>
          <p:cNvPr id="23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1742" y="777808"/>
            <a:ext cx="6555979" cy="3222487"/>
          </a:xfrm>
          <a:prstGeom prst="rect">
            <a:avLst/>
          </a:prstGeom>
        </p:spPr>
      </p:pic>
      <p:sp>
        <p:nvSpPr>
          <p:cNvPr id="234" name="Shape 234">
            <a:hlinkClick r:id="" invalidUrl="" action="ppaction://hlinkshowjump?jump=lastslideviewed" tgtFrame="" tooltip="" history="1" highlightClick="0" endSnd="0"/>
          </p:cNvPr>
          <p:cNvSpPr/>
          <p:nvPr/>
        </p:nvSpPr>
        <p:spPr>
          <a:xfrm>
            <a:off x="453165" y="335028"/>
            <a:ext cx="12413854" cy="9083544"/>
          </a:xfrm>
          <a:prstGeom prst="rect">
            <a:avLst/>
          </a:prstGeom>
          <a:blipFill>
            <a:blip r:embed="rId5">
              <a:alphaModFix amt="0"/>
            </a:blip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235" name="1315.mp3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8337880" y="551041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3999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2</a:t>
            </a:r>
          </a:p>
        </p:txBody>
      </p:sp>
      <p:sp>
        <p:nvSpPr>
          <p:cNvPr id="130" name="Shape 130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Haare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Ohren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die Augen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das Gesicht</a:t>
            </a:r>
            <a:r>
              <a:t> </a:t>
            </a:r>
          </a:p>
        </p:txBody>
      </p:sp>
      <p:pic>
        <p:nvPicPr>
          <p:cNvPr id="131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08800" y="4013200"/>
            <a:ext cx="3633270" cy="4019305"/>
          </a:xfrm>
          <a:prstGeom prst="rect">
            <a:avLst/>
          </a:prstGeom>
          <a:ln w="88900">
            <a:miter lim="400000"/>
          </a:ln>
        </p:spPr>
      </p:pic>
      <p:pic>
        <p:nvPicPr>
          <p:cNvPr id="132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700000">
            <a:off x="5898629" y="5186223"/>
            <a:ext cx="2553478" cy="405069"/>
          </a:xfrm>
          <a:prstGeom prst="rect">
            <a:avLst/>
          </a:prstGeom>
        </p:spPr>
      </p:pic>
      <p:pic>
        <p:nvPicPr>
          <p:cNvPr id="134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811849">
            <a:off x="6079037" y="5165188"/>
            <a:ext cx="3637136" cy="4050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3</a:t>
            </a:r>
          </a:p>
        </p:txBody>
      </p:sp>
      <p:sp>
        <p:nvSpPr>
          <p:cNvPr id="138" name="Shape 138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Haare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der Mund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die Ohren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Nase</a:t>
            </a:r>
          </a:p>
        </p:txBody>
      </p:sp>
      <p:pic>
        <p:nvPicPr>
          <p:cNvPr id="13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08800" y="4013200"/>
            <a:ext cx="3633270" cy="4019305"/>
          </a:xfrm>
          <a:prstGeom prst="rect">
            <a:avLst/>
          </a:prstGeom>
          <a:ln w="88900">
            <a:miter lim="400000"/>
          </a:ln>
        </p:spPr>
      </p:pic>
      <p:pic>
        <p:nvPicPr>
          <p:cNvPr id="140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700000">
            <a:off x="5098529" y="5592623"/>
            <a:ext cx="2553478" cy="405069"/>
          </a:xfrm>
          <a:prstGeom prst="rect">
            <a:avLst/>
          </a:prstGeom>
        </p:spPr>
      </p:pic>
      <p:pic>
        <p:nvPicPr>
          <p:cNvPr id="142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192668">
            <a:off x="5323361" y="5663832"/>
            <a:ext cx="5112378" cy="4050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4</a:t>
            </a:r>
          </a:p>
        </p:txBody>
      </p:sp>
      <p:sp>
        <p:nvSpPr>
          <p:cNvPr id="146" name="Shape 146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das Ohr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der Mund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die Nase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Zähne </a:t>
            </a:r>
          </a:p>
        </p:txBody>
      </p:sp>
      <p:pic>
        <p:nvPicPr>
          <p:cNvPr id="147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08800" y="4013200"/>
            <a:ext cx="3633270" cy="4019305"/>
          </a:xfrm>
          <a:prstGeom prst="rect">
            <a:avLst/>
          </a:prstGeom>
          <a:ln w="88900">
            <a:miter lim="400000"/>
          </a:ln>
        </p:spPr>
      </p:pic>
      <p:pic>
        <p:nvPicPr>
          <p:cNvPr id="148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6819">
            <a:off x="5985206" y="6375331"/>
            <a:ext cx="2706956" cy="4050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5</a:t>
            </a:r>
          </a:p>
        </p:txBody>
      </p:sp>
      <p:sp>
        <p:nvSpPr>
          <p:cNvPr id="152" name="Shape 152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das Ohr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der Mund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Nase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die Zähne</a:t>
            </a:r>
            <a:r>
              <a:t> </a:t>
            </a:r>
          </a:p>
        </p:txBody>
      </p:sp>
      <p:pic>
        <p:nvPicPr>
          <p:cNvPr id="15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08800" y="4013200"/>
            <a:ext cx="3633270" cy="4019305"/>
          </a:xfrm>
          <a:prstGeom prst="rect">
            <a:avLst/>
          </a:prstGeom>
          <a:ln w="88900">
            <a:miter lim="400000"/>
          </a:ln>
        </p:spPr>
      </p:pic>
      <p:pic>
        <p:nvPicPr>
          <p:cNvPr id="154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6819">
            <a:off x="5858206" y="6794431"/>
            <a:ext cx="2706956" cy="4050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6</a:t>
            </a:r>
          </a:p>
        </p:txBody>
      </p:sp>
      <p:sp>
        <p:nvSpPr>
          <p:cNvPr id="158" name="Shape 158"/>
          <p:cNvSpPr/>
          <p:nvPr>
            <p:ph type="subTitle" idx="1"/>
          </p:nvPr>
        </p:nvSpPr>
        <p:spPr>
          <a:xfrm>
            <a:off x="1270000" y="2514600"/>
            <a:ext cx="10464801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Mädchen</a:t>
            </a:r>
            <a:r>
              <a:t> oder 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Junge</a:t>
            </a:r>
            <a:r>
              <a:t> ?</a:t>
            </a:r>
          </a:p>
        </p:txBody>
      </p:sp>
      <p:pic>
        <p:nvPicPr>
          <p:cNvPr id="15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3700" y="4938812"/>
            <a:ext cx="3221548" cy="356383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7</a:t>
            </a:r>
          </a:p>
        </p:txBody>
      </p:sp>
      <p:sp>
        <p:nvSpPr>
          <p:cNvPr id="162" name="Shape 162"/>
          <p:cNvSpPr/>
          <p:nvPr>
            <p:ph type="subTitle" idx="1"/>
          </p:nvPr>
        </p:nvSpPr>
        <p:spPr>
          <a:xfrm>
            <a:off x="1270000" y="2514600"/>
            <a:ext cx="10464801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Mädchen</a:t>
            </a:r>
            <a:r>
              <a:t> oder </a:t>
            </a:r>
            <a:r>
              <a:rPr u="sng">
                <a:hlinkClick r:id="rId4" invalidUrl="" action="ppaction://hlinksldjump" tgtFrame="" tooltip="" history="1" highlightClick="0" endSnd="0"/>
              </a:rPr>
              <a:t>Junge</a:t>
            </a:r>
            <a:r>
              <a:t> ? </a:t>
            </a:r>
          </a:p>
        </p:txBody>
      </p:sp>
      <p:pic>
        <p:nvPicPr>
          <p:cNvPr id="16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92450" y="4798731"/>
            <a:ext cx="3050869" cy="361501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ctrTitle"/>
          </p:nvPr>
        </p:nvSpPr>
        <p:spPr>
          <a:xfrm>
            <a:off x="1041400" y="218231"/>
            <a:ext cx="8654802" cy="1051769"/>
          </a:xfrm>
          <a:prstGeom prst="rect">
            <a:avLst/>
          </a:prstGeom>
        </p:spPr>
        <p:txBody>
          <a:bodyPr anchor="ctr"/>
          <a:lstStyle>
            <a:lvl1pPr algn="l" defTabSz="370331">
              <a:defRPr sz="5832"/>
            </a:lvl1pPr>
          </a:lstStyle>
          <a:p>
            <a:pPr/>
            <a:r>
              <a:t>Frage 8</a:t>
            </a:r>
          </a:p>
        </p:txBody>
      </p:sp>
      <p:sp>
        <p:nvSpPr>
          <p:cNvPr id="166" name="Shape 166"/>
          <p:cNvSpPr/>
          <p:nvPr>
            <p:ph type="subTitle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3600"/>
              </a:spcBef>
              <a:defRPr>
                <a:solidFill>
                  <a:srgbClr val="0C0C0C"/>
                </a:solidFill>
              </a:defRPr>
            </a:pPr>
            <a:r>
              <a:t>Wähle die richtige Antwort !</a:t>
            </a:r>
          </a:p>
          <a:p>
            <a:pPr marL="571500" indent="-571500" algn="l">
              <a:spcBef>
                <a:spcPts val="3600"/>
              </a:spcBef>
              <a:buSzPct val="43000"/>
              <a:buBlip>
                <a:blip r:embed="rId3"/>
              </a:buBlip>
            </a:pPr>
            <a:r>
              <a:rPr u="sng">
                <a:hlinkClick r:id="rId4" invalidUrl="" action="ppaction://hlinksldjump" tgtFrame="" tooltip="" history="1" highlightClick="0" endSnd="0"/>
              </a:rPr>
              <a:t>Klein</a:t>
            </a:r>
            <a:r>
              <a:t> oder 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gross</a:t>
            </a:r>
            <a:r>
              <a:t> ?</a:t>
            </a:r>
          </a:p>
        </p:txBody>
      </p:sp>
      <p:pic>
        <p:nvPicPr>
          <p:cNvPr id="167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0300" y="4997450"/>
            <a:ext cx="2665731" cy="3646868"/>
          </a:xfrm>
          <a:prstGeom prst="rect">
            <a:avLst/>
          </a:prstGeom>
          <a:ln w="88900">
            <a:miter lim="400000"/>
          </a:ln>
        </p:spPr>
      </p:pic>
      <p:pic>
        <p:nvPicPr>
          <p:cNvPr id="168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8899" y="5734050"/>
            <a:ext cx="1697505" cy="1491051"/>
          </a:xfrm>
          <a:prstGeom prst="rect">
            <a:avLst/>
          </a:prstGeom>
          <a:ln w="88900">
            <a:miter lim="400000"/>
          </a:ln>
        </p:spPr>
      </p:pic>
      <p:pic>
        <p:nvPicPr>
          <p:cNvPr id="169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8100000">
            <a:off x="7578617" y="4692680"/>
            <a:ext cx="2374783" cy="4050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